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76" r:id="rId10"/>
    <p:sldId id="277" r:id="rId11"/>
    <p:sldId id="287" r:id="rId12"/>
    <p:sldId id="288" r:id="rId13"/>
    <p:sldId id="289" r:id="rId14"/>
    <p:sldId id="290" r:id="rId15"/>
    <p:sldId id="291" r:id="rId16"/>
    <p:sldId id="268" r:id="rId17"/>
    <p:sldId id="269" r:id="rId18"/>
    <p:sldId id="270" r:id="rId19"/>
    <p:sldId id="271" r:id="rId20"/>
    <p:sldId id="278" r:id="rId21"/>
    <p:sldId id="264" r:id="rId22"/>
    <p:sldId id="265" r:id="rId23"/>
    <p:sldId id="266" r:id="rId24"/>
    <p:sldId id="267" r:id="rId25"/>
    <p:sldId id="260" r:id="rId26"/>
    <p:sldId id="261" r:id="rId27"/>
    <p:sldId id="292" r:id="rId2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Harrington" panose="04040505050A02020702" pitchFamily="82" charset="0"/>
      <p:regular r:id="rId39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F70"/>
    <a:srgbClr val="A9D387"/>
    <a:srgbClr val="DDDDDD"/>
    <a:srgbClr val="C4A272"/>
    <a:srgbClr val="836020"/>
    <a:srgbClr val="D7B063"/>
    <a:srgbClr val="CDE5B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385" autoAdjust="0"/>
  </p:normalViewPr>
  <p:slideViewPr>
    <p:cSldViewPr>
      <p:cViewPr varScale="1">
        <p:scale>
          <a:sx n="95" d="100"/>
          <a:sy n="95" d="100"/>
        </p:scale>
        <p:origin x="15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7" Type="http://schemas.openxmlformats.org/officeDocument/2006/relationships/slide" Target="slides/slide27.xml"/><Relationship Id="rId2" Type="http://schemas.openxmlformats.org/officeDocument/2006/relationships/slide" Target="slides/slide6.xml"/><Relationship Id="rId1" Type="http://schemas.openxmlformats.org/officeDocument/2006/relationships/slide" Target="slides/slide2.xml"/><Relationship Id="rId6" Type="http://schemas.openxmlformats.org/officeDocument/2006/relationships/slide" Target="slides/slide23.xml"/><Relationship Id="rId5" Type="http://schemas.openxmlformats.org/officeDocument/2006/relationships/slide" Target="slides/slide17.xml"/><Relationship Id="rId4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8A693-EF69-4B79-9CAF-40FF150D1E8C}" type="datetimeFigureOut">
              <a:rPr lang="es-ES" smtClean="0"/>
              <a:t>24/01/2023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3299-7BBD-488F-A681-79ECEA1999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46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F3299-7BBD-488F-A681-79ECEA1999F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7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B1E58-2AD7-4F27-86AE-7D6EFF13110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134829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E781D-15F4-4F90-8921-BF2F73269A3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627095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9D2AD-F6E5-4AC1-8CF8-EF0C4C13CFF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27975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A12DC-DE8E-46DB-B621-EE63E2B9335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54400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48A78-AD80-4A07-93D3-62162A5399A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193065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C1866-29D9-4389-ADA4-C3CBF5D5CA2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01227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715A8-F82C-416E-91F3-BFF2F0F68F3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01007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91E30-167B-4B8E-8089-BBCFDDB4344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17875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51E24-160D-44E3-86DB-32023A4FF62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28594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DAC37-24EB-4F7F-B59A-919C7C96075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83557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C2F71-D939-409C-9DB8-8A0BFA3B76F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8049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E692D2-B8CF-45C6-B187-E94424FF6897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39750" y="4941168"/>
            <a:ext cx="8064500" cy="16557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DANIEL A JEHO PŘÁTELÉ – </a:t>
            </a:r>
          </a:p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MISIONÁŘI V POHANSKÝCH ZEMÍCH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28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/>
              <a:t>N</a:t>
            </a:r>
            <a:r>
              <a:rPr lang="cs-CZ" sz="3200" b="1" dirty="0" err="1"/>
              <a:t>ebúkadnezar</a:t>
            </a:r>
            <a:r>
              <a:rPr lang="es-ES" sz="3200" dirty="0"/>
              <a:t> </a:t>
            </a:r>
            <a:r>
              <a:rPr lang="cs-CZ" sz="3200" dirty="0"/>
              <a:t>z</a:t>
            </a:r>
            <a:r>
              <a:rPr lang="es-ES" sz="3200" dirty="0"/>
              <a:t>jistil, že jsou desetkrát chytřejší než ostatní jeho vrstevníci.</a:t>
            </a:r>
          </a:p>
        </p:txBody>
      </p:sp>
      <p:pic>
        <p:nvPicPr>
          <p:cNvPr id="23558" name="Picture 6" descr="3737S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7453312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233363" y="188913"/>
            <a:ext cx="2035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Daniel 2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64163" y="1484313"/>
            <a:ext cx="266382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/>
              <a:t>“</a:t>
            </a:r>
            <a:r>
              <a:rPr lang="cs-CZ" sz="2800" b="1" dirty="0"/>
              <a:t>Ale je Bůh v nebesích, který odhaluje tajemství</a:t>
            </a:r>
            <a:r>
              <a:rPr lang="es-ES" sz="2800" b="1" dirty="0"/>
              <a:t>”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64163" y="33401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/>
              <a:t>Daniel 2</a:t>
            </a:r>
            <a:r>
              <a:rPr lang="cs-CZ" sz="1400" dirty="0"/>
              <a:t>,</a:t>
            </a:r>
            <a:r>
              <a:rPr lang="es-ES" sz="1400" dirty="0"/>
              <a:t>28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25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/>
      <p:bldP spid="389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11560" y="2132856"/>
            <a:ext cx="446563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 dirty="0">
                <a:solidFill>
                  <a:schemeClr val="bg1"/>
                </a:solidFill>
              </a:rPr>
              <a:t>Tím, že svěřili řešení králova tajemství do </a:t>
            </a:r>
            <a:r>
              <a:rPr lang="cs-CZ" sz="2800" b="1" dirty="0" err="1">
                <a:solidFill>
                  <a:schemeClr val="bg1"/>
                </a:solidFill>
              </a:rPr>
              <a:t>Bo-žích</a:t>
            </a:r>
            <a:r>
              <a:rPr lang="cs-CZ" sz="2800" b="1" dirty="0">
                <a:solidFill>
                  <a:schemeClr val="bg1"/>
                </a:solidFill>
              </a:rPr>
              <a:t> rukou, zachránili životy svoje i dalších lidí.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E5B9"/>
            </a:gs>
            <a:gs pos="100000">
              <a:srgbClr val="85C044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400675" y="568325"/>
            <a:ext cx="34925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>
                <a:latin typeface="Comic Sans MS" panose="030F0702030302020204" pitchFamily="66" charset="0"/>
              </a:rPr>
              <a:t>Jak</a:t>
            </a:r>
            <a:r>
              <a:rPr lang="cs-CZ" sz="3200" b="1" dirty="0" err="1">
                <a:latin typeface="Comic Sans MS" panose="030F0702030302020204" pitchFamily="66" charset="0"/>
              </a:rPr>
              <a:t>ým</a:t>
            </a:r>
            <a:r>
              <a:rPr lang="cs-CZ" sz="3200" b="1" dirty="0">
                <a:latin typeface="Comic Sans MS" panose="030F0702030302020204" pitchFamily="66" charset="0"/>
              </a:rPr>
              <a:t> způsobem </a:t>
            </a:r>
            <a:r>
              <a:rPr lang="es-ES" sz="3200" b="1" dirty="0">
                <a:latin typeface="Comic Sans MS" panose="030F0702030302020204" pitchFamily="66" charset="0"/>
              </a:rPr>
              <a:t>o</a:t>
            </a:r>
            <a:r>
              <a:rPr lang="cs-CZ" sz="3200" b="1" dirty="0" err="1">
                <a:latin typeface="Comic Sans MS" panose="030F0702030302020204" pitchFamily="66" charset="0"/>
              </a:rPr>
              <a:t>tevřel</a:t>
            </a:r>
            <a:r>
              <a:rPr lang="es-ES" sz="3200" b="1" dirty="0">
                <a:latin typeface="Comic Sans MS" panose="030F0702030302020204" pitchFamily="66" charset="0"/>
              </a:rPr>
              <a:t> Bůh těmto mladým mužům cestu, aby měli více příležitostí svědčit?
</a:t>
            </a:r>
          </a:p>
        </p:txBody>
      </p:sp>
      <p:pic>
        <p:nvPicPr>
          <p:cNvPr id="40963" name="Picture 3" descr="Nedbukaneser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07950" y="44450"/>
            <a:ext cx="5976938" cy="219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/>
              <a:t>Zázračný výklad snu </a:t>
            </a:r>
            <a:r>
              <a:rPr lang="cs-CZ" sz="2100" b="1" dirty="0"/>
              <a:t>dovedl</a:t>
            </a:r>
            <a:r>
              <a:rPr lang="es-ES" sz="2100" b="1" dirty="0"/>
              <a:t> Nebúkadnesar</a:t>
            </a:r>
            <a:r>
              <a:rPr lang="cs-CZ" sz="2100" b="1" dirty="0"/>
              <a:t>a</a:t>
            </a:r>
            <a:r>
              <a:rPr lang="es-ES" sz="2100" b="1" dirty="0"/>
              <a:t> k tomu, aby padl na kolena před pravým Bohem, "který zjevuje tajemství" a povýšil Daniela a jeho společníky na vysoká místa, kde mohli o Bohu svědčit</a:t>
            </a:r>
            <a:r>
              <a:rPr lang="cs-CZ" sz="2100" b="1" dirty="0"/>
              <a:t> v</a:t>
            </a:r>
            <a:r>
              <a:rPr lang="es-ES" sz="2100" b="1" dirty="0"/>
              <a:t> š</a:t>
            </a:r>
            <a:r>
              <a:rPr lang="cs-CZ" sz="2100" b="1" dirty="0" err="1"/>
              <a:t>irším</a:t>
            </a:r>
            <a:r>
              <a:rPr lang="cs-CZ" sz="2100" b="1" dirty="0"/>
              <a:t> okruhu</a:t>
            </a:r>
            <a:r>
              <a:rPr lang="es-ES" sz="2100" b="1" dirty="0"/>
              <a:t>.
</a:t>
            </a:r>
          </a:p>
        </p:txBody>
      </p:sp>
      <p:pic>
        <p:nvPicPr>
          <p:cNvPr id="41988" name="Picture 4" descr="nebunewadore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429000"/>
            <a:ext cx="4678363" cy="31559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859338" y="188913"/>
            <a:ext cx="428466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“Nechť je Boží jméno požehnáno odvěky, neboť Jeho je moc a moudrost… Tobě, ó Bože mých otců, ti děkuji a chválím tě, protože jsi mi dal mou</a:t>
            </a:r>
            <a:r>
              <a:rPr lang="cs-CZ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-</a:t>
            </a:r>
            <a:r>
              <a:rPr lang="es-ES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drost a sílu, a nyní jsi </a:t>
            </a:r>
            <a:r>
              <a:rPr lang="cs-CZ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   </a:t>
            </a:r>
            <a:r>
              <a:rPr lang="es-ES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m</a:t>
            </a:r>
            <a:r>
              <a:rPr lang="cs-CZ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i</a:t>
            </a:r>
            <a:r>
              <a:rPr lang="es-ES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 </a:t>
            </a:r>
            <a:r>
              <a:rPr lang="cs-CZ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oznámil</a:t>
            </a:r>
            <a:r>
              <a:rPr lang="es-ES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, o co</a:t>
            </a:r>
            <a:r>
              <a:rPr lang="cs-CZ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 jsme</a:t>
            </a:r>
            <a:r>
              <a:rPr lang="es-ES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 </a:t>
            </a:r>
            <a:r>
              <a:rPr lang="cs-CZ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  </a:t>
            </a:r>
            <a:r>
              <a:rPr lang="es-ES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tě žád</a:t>
            </a:r>
            <a:r>
              <a:rPr lang="cs-CZ" sz="3000" b="1" dirty="0" err="1">
                <a:solidFill>
                  <a:schemeClr val="bg1"/>
                </a:solidFill>
                <a:latin typeface="Harrington" panose="04040505050A02020702" pitchFamily="82" charset="0"/>
              </a:rPr>
              <a:t>ali</a:t>
            </a:r>
            <a:r>
              <a:rPr lang="es-ES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; neboť jsi nám oznámil královu</a:t>
            </a:r>
            <a:r>
              <a:rPr lang="cs-CZ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 </a:t>
            </a:r>
            <a:r>
              <a:rPr lang="es-ES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záleži</a:t>
            </a:r>
            <a:r>
              <a:rPr lang="cs-CZ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-</a:t>
            </a:r>
            <a:r>
              <a:rPr lang="es-ES" sz="3000" b="1" dirty="0">
                <a:solidFill>
                  <a:schemeClr val="bg1"/>
                </a:solidFill>
                <a:latin typeface="Harrington" panose="04040505050A02020702" pitchFamily="82" charset="0"/>
              </a:rPr>
              <a:t>tost”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076825" y="6381750"/>
            <a:ext cx="3889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400" dirty="0">
                <a:solidFill>
                  <a:schemeClr val="bg1"/>
                </a:solidFill>
              </a:rPr>
              <a:t>Daniel, 2</a:t>
            </a:r>
            <a:r>
              <a:rPr lang="cs-CZ" sz="1400" dirty="0">
                <a:solidFill>
                  <a:schemeClr val="bg1"/>
                </a:solidFill>
              </a:rPr>
              <a:t>,</a:t>
            </a:r>
            <a:r>
              <a:rPr lang="es-ES" sz="1400" dirty="0">
                <a:solidFill>
                  <a:schemeClr val="bg1"/>
                </a:solidFill>
              </a:rPr>
              <a:t>20-23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3851275" y="188913"/>
            <a:ext cx="2035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D666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</a:rPr>
              <a:t>Daniel 3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159730"/>
            <a:ext cx="3527425" cy="1569660"/>
          </a:xfrm>
          <a:prstGeom prst="rect">
            <a:avLst/>
          </a:prstGeom>
          <a:solidFill>
            <a:srgbClr val="EFD666">
              <a:alpha val="9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2400" b="1" dirty="0"/>
              <a:t>“N</a:t>
            </a:r>
            <a:r>
              <a:rPr lang="cs-CZ" sz="2400" b="1" dirty="0" err="1"/>
              <a:t>ezobrazíš</a:t>
            </a:r>
            <a:r>
              <a:rPr lang="cs-CZ" sz="2400" b="1" dirty="0"/>
              <a:t> si Boha</a:t>
            </a:r>
            <a:r>
              <a:rPr lang="es-ES" sz="2400" b="1" dirty="0"/>
              <a:t>… Nebudeš se </a:t>
            </a:r>
            <a:r>
              <a:rPr lang="cs-CZ" sz="2400" b="1" dirty="0"/>
              <a:t>ničemu takové</a:t>
            </a:r>
            <a:r>
              <a:rPr lang="es-ES" sz="2400" b="1" dirty="0"/>
              <a:t>m</a:t>
            </a:r>
            <a:r>
              <a:rPr lang="cs-CZ" sz="2400" b="1" dirty="0"/>
              <a:t>u</a:t>
            </a:r>
            <a:r>
              <a:rPr lang="es-ES" sz="2400" b="1" dirty="0"/>
              <a:t> klanět, ani </a:t>
            </a:r>
            <a:r>
              <a:rPr lang="cs-CZ" sz="2400" b="1" dirty="0"/>
              <a:t>u</a:t>
            </a:r>
            <a:r>
              <a:rPr lang="es-ES" sz="2400" b="1" dirty="0"/>
              <a:t>ctí</a:t>
            </a:r>
            <a:r>
              <a:rPr lang="cs-CZ" sz="2400" b="1" dirty="0" err="1"/>
              <a:t>va</a:t>
            </a:r>
            <a:r>
              <a:rPr lang="es-ES" sz="2400" b="1" dirty="0"/>
              <a:t>t.”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19672" y="1412777"/>
            <a:ext cx="2088231" cy="3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/>
              <a:t>2. Mojžíš</a:t>
            </a:r>
            <a:r>
              <a:rPr lang="es-ES" sz="1400" b="1" dirty="0"/>
              <a:t>o</a:t>
            </a:r>
            <a:r>
              <a:rPr lang="cs-CZ" sz="1400" b="1" dirty="0" err="1"/>
              <a:t>va</a:t>
            </a:r>
            <a:r>
              <a:rPr lang="es-ES" sz="1400" b="1" dirty="0"/>
              <a:t> 20</a:t>
            </a:r>
            <a:r>
              <a:rPr lang="cs-CZ" sz="1400" b="1" dirty="0"/>
              <a:t>,</a:t>
            </a:r>
            <a:r>
              <a:rPr lang="es-ES" sz="1400" b="1" dirty="0"/>
              <a:t>4</a:t>
            </a:r>
            <a:r>
              <a:rPr lang="cs-CZ" sz="1400" b="1" dirty="0"/>
              <a:t>.</a:t>
            </a:r>
            <a:r>
              <a:rPr lang="es-ES" sz="1400" b="1" dirty="0"/>
              <a:t>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975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uiExpand="1" build="allAtOnce" animBg="1"/>
      <p:bldP spid="112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825" y="620713"/>
            <a:ext cx="410527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/>
              <a:t>Jejich zásada poslušnosti Desatera přikázání je vedla k pevnému rozhodnutí ne</a:t>
            </a:r>
            <a:r>
              <a:rPr lang="cs-CZ" sz="2400" b="1" dirty="0"/>
              <a:t>po</a:t>
            </a:r>
            <a:r>
              <a:rPr lang="es-ES" sz="2400" b="1" dirty="0"/>
              <a:t>klonit se před zlatou sochou.
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7561263" cy="3785652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>
                <a:latin typeface="Comic Sans MS" panose="030F0702030302020204" pitchFamily="66" charset="0"/>
              </a:rPr>
              <a:t>Jaké poselství</a:t>
            </a:r>
            <a:r>
              <a:rPr lang="cs-CZ" sz="3200" b="1" dirty="0">
                <a:latin typeface="Comic Sans MS" panose="030F0702030302020204" pitchFamily="66" charset="0"/>
              </a:rPr>
              <a:t> předali mládenci j</a:t>
            </a:r>
            <a:r>
              <a:rPr lang="es-ES" sz="3200" b="1" dirty="0">
                <a:latin typeface="Comic Sans MS" panose="030F0702030302020204" pitchFamily="66" charset="0"/>
              </a:rPr>
              <a:t>ako misionáři v cizí zemi svým příkladem Nebúkadnesarovi a satrapům, úředníkům, kapitánům, posluchačům, pokladníkům, rádcům, soudcům a všem správcům provincií?
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uiExpand="1" build="allAtOnce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0825" y="5300663"/>
            <a:ext cx="8713788" cy="2031325"/>
          </a:xfrm>
          <a:prstGeom prst="rect">
            <a:avLst/>
          </a:prstGeom>
          <a:solidFill>
            <a:srgbClr val="E7D639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Nebúkadnesar požehnal Bohu, který chránil mladé věřící a ustanovil zákony proti těm, kteří se rouhali jménu Boha Hebrejců.
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283075" y="332656"/>
            <a:ext cx="4681537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Harrington" panose="04040505050A02020702" pitchFamily="82" charset="0"/>
              </a:rPr>
              <a:t>Stanovil svědectví v Jákobovi, vydal zákon v Izraeli a přikázal našim otcům, aby s tím </a:t>
            </a:r>
            <a:r>
              <a:rPr lang="cs-CZ" sz="2800" b="1" dirty="0" err="1">
                <a:solidFill>
                  <a:schemeClr val="bg1"/>
                </a:solidFill>
                <a:latin typeface="Harrington" panose="04040505050A02020702" pitchFamily="82" charset="0"/>
              </a:rPr>
              <a:t>sezna-movali</a:t>
            </a:r>
            <a:r>
              <a:rPr lang="cs-CZ" sz="2800" b="1" dirty="0">
                <a:solidFill>
                  <a:schemeClr val="bg1"/>
                </a:solidFill>
                <a:latin typeface="Harrington" panose="04040505050A02020702" pitchFamily="82" charset="0"/>
              </a:rPr>
              <a:t> své syny, aby o tom </a:t>
            </a:r>
            <a:r>
              <a:rPr lang="cs-CZ" sz="2800" b="1" dirty="0" err="1">
                <a:solidFill>
                  <a:schemeClr val="bg1"/>
                </a:solidFill>
                <a:latin typeface="Harrington" panose="04040505050A02020702" pitchFamily="82" charset="0"/>
              </a:rPr>
              <a:t>vě</a:t>
            </a:r>
            <a:r>
              <a:rPr lang="cs-CZ" sz="2800" b="1" dirty="0">
                <a:solidFill>
                  <a:schemeClr val="bg1"/>
                </a:solidFill>
                <a:latin typeface="Harrington" panose="04040505050A02020702" pitchFamily="82" charset="0"/>
              </a:rPr>
              <a:t>-dělo budoucí pokolení, synové, kteří se zrodí. Ti to budou dále vyprávět svým synům, aby složili důvěru v Boha a na Boží skutky nezapomínali, aby zachovávali vždy jeho přikázání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795963" y="6580188"/>
            <a:ext cx="165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dirty="0">
                <a:solidFill>
                  <a:schemeClr val="bg1"/>
                </a:solidFill>
              </a:rPr>
              <a:t>Ž</a:t>
            </a:r>
            <a:r>
              <a:rPr lang="es-ES" sz="1400" dirty="0">
                <a:solidFill>
                  <a:schemeClr val="bg1"/>
                </a:solidFill>
              </a:rPr>
              <a:t>alm 78</a:t>
            </a:r>
            <a:r>
              <a:rPr lang="cs-CZ" sz="1400" dirty="0">
                <a:solidFill>
                  <a:schemeClr val="bg1"/>
                </a:solidFill>
              </a:rPr>
              <a:t>,</a:t>
            </a:r>
            <a:r>
              <a:rPr lang="es-ES" sz="1400" dirty="0">
                <a:solidFill>
                  <a:schemeClr val="bg1"/>
                </a:solidFill>
              </a:rPr>
              <a:t>5-7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972641" y="1628800"/>
            <a:ext cx="73437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latin typeface="Harrington" panose="04040505050A02020702" pitchFamily="82" charset="0"/>
              </a:rPr>
              <a:t>“</a:t>
            </a:r>
            <a:r>
              <a:rPr lang="cs-CZ" sz="2400" b="1" dirty="0">
                <a:latin typeface="Harrington" panose="04040505050A02020702" pitchFamily="82" charset="0"/>
              </a:rPr>
              <a:t>Požehnán buď </a:t>
            </a:r>
            <a:r>
              <a:rPr lang="es-ES" sz="2400" b="1" dirty="0">
                <a:latin typeface="Harrington" panose="04040505050A02020702" pitchFamily="82" charset="0"/>
              </a:rPr>
              <a:t>B</a:t>
            </a:r>
            <a:r>
              <a:rPr lang="cs-CZ" sz="2400" b="1" dirty="0" err="1">
                <a:latin typeface="Harrington" panose="04040505050A02020702" pitchFamily="82" charset="0"/>
              </a:rPr>
              <a:t>ůh</a:t>
            </a:r>
            <a:r>
              <a:rPr lang="cs-CZ" sz="2400" b="1" dirty="0">
                <a:latin typeface="Harrington" panose="04040505050A02020702" pitchFamily="82" charset="0"/>
              </a:rPr>
              <a:t> </a:t>
            </a:r>
            <a:r>
              <a:rPr lang="cs-CZ" sz="2400" b="1" dirty="0" err="1">
                <a:latin typeface="Harrington" panose="04040505050A02020702" pitchFamily="82" charset="0"/>
              </a:rPr>
              <a:t>Šadrakův</a:t>
            </a:r>
            <a:r>
              <a:rPr lang="cs-CZ" sz="2400" b="1" dirty="0">
                <a:latin typeface="Harrington" panose="04040505050A02020702" pitchFamily="82" charset="0"/>
              </a:rPr>
              <a:t>, </a:t>
            </a:r>
            <a:r>
              <a:rPr lang="cs-CZ" sz="2400" b="1" dirty="0" err="1">
                <a:latin typeface="Harrington" panose="04040505050A02020702" pitchFamily="82" charset="0"/>
              </a:rPr>
              <a:t>Méšakův</a:t>
            </a:r>
            <a:r>
              <a:rPr lang="cs-CZ" sz="2400" b="1" dirty="0">
                <a:latin typeface="Harrington" panose="04040505050A02020702" pitchFamily="82" charset="0"/>
              </a:rPr>
              <a:t> a </a:t>
            </a:r>
            <a:r>
              <a:rPr lang="cs-CZ" sz="2400" b="1" dirty="0" err="1">
                <a:latin typeface="Harrington" panose="04040505050A02020702" pitchFamily="82" charset="0"/>
              </a:rPr>
              <a:t>Abed-negův</a:t>
            </a:r>
            <a:r>
              <a:rPr lang="cs-CZ" sz="2400" b="1" dirty="0">
                <a:latin typeface="Harrington" panose="04040505050A02020702" pitchFamily="82" charset="0"/>
              </a:rPr>
              <a:t>, který poslal svého anděla a vysvobodil své služebníky, kteří na něj spoléhali. Přestoupili královo slovo a vydali svá těla</a:t>
            </a:r>
            <a:r>
              <a:rPr lang="es-ES" sz="2400" b="1" dirty="0">
                <a:latin typeface="Harrington" panose="04040505050A02020702" pitchFamily="82" charset="0"/>
              </a:rPr>
              <a:t>, </a:t>
            </a:r>
            <a:r>
              <a:rPr lang="cs-CZ" sz="2400" b="1" dirty="0">
                <a:latin typeface="Harrington" panose="04040505050A02020702" pitchFamily="82" charset="0"/>
              </a:rPr>
              <a:t>ab</a:t>
            </a:r>
            <a:r>
              <a:rPr lang="es-ES" sz="2400" b="1" dirty="0">
                <a:latin typeface="Harrington" panose="04040505050A02020702" pitchFamily="82" charset="0"/>
              </a:rPr>
              <a:t>y </a:t>
            </a:r>
            <a:r>
              <a:rPr lang="cs-CZ" sz="2400" b="1" dirty="0">
                <a:latin typeface="Harrington" panose="04040505050A02020702" pitchFamily="82" charset="0"/>
              </a:rPr>
              <a:t>nemuseli vzdát poctu a klanět se nějakému jinému bohu než bohu svému.</a:t>
            </a:r>
            <a:endParaRPr lang="es-ES" sz="2400" b="1" dirty="0">
              <a:latin typeface="Harrington" panose="04040505050A02020702" pitchFamily="82" charset="0"/>
            </a:endParaRPr>
          </a:p>
          <a:p>
            <a:pPr>
              <a:spcBef>
                <a:spcPct val="50000"/>
              </a:spcBef>
            </a:pPr>
            <a:r>
              <a:rPr lang="cs-CZ" sz="2400" b="1" dirty="0">
                <a:latin typeface="Harrington" panose="04040505050A02020702" pitchFamily="82" charset="0"/>
              </a:rPr>
              <a:t>Vydávám rozkaz: Kdokoli z lidí kterékoli národnosti a jazyka by řekl něco proti Bohu </a:t>
            </a:r>
            <a:r>
              <a:rPr lang="cs-CZ" sz="2400" b="1" dirty="0" err="1">
                <a:latin typeface="Harrington" panose="04040505050A02020702" pitchFamily="82" charset="0"/>
              </a:rPr>
              <a:t>Šadrakovu</a:t>
            </a:r>
            <a:r>
              <a:rPr lang="cs-CZ" sz="2400" b="1" dirty="0">
                <a:latin typeface="Harrington" panose="04040505050A02020702" pitchFamily="82" charset="0"/>
              </a:rPr>
              <a:t>, </a:t>
            </a:r>
            <a:r>
              <a:rPr lang="cs-CZ" sz="2400" b="1" dirty="0" err="1">
                <a:latin typeface="Harrington" panose="04040505050A02020702" pitchFamily="82" charset="0"/>
              </a:rPr>
              <a:t>Méšakovu</a:t>
            </a:r>
            <a:r>
              <a:rPr lang="cs-CZ" sz="2400" b="1" dirty="0">
                <a:latin typeface="Harrington" panose="04040505050A02020702" pitchFamily="82" charset="0"/>
              </a:rPr>
              <a:t> a </a:t>
            </a:r>
            <a:r>
              <a:rPr lang="cs-CZ" sz="2400" b="1" dirty="0" err="1">
                <a:latin typeface="Harrington" panose="04040505050A02020702" pitchFamily="82" charset="0"/>
              </a:rPr>
              <a:t>Abed-negovu</a:t>
            </a:r>
            <a:r>
              <a:rPr lang="cs-CZ" sz="2400" b="1" dirty="0">
                <a:latin typeface="Harrington" panose="04040505050A02020702" pitchFamily="82" charset="0"/>
              </a:rPr>
              <a:t>, ať je rozsekána kusy a jeho dům ať je učiněn hnojištěm, neboť není jiného Boha, který by mohl vyprostit jako tento Bůh.</a:t>
            </a:r>
            <a:r>
              <a:rPr lang="es-ES" sz="2400" b="1" dirty="0">
                <a:latin typeface="Harrington" panose="04040505050A02020702" pitchFamily="82" charset="0"/>
              </a:rPr>
              <a:t>”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651500" y="6092825"/>
            <a:ext cx="208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/>
              <a:t>Daniel, 3: 28-29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259632" y="785047"/>
            <a:ext cx="6264275" cy="6587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Harrington" panose="04040505050A02020702" pitchFamily="82" charset="0"/>
              </a:rPr>
              <a:t>Rozkaz</a:t>
            </a:r>
            <a:r>
              <a:rPr lang="es-ES" sz="36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Harrington" panose="04040505050A02020702" pitchFamily="82" charset="0"/>
              </a:rPr>
              <a:t> </a:t>
            </a:r>
            <a:r>
              <a:rPr lang="es-ES" sz="36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Harrington" panose="04040505050A02020702" pitchFamily="82" charset="0"/>
              </a:rPr>
              <a:t>krále</a:t>
            </a:r>
            <a:r>
              <a:rPr lang="es-ES" sz="36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Harrington" panose="04040505050A02020702" pitchFamily="82" charset="0"/>
              </a:rPr>
              <a:t> </a:t>
            </a:r>
            <a:r>
              <a:rPr lang="es-ES" sz="36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Harrington" panose="04040505050A02020702" pitchFamily="82" charset="0"/>
              </a:rPr>
              <a:t>Nebúkadnesara</a:t>
            </a:r>
            <a:endParaRPr lang="es-ES" sz="3600" b="1" i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72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sátra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6213"/>
            <a:ext cx="9144000" cy="41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49" y="130043"/>
            <a:ext cx="4216583" cy="258617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45070" y="404664"/>
            <a:ext cx="4392612" cy="2092881"/>
          </a:xfrm>
          <a:prstGeom prst="rect">
            <a:avLst/>
          </a:prstGeom>
          <a:solidFill>
            <a:srgbClr val="808080"/>
          </a:soli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600" b="1" dirty="0">
                <a:solidFill>
                  <a:schemeClr val="bg1"/>
                </a:solidFill>
              </a:rPr>
              <a:t>Ostatní přítomní přinesli tento příběh víry do místa svého původu, Boží jméno </a:t>
            </a:r>
            <a:r>
              <a:rPr lang="cs-CZ" sz="2600" b="1" dirty="0">
                <a:solidFill>
                  <a:schemeClr val="bg1"/>
                </a:solidFill>
              </a:rPr>
              <a:t>se tím rozšířilo</a:t>
            </a:r>
            <a:r>
              <a:rPr lang="es-ES" sz="2600" b="1" dirty="0">
                <a:solidFill>
                  <a:schemeClr val="bg1"/>
                </a:solidFill>
              </a:rPr>
              <a:t> po celé rozsáhlé babylonské říši.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2035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Daniel 6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4463" y="5956300"/>
            <a:ext cx="8748712" cy="830997"/>
          </a:xfrm>
          <a:prstGeom prst="rect">
            <a:avLst/>
          </a:prstGeom>
          <a:solidFill>
            <a:srgbClr val="3C39A5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solidFill>
                  <a:schemeClr val="bg1"/>
                </a:solidFill>
              </a:rPr>
              <a:t>“Třikrát </a:t>
            </a:r>
            <a:r>
              <a:rPr lang="cs-CZ" sz="2400" b="1" dirty="0">
                <a:solidFill>
                  <a:schemeClr val="bg1"/>
                </a:solidFill>
              </a:rPr>
              <a:t>za </a:t>
            </a:r>
            <a:r>
              <a:rPr lang="es-ES" sz="2400" b="1" dirty="0">
                <a:solidFill>
                  <a:schemeClr val="bg1"/>
                </a:solidFill>
              </a:rPr>
              <a:t>den kle</a:t>
            </a:r>
            <a:r>
              <a:rPr lang="cs-CZ" sz="2400" b="1" dirty="0" err="1">
                <a:solidFill>
                  <a:schemeClr val="bg1"/>
                </a:solidFill>
              </a:rPr>
              <a:t>ka</a:t>
            </a:r>
            <a:r>
              <a:rPr lang="es-ES" sz="2400" b="1" dirty="0">
                <a:solidFill>
                  <a:schemeClr val="bg1"/>
                </a:solidFill>
              </a:rPr>
              <a:t>l</a:t>
            </a:r>
            <a:r>
              <a:rPr lang="cs-CZ" sz="2400" b="1" dirty="0">
                <a:solidFill>
                  <a:schemeClr val="bg1"/>
                </a:solidFill>
              </a:rPr>
              <a:t> na kolen</a:t>
            </a:r>
            <a:r>
              <a:rPr lang="es-ES" sz="2400" b="1" dirty="0">
                <a:solidFill>
                  <a:schemeClr val="bg1"/>
                </a:solidFill>
              </a:rPr>
              <a:t>a</a:t>
            </a:r>
            <a:r>
              <a:rPr lang="cs-CZ" sz="2400" b="1" dirty="0">
                <a:solidFill>
                  <a:schemeClr val="bg1"/>
                </a:solidFill>
              </a:rPr>
              <a:t>,</a:t>
            </a:r>
            <a:r>
              <a:rPr lang="es-ES" sz="2400" b="1" dirty="0">
                <a:solidFill>
                  <a:schemeClr val="bg1"/>
                </a:solidFill>
              </a:rPr>
              <a:t> modlil se a </a:t>
            </a:r>
            <a:r>
              <a:rPr lang="cs-CZ" sz="2400" b="1" dirty="0">
                <a:solidFill>
                  <a:schemeClr val="bg1"/>
                </a:solidFill>
              </a:rPr>
              <a:t>vzdával čest</a:t>
            </a:r>
            <a:r>
              <a:rPr lang="es-ES" sz="2400" b="1" dirty="0">
                <a:solidFill>
                  <a:schemeClr val="bg1"/>
                </a:solidFill>
              </a:rPr>
              <a:t> sv</a:t>
            </a:r>
            <a:r>
              <a:rPr lang="cs-CZ" sz="2400" b="1" dirty="0">
                <a:solidFill>
                  <a:schemeClr val="bg1"/>
                </a:solidFill>
              </a:rPr>
              <a:t>é</a:t>
            </a:r>
            <a:r>
              <a:rPr lang="es-ES" sz="2400" b="1" dirty="0">
                <a:solidFill>
                  <a:schemeClr val="bg1"/>
                </a:solidFill>
              </a:rPr>
              <a:t>m</a:t>
            </a:r>
            <a:r>
              <a:rPr lang="cs-CZ" sz="2400" b="1" dirty="0">
                <a:solidFill>
                  <a:schemeClr val="bg1"/>
                </a:solidFill>
              </a:rPr>
              <a:t>u</a:t>
            </a:r>
            <a:r>
              <a:rPr lang="es-ES" sz="2400" b="1" dirty="0">
                <a:solidFill>
                  <a:schemeClr val="bg1"/>
                </a:solidFill>
              </a:rPr>
              <a:t> Boh</a:t>
            </a:r>
            <a:r>
              <a:rPr lang="cs-CZ" sz="2400" b="1" dirty="0">
                <a:solidFill>
                  <a:schemeClr val="bg1"/>
                </a:solidFill>
              </a:rPr>
              <a:t>u</a:t>
            </a:r>
            <a:r>
              <a:rPr lang="es-ES" sz="2400" b="1" dirty="0">
                <a:solidFill>
                  <a:schemeClr val="bg1"/>
                </a:solidFill>
              </a:rPr>
              <a:t>, jak</a:t>
            </a:r>
            <a:r>
              <a:rPr lang="cs-CZ" sz="2400" b="1" dirty="0">
                <a:solidFill>
                  <a:schemeClr val="bg1"/>
                </a:solidFill>
              </a:rPr>
              <a:t>o to činíval dříve.</a:t>
            </a:r>
            <a:r>
              <a:rPr lang="es-ES" sz="24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380288" y="6437313"/>
            <a:ext cx="143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400" dirty="0">
                <a:solidFill>
                  <a:schemeClr val="bg1"/>
                </a:solidFill>
              </a:rPr>
              <a:t>Daniel 6</a:t>
            </a:r>
            <a:r>
              <a:rPr lang="cs-CZ" sz="1400" dirty="0">
                <a:solidFill>
                  <a:schemeClr val="bg1"/>
                </a:solidFill>
              </a:rPr>
              <a:t>,</a:t>
            </a:r>
            <a:r>
              <a:rPr lang="es-ES" sz="1400" dirty="0">
                <a:solidFill>
                  <a:schemeClr val="bg1"/>
                </a:solidFill>
              </a:rPr>
              <a:t>1</a:t>
            </a:r>
            <a:r>
              <a:rPr lang="cs-CZ" sz="1400" dirty="0">
                <a:solidFill>
                  <a:schemeClr val="bg1"/>
                </a:solidFill>
              </a:rPr>
              <a:t>1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uiExpan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 rot="-383016">
            <a:off x="179388" y="247601"/>
            <a:ext cx="3744912" cy="2308324"/>
          </a:xfrm>
          <a:prstGeom prst="rect">
            <a:avLst/>
          </a:prstGeom>
          <a:solidFill>
            <a:srgbClr val="C4A272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/>
              <a:t>Jeho zásada modlit</a:t>
            </a:r>
            <a:r>
              <a:rPr lang="cs-CZ" sz="2400" b="1" dirty="0"/>
              <a:t> se</a:t>
            </a:r>
            <a:r>
              <a:rPr lang="es-ES" sz="2400" b="1" dirty="0"/>
              <a:t> ho neustále vedla </a:t>
            </a:r>
            <a:r>
              <a:rPr lang="cs-CZ" sz="2400" b="1" dirty="0"/>
              <a:t>         </a:t>
            </a:r>
            <a:r>
              <a:rPr lang="es-ES" sz="2400" b="1" dirty="0"/>
              <a:t>k pevnému rozhodnutí pokračovat v </a:t>
            </a:r>
            <a:r>
              <a:rPr lang="cs-CZ" sz="2400" b="1" dirty="0"/>
              <a:t>tomto zvyku i po vydání</a:t>
            </a:r>
            <a:r>
              <a:rPr lang="es-ES" sz="2400" b="1" dirty="0"/>
              <a:t> králov</a:t>
            </a:r>
            <a:r>
              <a:rPr lang="cs-CZ" sz="2400" b="1" dirty="0"/>
              <a:t>a</a:t>
            </a:r>
            <a:r>
              <a:rPr lang="es-ES" sz="2400" b="1" dirty="0"/>
              <a:t> dekretu.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878522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>
                <a:latin typeface="Comic Sans MS" panose="030F0702030302020204" pitchFamily="66" charset="0"/>
              </a:rPr>
              <a:t>, Jaké poselství předal Daniel</a:t>
            </a:r>
            <a:r>
              <a:rPr lang="cs-CZ" sz="3200" b="1" dirty="0">
                <a:latin typeface="Comic Sans MS" panose="030F0702030302020204" pitchFamily="66" charset="0"/>
              </a:rPr>
              <a:t> j</a:t>
            </a:r>
            <a:r>
              <a:rPr lang="es-ES" sz="3200" b="1" dirty="0">
                <a:latin typeface="Comic Sans MS" panose="030F0702030302020204" pitchFamily="66" charset="0"/>
              </a:rPr>
              <a:t>ako misionář v cizí zemi králi svým zvykem modlit</a:t>
            </a:r>
            <a:r>
              <a:rPr lang="cs-CZ" sz="3200" b="1" dirty="0">
                <a:latin typeface="Comic Sans MS" panose="030F0702030302020204" pitchFamily="66" charset="0"/>
              </a:rPr>
              <a:t> s</a:t>
            </a:r>
            <a:r>
              <a:rPr lang="es-ES" sz="3200" b="1" dirty="0">
                <a:latin typeface="Comic Sans MS" panose="030F0702030302020204" pitchFamily="66" charset="0"/>
              </a:rPr>
              <a:t>e, který se rozšířil po celém médo-perském království?
</a:t>
            </a:r>
          </a:p>
        </p:txBody>
      </p:sp>
      <p:pic>
        <p:nvPicPr>
          <p:cNvPr id="12291" name="Picture 3" descr="DanielOrando (4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76475"/>
            <a:ext cx="2087563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lDecret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76475"/>
            <a:ext cx="1884363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16017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2420938"/>
            <a:ext cx="2998787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3747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08500"/>
            <a:ext cx="2808287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3751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92600"/>
            <a:ext cx="2879725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daniel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565400"/>
            <a:ext cx="144145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489585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>
                <a:solidFill>
                  <a:schemeClr val="bg1"/>
                </a:solidFill>
              </a:rPr>
              <a:t>Král, který </a:t>
            </a:r>
            <a:r>
              <a:rPr lang="cs-CZ" sz="2800" b="1" dirty="0">
                <a:solidFill>
                  <a:schemeClr val="bg1"/>
                </a:solidFill>
              </a:rPr>
              <a:t>díly Danielově vytrvalosti</a:t>
            </a:r>
            <a:r>
              <a:rPr lang="es-ES" sz="2800" b="1" dirty="0">
                <a:solidFill>
                  <a:schemeClr val="bg1"/>
                </a:solidFill>
              </a:rPr>
              <a:t> pozn</a:t>
            </a:r>
            <a:r>
              <a:rPr lang="cs-CZ" sz="2800" b="1" dirty="0">
                <a:solidFill>
                  <a:schemeClr val="bg1"/>
                </a:solidFill>
              </a:rPr>
              <a:t>al jeho</a:t>
            </a:r>
            <a:r>
              <a:rPr lang="es-ES" sz="2800" b="1" dirty="0">
                <a:solidFill>
                  <a:schemeClr val="bg1"/>
                </a:solidFill>
              </a:rPr>
              <a:t> Boha, znovu potvrdil svou víru a vydal edikt chválící pravého Boha.
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86980" y="1947136"/>
            <a:ext cx="7272808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>
                <a:latin typeface="Harrington" panose="04040505050A02020702" pitchFamily="82" charset="0"/>
              </a:rPr>
              <a:t>“</a:t>
            </a:r>
            <a:r>
              <a:rPr lang="cs-CZ" sz="2800" b="1" dirty="0">
                <a:latin typeface="Harrington" panose="04040505050A02020702" pitchFamily="82" charset="0"/>
              </a:rPr>
              <a:t>Vydávám rozkaz, aby se v celé mé královské říši všichni třásli před Danielovým Bohem a obávali se ho, neboť on je Bůh živý a zůstává navěky, jeho království nebude zničeno a jeho vladařská moc bude až do konce</a:t>
            </a:r>
            <a:r>
              <a:rPr lang="es-ES" sz="2800" b="1" dirty="0">
                <a:latin typeface="Harrington" panose="04040505050A02020702" pitchFamily="82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sz="2800" b="1" dirty="0">
                <a:latin typeface="Harrington" panose="04040505050A02020702" pitchFamily="82" charset="0"/>
              </a:rPr>
              <a:t>Vysvobozuje a vytrhuje, činí znamení a divy na nebi i na zemi. On vysvobodil Daniela ze lvích spárů</a:t>
            </a:r>
            <a:r>
              <a:rPr lang="es-ES" sz="2800" b="1" dirty="0">
                <a:latin typeface="Harrington" panose="04040505050A02020702" pitchFamily="82" charset="0"/>
              </a:rPr>
              <a:t>”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372225" y="5876925"/>
            <a:ext cx="208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400" dirty="0"/>
              <a:t>Daniel 6</a:t>
            </a:r>
            <a:r>
              <a:rPr lang="cs-CZ" sz="1400" dirty="0"/>
              <a:t>,</a:t>
            </a:r>
            <a:r>
              <a:rPr lang="es-ES" sz="1400" dirty="0"/>
              <a:t>26</a:t>
            </a:r>
            <a:r>
              <a:rPr lang="cs-CZ" sz="1400" dirty="0"/>
              <a:t>.</a:t>
            </a:r>
            <a:r>
              <a:rPr lang="es-ES" sz="1400" dirty="0"/>
              <a:t>27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727992" y="980728"/>
            <a:ext cx="5688013" cy="7914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Harrington" panose="04040505050A02020702" pitchFamily="82" charset="0"/>
              </a:rPr>
              <a:t>Rozkaz</a:t>
            </a:r>
            <a:r>
              <a:rPr lang="es-ES" sz="36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Harrington" panose="04040505050A02020702" pitchFamily="82" charset="0"/>
              </a:rPr>
              <a:t> </a:t>
            </a:r>
            <a:r>
              <a:rPr lang="es-ES" sz="36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Harrington" panose="04040505050A02020702" pitchFamily="82" charset="0"/>
              </a:rPr>
              <a:t>krále</a:t>
            </a:r>
            <a:r>
              <a:rPr lang="es-ES" sz="36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Harrington" panose="04040505050A02020702" pitchFamily="82" charset="0"/>
              </a:rPr>
              <a:t> </a:t>
            </a:r>
            <a:r>
              <a:rPr lang="es-ES" sz="36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Harrington" panose="04040505050A02020702" pitchFamily="82" charset="0"/>
              </a:rPr>
              <a:t>Darjaveše</a:t>
            </a:r>
            <a:endParaRPr lang="es-ES" sz="3600" b="1" i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427538" y="1196975"/>
            <a:ext cx="4465637" cy="469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s-ES" sz="2600" b="1" dirty="0">
                <a:solidFill>
                  <a:srgbClr val="CCFFFF"/>
                </a:solidFill>
              </a:rPr>
              <a:t>Ne</a:t>
            </a:r>
            <a:r>
              <a:rPr lang="cs-CZ" sz="2600" b="1" dirty="0">
                <a:solidFill>
                  <a:srgbClr val="CCFFFF"/>
                </a:solidFill>
              </a:rPr>
              <a:t>p</a:t>
            </a:r>
            <a:r>
              <a:rPr lang="es-ES" sz="2600" b="1" dirty="0">
                <a:solidFill>
                  <a:srgbClr val="CCFFFF"/>
                </a:solidFill>
              </a:rPr>
              <a:t>o</a:t>
            </a:r>
            <a:r>
              <a:rPr lang="cs-CZ" sz="2600" b="1" dirty="0" err="1">
                <a:solidFill>
                  <a:srgbClr val="CCFFFF"/>
                </a:solidFill>
              </a:rPr>
              <a:t>skvrňujte</a:t>
            </a:r>
            <a:r>
              <a:rPr lang="cs-CZ" sz="2600" b="1" dirty="0">
                <a:solidFill>
                  <a:srgbClr val="CCFFFF"/>
                </a:solidFill>
              </a:rPr>
              <a:t> se</a:t>
            </a:r>
            <a:br>
              <a:rPr lang="es-ES" sz="2600" b="1" dirty="0">
                <a:solidFill>
                  <a:srgbClr val="CCFFFF"/>
                </a:solidFill>
              </a:rPr>
            </a:br>
            <a:r>
              <a:rPr lang="es-ES" sz="2600" b="1" dirty="0">
                <a:solidFill>
                  <a:srgbClr val="CCFFFF"/>
                </a:solidFill>
              </a:rPr>
              <a:t>[Daniel 1]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cs-CZ" sz="2600" b="1" dirty="0">
                <a:solidFill>
                  <a:srgbClr val="CCFFFF"/>
                </a:solidFill>
              </a:rPr>
              <a:t>Předejte problémy        do Božích rukou</a:t>
            </a:r>
            <a:br>
              <a:rPr lang="es-ES" sz="2600" b="1" dirty="0">
                <a:solidFill>
                  <a:srgbClr val="CCFFFF"/>
                </a:solidFill>
              </a:rPr>
            </a:br>
            <a:r>
              <a:rPr lang="es-ES" sz="2600" b="1" dirty="0">
                <a:solidFill>
                  <a:srgbClr val="CCFFFF"/>
                </a:solidFill>
              </a:rPr>
              <a:t>[Daniel 2]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cs-CZ" sz="2600" b="1" dirty="0">
                <a:solidFill>
                  <a:srgbClr val="CCFFFF"/>
                </a:solidFill>
              </a:rPr>
              <a:t>Dodržujte Desatero</a:t>
            </a:r>
            <a:br>
              <a:rPr lang="es-ES" sz="2600" b="1" dirty="0">
                <a:solidFill>
                  <a:srgbClr val="CCFFFF"/>
                </a:solidFill>
              </a:rPr>
            </a:br>
            <a:r>
              <a:rPr lang="es-ES" sz="2600" b="1" dirty="0">
                <a:solidFill>
                  <a:srgbClr val="CCFFFF"/>
                </a:solidFill>
              </a:rPr>
              <a:t>[Daniel 3]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s-ES" sz="2600" b="1" dirty="0">
                <a:solidFill>
                  <a:srgbClr val="CCFFFF"/>
                </a:solidFill>
              </a:rPr>
              <a:t>Zvyk</a:t>
            </a:r>
            <a:r>
              <a:rPr lang="cs-CZ" sz="2600" b="1" dirty="0" err="1">
                <a:solidFill>
                  <a:srgbClr val="CCFFFF"/>
                </a:solidFill>
              </a:rPr>
              <a:t>něte</a:t>
            </a:r>
            <a:r>
              <a:rPr lang="cs-CZ" sz="2600" b="1" dirty="0">
                <a:solidFill>
                  <a:srgbClr val="CCFFFF"/>
                </a:solidFill>
              </a:rPr>
              <a:t> si</a:t>
            </a:r>
            <a:r>
              <a:rPr lang="es-ES" sz="2600" b="1" dirty="0">
                <a:solidFill>
                  <a:srgbClr val="CCFFFF"/>
                </a:solidFill>
              </a:rPr>
              <a:t> neustále </a:t>
            </a:r>
            <a:r>
              <a:rPr lang="cs-CZ" sz="2600" b="1" dirty="0">
                <a:solidFill>
                  <a:srgbClr val="CCFFFF"/>
                </a:solidFill>
              </a:rPr>
              <a:t>   </a:t>
            </a:r>
            <a:r>
              <a:rPr lang="es-ES" sz="2600" b="1" dirty="0">
                <a:solidFill>
                  <a:srgbClr val="CCFFFF"/>
                </a:solidFill>
              </a:rPr>
              <a:t>se modlit</a:t>
            </a:r>
            <a:br>
              <a:rPr lang="es-ES" sz="2600" b="1" dirty="0">
                <a:solidFill>
                  <a:srgbClr val="CCFFFF"/>
                </a:solidFill>
              </a:rPr>
            </a:br>
            <a:r>
              <a:rPr lang="es-ES" sz="2600" b="1" dirty="0">
                <a:solidFill>
                  <a:srgbClr val="CCFFFF"/>
                </a:solidFill>
              </a:rPr>
              <a:t>[Daniel 6]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547813" y="188913"/>
            <a:ext cx="6985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>
                <a:solidFill>
                  <a:schemeClr val="bg1"/>
                </a:solidFill>
              </a:rPr>
              <a:t>Jaké zásady řídí váš život dnes?
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8163" y="3778250"/>
            <a:ext cx="8137525" cy="946150"/>
          </a:xfrm>
          <a:prstGeom prst="rect">
            <a:avLst/>
          </a:prstGeom>
          <a:solidFill>
            <a:srgbClr val="D7A55B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Jak jména těchto mladých mužů ukazují víru, kterou měli jejich rodiče?</a:t>
            </a: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755650" y="115888"/>
            <a:ext cx="1577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D3BD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Daniel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684213" y="908050"/>
            <a:ext cx="20113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B69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Chananjáš</a:t>
            </a:r>
            <a:endParaRPr lang="es-E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B69">
                  <a:alpha val="80000"/>
                </a:srgbClr>
              </a:solidFill>
              <a:effectLst>
                <a:outerShdw dist="35921" dir="2700000" algn="ctr" rotWithShape="0">
                  <a:srgbClr val="FFFF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611188" y="5084763"/>
            <a:ext cx="16303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83D00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Míšael</a:t>
            </a:r>
            <a:endParaRPr lang="es-E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B83D00">
                  <a:alpha val="80000"/>
                </a:srgbClr>
              </a:solidFill>
              <a:effectLst>
                <a:outerShdw dist="35921" dir="2700000" algn="ctr" rotWithShape="0">
                  <a:srgbClr val="FFFF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539750" y="5876925"/>
            <a:ext cx="18589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82300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Azarjáš</a:t>
            </a:r>
            <a:endParaRPr lang="es-E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82300">
                  <a:alpha val="80000"/>
                </a:srgbClr>
              </a:solidFill>
              <a:effectLst>
                <a:outerShdw dist="35921" dir="2700000" algn="ctr" rotWithShape="0">
                  <a:srgbClr val="FFFF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3635375" y="188913"/>
            <a:ext cx="37639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D3BD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B§h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D3BD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 je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D3BD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můj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D3BD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D3BD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soudce</a:t>
            </a:r>
            <a:endParaRPr lang="es-E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D3BD">
                  <a:alpha val="80000"/>
                </a:srgbClr>
              </a:solidFill>
              <a:effectLst>
                <a:outerShdw dist="35921" dir="2700000" algn="ctr" rotWithShape="0">
                  <a:srgbClr val="FFFF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3635375" y="981075"/>
            <a:ext cx="46561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B69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Hospodin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B69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 je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B69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milostivý</a:t>
            </a:r>
            <a:endParaRPr lang="es-E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B69">
                  <a:alpha val="80000"/>
                </a:srgbClr>
              </a:solidFill>
              <a:effectLst>
                <a:outerShdw dist="35921" dir="2700000" algn="ctr" rotWithShape="0">
                  <a:srgbClr val="FFFF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3635375" y="5157788"/>
            <a:ext cx="4535488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83D00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Kdo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83D00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 je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83D00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jako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83D00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83D00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Bůh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83D00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3563938" y="6021388"/>
            <a:ext cx="41227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82300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Hospodin</a:t>
            </a:r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82300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82300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pomohl</a:t>
            </a:r>
            <a:endParaRPr lang="es-E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82300">
                  <a:alpha val="80000"/>
                </a:srgbClr>
              </a:solidFill>
              <a:effectLst>
                <a:outerShdw dist="35921" dir="2700000" algn="ctr" rotWithShape="0">
                  <a:srgbClr val="FFFF00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3850" y="5187950"/>
            <a:ext cx="8820150" cy="1569660"/>
          </a:xfrm>
          <a:prstGeom prst="rect">
            <a:avLst/>
          </a:prstGeom>
          <a:solidFill>
            <a:srgbClr val="D7C0B2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dirty="0">
                <a:latin typeface="Comic Sans MS" panose="030F0702030302020204" pitchFamily="66" charset="0"/>
              </a:rPr>
              <a:t>Tito mladí muži, sami v Babylonu a daleko od vlivu svých rodičů, se rozhodli žít ve ví</a:t>
            </a:r>
            <a:r>
              <a:rPr lang="cs-CZ" sz="3200" b="1" dirty="0">
                <a:latin typeface="Comic Sans MS" panose="030F0702030302020204" pitchFamily="66" charset="0"/>
              </a:rPr>
              <a:t>-</a:t>
            </a:r>
            <a:r>
              <a:rPr lang="es-ES" sz="3200" b="1" dirty="0">
                <a:latin typeface="Comic Sans MS" panose="030F0702030302020204" pitchFamily="66" charset="0"/>
              </a:rPr>
              <a:t>ře, kterou </a:t>
            </a:r>
            <a:r>
              <a:rPr lang="cs-CZ" sz="3200" b="1" dirty="0">
                <a:latin typeface="Comic Sans MS" panose="030F0702030302020204" pitchFamily="66" charset="0"/>
              </a:rPr>
              <a:t>si odnesli ze svých domovů</a:t>
            </a:r>
            <a:r>
              <a:rPr lang="es-ES" sz="3200" b="1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427984" y="1003938"/>
            <a:ext cx="4465637" cy="589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s-ES" sz="2600" b="1" dirty="0">
                <a:solidFill>
                  <a:srgbClr val="CCFFFF"/>
                </a:solidFill>
              </a:rPr>
              <a:t>Poslušnost </a:t>
            </a:r>
            <a:r>
              <a:rPr lang="cs-CZ" sz="2600" b="1" dirty="0">
                <a:solidFill>
                  <a:srgbClr val="CCFFFF"/>
                </a:solidFill>
              </a:rPr>
              <a:t>Božích nařízení</a:t>
            </a:r>
            <a:r>
              <a:rPr lang="es-ES" sz="2600" b="1" dirty="0">
                <a:solidFill>
                  <a:srgbClr val="CCFFFF"/>
                </a:solidFill>
              </a:rPr>
              <a:t> (Nenech</a:t>
            </a:r>
            <a:r>
              <a:rPr lang="cs-CZ" sz="2600" b="1" dirty="0" err="1">
                <a:solidFill>
                  <a:srgbClr val="CCFFFF"/>
                </a:solidFill>
              </a:rPr>
              <a:t>ali</a:t>
            </a:r>
            <a:r>
              <a:rPr lang="es-ES" sz="2600" b="1" dirty="0">
                <a:solidFill>
                  <a:srgbClr val="CCFFFF"/>
                </a:solidFill>
              </a:rPr>
              <a:t> </a:t>
            </a:r>
            <a:r>
              <a:rPr lang="cs-CZ" sz="2600" b="1" dirty="0">
                <a:solidFill>
                  <a:srgbClr val="CCFFFF"/>
                </a:solidFill>
              </a:rPr>
              <a:t>      </a:t>
            </a:r>
            <a:r>
              <a:rPr lang="es-ES" sz="2600" b="1" dirty="0">
                <a:solidFill>
                  <a:srgbClr val="CCFFFF"/>
                </a:solidFill>
              </a:rPr>
              <a:t>se </a:t>
            </a:r>
            <a:r>
              <a:rPr lang="cs-CZ" sz="2600" b="1" dirty="0">
                <a:solidFill>
                  <a:srgbClr val="CCFFFF"/>
                </a:solidFill>
              </a:rPr>
              <a:t>ovlivni</a:t>
            </a:r>
            <a:r>
              <a:rPr lang="es-ES" sz="2600" b="1" dirty="0">
                <a:solidFill>
                  <a:srgbClr val="CCFFFF"/>
                </a:solidFill>
              </a:rPr>
              <a:t>t</a:t>
            </a:r>
            <a:r>
              <a:rPr lang="cs-CZ" sz="2600" b="1" dirty="0">
                <a:solidFill>
                  <a:srgbClr val="CCFFFF"/>
                </a:solidFill>
              </a:rPr>
              <a:t> okolním prostředím</a:t>
            </a:r>
            <a:r>
              <a:rPr lang="es-ES" sz="2600" b="1" dirty="0">
                <a:solidFill>
                  <a:srgbClr val="CCFFFF"/>
                </a:solidFill>
              </a:rPr>
              <a:t>)</a:t>
            </a:r>
            <a:br>
              <a:rPr lang="es-ES" sz="2600" b="1" dirty="0">
                <a:solidFill>
                  <a:srgbClr val="CCFFFF"/>
                </a:solidFill>
              </a:rPr>
            </a:br>
            <a:r>
              <a:rPr lang="es-ES" sz="2600" b="1" dirty="0">
                <a:solidFill>
                  <a:srgbClr val="CCFFFF"/>
                </a:solidFill>
              </a:rPr>
              <a:t>[Daniel 1]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s-ES" sz="2600" b="1" dirty="0">
                <a:solidFill>
                  <a:srgbClr val="CCFFFF"/>
                </a:solidFill>
              </a:rPr>
              <a:t>Svěř</a:t>
            </a:r>
            <a:r>
              <a:rPr lang="cs-CZ" sz="2600" b="1" dirty="0" err="1">
                <a:solidFill>
                  <a:srgbClr val="CCFFFF"/>
                </a:solidFill>
              </a:rPr>
              <a:t>ili</a:t>
            </a:r>
            <a:r>
              <a:rPr lang="es-ES" sz="2600" b="1" dirty="0">
                <a:solidFill>
                  <a:srgbClr val="CCFFFF"/>
                </a:solidFill>
              </a:rPr>
              <a:t> své problémy </a:t>
            </a:r>
            <a:r>
              <a:rPr lang="cs-CZ" sz="2600" b="1" dirty="0">
                <a:solidFill>
                  <a:srgbClr val="CCFFFF"/>
                </a:solidFill>
              </a:rPr>
              <a:t>   </a:t>
            </a:r>
            <a:r>
              <a:rPr lang="es-ES" sz="2600" b="1" dirty="0">
                <a:solidFill>
                  <a:srgbClr val="CCFFFF"/>
                </a:solidFill>
              </a:rPr>
              <a:t>do Božích rukou</a:t>
            </a:r>
            <a:br>
              <a:rPr lang="es-ES" sz="2600" b="1" dirty="0">
                <a:solidFill>
                  <a:srgbClr val="CCFFFF"/>
                </a:solidFill>
              </a:rPr>
            </a:br>
            <a:r>
              <a:rPr lang="es-ES" sz="2600" b="1" dirty="0">
                <a:solidFill>
                  <a:srgbClr val="CCFFFF"/>
                </a:solidFill>
              </a:rPr>
              <a:t>[Daniel 2]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s-ES" sz="2600" b="1" dirty="0">
                <a:solidFill>
                  <a:srgbClr val="CCFFFF"/>
                </a:solidFill>
              </a:rPr>
              <a:t>Poslušnost Desatera přikázání</a:t>
            </a:r>
            <a:br>
              <a:rPr lang="es-ES" sz="2600" b="1" dirty="0">
                <a:solidFill>
                  <a:srgbClr val="CCFFFF"/>
                </a:solidFill>
              </a:rPr>
            </a:br>
            <a:r>
              <a:rPr lang="es-ES" sz="2600" b="1" dirty="0">
                <a:solidFill>
                  <a:srgbClr val="CCFFFF"/>
                </a:solidFill>
              </a:rPr>
              <a:t>[Daniel 3]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s-ES" sz="2600" b="1" dirty="0">
                <a:solidFill>
                  <a:srgbClr val="CCFFFF"/>
                </a:solidFill>
              </a:rPr>
              <a:t>Zvyk neustále se modlit</a:t>
            </a:r>
            <a:br>
              <a:rPr lang="es-ES" sz="2600" b="1" dirty="0">
                <a:solidFill>
                  <a:srgbClr val="CCFFFF"/>
                </a:solidFill>
              </a:rPr>
            </a:br>
            <a:r>
              <a:rPr lang="es-ES" sz="2600" b="1" dirty="0">
                <a:solidFill>
                  <a:srgbClr val="CCFFFF"/>
                </a:solidFill>
              </a:rPr>
              <a:t>[Daniel 6]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14792" y="97277"/>
            <a:ext cx="691802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>
                <a:solidFill>
                  <a:schemeClr val="bg1"/>
                </a:solidFill>
              </a:rPr>
              <a:t>Jaké zásady řídily život těchto čtyř mladých mužů?
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2035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Daniel 1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8313" y="5881688"/>
            <a:ext cx="8135937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>
                <a:solidFill>
                  <a:schemeClr val="bg1"/>
                </a:solidFill>
              </a:rPr>
              <a:t>“P</a:t>
            </a:r>
            <a:r>
              <a:rPr lang="cs-CZ" sz="2800" b="1" dirty="0" err="1">
                <a:solidFill>
                  <a:schemeClr val="bg1"/>
                </a:solidFill>
              </a:rPr>
              <a:t>ředsevzal</a:t>
            </a:r>
            <a:r>
              <a:rPr lang="cs-CZ" sz="2800" b="1" dirty="0">
                <a:solidFill>
                  <a:schemeClr val="bg1"/>
                </a:solidFill>
              </a:rPr>
              <a:t> si, že se</a:t>
            </a:r>
            <a:r>
              <a:rPr lang="es-ES" sz="2800" b="1" dirty="0">
                <a:solidFill>
                  <a:schemeClr val="bg1"/>
                </a:solidFill>
              </a:rPr>
              <a:t> N</a:t>
            </a:r>
            <a:r>
              <a:rPr lang="cs-CZ" sz="2800" b="1" dirty="0">
                <a:solidFill>
                  <a:schemeClr val="bg1"/>
                </a:solidFill>
              </a:rPr>
              <a:t>EPOSKVRNÍ</a:t>
            </a:r>
            <a:r>
              <a:rPr lang="es-ES" sz="2800" b="1" dirty="0">
                <a:solidFill>
                  <a:schemeClr val="bg1"/>
                </a:solidFill>
              </a:rPr>
              <a:t>”</a:t>
            </a:r>
          </a:p>
          <a:p>
            <a:pPr algn="r">
              <a:spcBef>
                <a:spcPct val="50000"/>
              </a:spcBef>
            </a:pPr>
            <a:r>
              <a:rPr lang="es-ES" b="1" dirty="0">
                <a:solidFill>
                  <a:schemeClr val="bg1"/>
                </a:solidFill>
              </a:rPr>
              <a:t>(Daniel 1</a:t>
            </a:r>
            <a:r>
              <a:rPr lang="cs-CZ" b="1" dirty="0">
                <a:solidFill>
                  <a:schemeClr val="bg1"/>
                </a:solidFill>
              </a:rPr>
              <a:t>,</a:t>
            </a:r>
            <a:r>
              <a:rPr lang="es-ES" b="1" dirty="0">
                <a:solidFill>
                  <a:schemeClr val="bg1"/>
                </a:solidFill>
              </a:rPr>
              <a:t> 8)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84438" y="4203700"/>
            <a:ext cx="6408737" cy="3046988"/>
          </a:xfrm>
          <a:prstGeom prst="rect">
            <a:avLst/>
          </a:prstGeom>
          <a:solidFill>
            <a:srgbClr val="F3D03B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863D14"/>
              </a:buClr>
              <a:buFont typeface="Wingdings" panose="05000000000000000000" pitchFamily="2" charset="2"/>
              <a:buChar char="Ø"/>
            </a:pPr>
            <a:r>
              <a:rPr lang="sv-SE" sz="2400" b="1" dirty="0"/>
              <a:t>Nenech</a:t>
            </a:r>
            <a:r>
              <a:rPr lang="cs-CZ" sz="2400" b="1" dirty="0" err="1"/>
              <a:t>ali</a:t>
            </a:r>
            <a:r>
              <a:rPr lang="sv-SE" sz="2400" b="1" dirty="0"/>
              <a:t> se </a:t>
            </a:r>
            <a:r>
              <a:rPr lang="cs-CZ" sz="2400" b="1"/>
              <a:t>nasát</a:t>
            </a:r>
            <a:r>
              <a:rPr lang="sv-SE" sz="2400" b="1"/>
              <a:t> </a:t>
            </a:r>
            <a:r>
              <a:rPr lang="sv-SE" sz="2400" b="1" dirty="0"/>
              <a:t>babylonskou literaturou
</a:t>
            </a:r>
            <a:r>
              <a:rPr lang="es-ES" sz="2400" b="1" dirty="0"/>
              <a:t> Odmít</a:t>
            </a:r>
            <a:r>
              <a:rPr lang="cs-CZ" sz="2400" b="1" dirty="0" err="1"/>
              <a:t>li</a:t>
            </a:r>
            <a:r>
              <a:rPr lang="es-ES" sz="2400" b="1" dirty="0"/>
              <a:t> modlářství, které obsahovalo</a:t>
            </a:r>
          </a:p>
          <a:p>
            <a:pPr lvl="1">
              <a:spcBef>
                <a:spcPct val="50000"/>
              </a:spcBef>
              <a:buClr>
                <a:srgbClr val="863D14"/>
              </a:buClr>
              <a:buFont typeface="Wingdings" panose="05000000000000000000" pitchFamily="2" charset="2"/>
              <a:buChar char="Ø"/>
            </a:pPr>
            <a:r>
              <a:rPr lang="cs-CZ" sz="2400" b="1" dirty="0"/>
              <a:t>p</a:t>
            </a:r>
            <a:r>
              <a:rPr lang="pt-BR" sz="2400" b="1" dirty="0"/>
              <a:t>řij</a:t>
            </a:r>
            <a:r>
              <a:rPr lang="cs-CZ" sz="2400" b="1" dirty="0" err="1"/>
              <a:t>etí</a:t>
            </a:r>
            <a:r>
              <a:rPr lang="pt-BR" sz="2400" b="1" dirty="0"/>
              <a:t> </a:t>
            </a:r>
            <a:r>
              <a:rPr lang="cs-CZ" sz="2400" b="1" dirty="0"/>
              <a:t>jejich</a:t>
            </a:r>
            <a:r>
              <a:rPr lang="pt-BR" sz="2400" b="1" dirty="0"/>
              <a:t> </a:t>
            </a:r>
            <a:r>
              <a:rPr lang="cs-CZ" sz="2400" b="1" dirty="0"/>
              <a:t>učení</a:t>
            </a:r>
            <a:r>
              <a:rPr lang="pt-BR" sz="2400" b="1" dirty="0"/>
              <a:t> </a:t>
            </a:r>
            <a:r>
              <a:rPr lang="es-ES" sz="2400" b="1" dirty="0"/>
              <a:t>
</a:t>
            </a:r>
            <a:r>
              <a:rPr lang="cs-CZ" sz="2400" b="1" dirty="0"/>
              <a:t>jezení královských pochoutek</a:t>
            </a:r>
            <a:endParaRPr lang="es-ES" sz="2400" b="1" dirty="0"/>
          </a:p>
          <a:p>
            <a:pPr marL="449263" lvl="1" indent="0">
              <a:spcBef>
                <a:spcPct val="50000"/>
              </a:spcBef>
              <a:buClr>
                <a:srgbClr val="863D14"/>
              </a:buClr>
            </a:pPr>
            <a:endParaRPr lang="es-ES" sz="2400" b="1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46225" y="123825"/>
            <a:ext cx="51133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rgbClr val="F3D03B"/>
                </a:solidFill>
              </a:rPr>
              <a:t>Jejich princip poslušnosti </a:t>
            </a:r>
            <a:r>
              <a:rPr lang="cs-CZ" sz="2000" b="1" dirty="0">
                <a:solidFill>
                  <a:srgbClr val="F3D03B"/>
                </a:solidFill>
              </a:rPr>
              <a:t>k Božím </a:t>
            </a:r>
            <a:r>
              <a:rPr lang="cs-CZ" sz="2000" b="1" dirty="0" err="1">
                <a:solidFill>
                  <a:srgbClr val="F3D03B"/>
                </a:solidFill>
              </a:rPr>
              <a:t>nařízenín</a:t>
            </a:r>
            <a:r>
              <a:rPr lang="es-ES" sz="2000" b="1" dirty="0">
                <a:solidFill>
                  <a:srgbClr val="F3D03B"/>
                </a:solidFill>
              </a:rPr>
              <a:t> je ved</a:t>
            </a:r>
            <a:r>
              <a:rPr lang="cs-CZ" sz="2000" b="1" dirty="0">
                <a:solidFill>
                  <a:srgbClr val="F3D03B"/>
                </a:solidFill>
              </a:rPr>
              <a:t>l k n</a:t>
            </a:r>
            <a:r>
              <a:rPr lang="es-ES" sz="2000" b="1" dirty="0">
                <a:solidFill>
                  <a:srgbClr val="F3D03B"/>
                </a:solidFill>
              </a:rPr>
              <a:t>ásledujícím rozhodnutím: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 animBg="1"/>
      <p:bldP spid="5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4213" y="2349500"/>
            <a:ext cx="7561262" cy="329320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br>
              <a:rPr lang="es-ES" sz="3200" b="1" dirty="0">
                <a:latin typeface="Comic Sans MS" panose="030F0702030302020204" pitchFamily="66" charset="0"/>
              </a:rPr>
            </a:br>
            <a:r>
              <a:rPr lang="es-ES" sz="3200" b="1" dirty="0">
                <a:latin typeface="Comic Sans MS" panose="030F0702030302020204" pitchFamily="66" charset="0"/>
              </a:rPr>
              <a:t>Jaké</a:t>
            </a:r>
            <a:r>
              <a:rPr lang="cs-CZ" sz="3200" b="1" dirty="0">
                <a:latin typeface="Comic Sans MS" panose="030F0702030302020204" pitchFamily="66" charset="0"/>
              </a:rPr>
              <a:t> j</a:t>
            </a:r>
            <a:r>
              <a:rPr lang="es-ES" sz="3200" b="1" dirty="0">
                <a:latin typeface="Comic Sans MS" panose="030F0702030302020204" pitchFamily="66" charset="0"/>
              </a:rPr>
              <a:t>ako misionáři v cizí zemi poselství předali svým příkladem </a:t>
            </a:r>
            <a:r>
              <a:rPr lang="cs-CZ" sz="3200" b="1" dirty="0">
                <a:latin typeface="Comic Sans MS" panose="030F0702030302020204" pitchFamily="66" charset="0"/>
              </a:rPr>
              <a:t>M</a:t>
            </a:r>
            <a:r>
              <a:rPr lang="es-ES" sz="3200" b="1" dirty="0">
                <a:latin typeface="Comic Sans MS" panose="030F0702030302020204" pitchFamily="66" charset="0"/>
              </a:rPr>
              <a:t>el</a:t>
            </a:r>
            <a:r>
              <a:rPr lang="cs-CZ" sz="3200" b="1" dirty="0">
                <a:latin typeface="Comic Sans MS" panose="030F0702030302020204" pitchFamily="66" charset="0"/>
              </a:rPr>
              <a:t>š</a:t>
            </a:r>
            <a:r>
              <a:rPr lang="es-ES" sz="3200" b="1" dirty="0">
                <a:latin typeface="Comic Sans MS" panose="030F0702030302020204" pitchFamily="66" charset="0"/>
              </a:rPr>
              <a:t>arovi, Nebúkadnesarovi a všem, kteř</a:t>
            </a:r>
            <a:r>
              <a:rPr lang="cs-CZ" sz="3200" b="1" dirty="0">
                <a:latin typeface="Comic Sans MS" panose="030F0702030302020204" pitchFamily="66" charset="0"/>
              </a:rPr>
              <a:t>í s n</a:t>
            </a:r>
            <a:r>
              <a:rPr lang="es-ES" sz="3200" b="1" dirty="0">
                <a:latin typeface="Comic Sans MS" panose="030F0702030302020204" pitchFamily="66" charset="0"/>
              </a:rPr>
              <a:t>imi byli spojeni?
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843213" y="115888"/>
            <a:ext cx="630078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/>
              <a:t>Mel</a:t>
            </a:r>
            <a:r>
              <a:rPr lang="cs-CZ" sz="2800" b="1" dirty="0"/>
              <a:t>š</a:t>
            </a:r>
            <a:r>
              <a:rPr lang="es-ES" sz="2800" b="1" dirty="0"/>
              <a:t>ar </a:t>
            </a:r>
            <a:r>
              <a:rPr lang="cs-CZ" sz="2800" b="1" dirty="0"/>
              <a:t>u</a:t>
            </a:r>
            <a:r>
              <a:rPr lang="es-ES" sz="2800" b="1" dirty="0"/>
              <a:t>znal dobr</a:t>
            </a:r>
            <a:r>
              <a:rPr lang="cs-CZ" sz="2800" b="1" dirty="0"/>
              <a:t>é výsledky</a:t>
            </a:r>
            <a:r>
              <a:rPr lang="es-ES" sz="2800" b="1" dirty="0"/>
              <a:t> Bohem ustanovené stravy
</a:t>
            </a:r>
            <a:endParaRPr lang="es-E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922</Words>
  <Application>Microsoft Office PowerPoint</Application>
  <PresentationFormat>Presentación en pantalla (4:3)</PresentationFormat>
  <Paragraphs>63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Comic Sans MS</vt:lpstr>
      <vt:lpstr>Calibri</vt:lpstr>
      <vt:lpstr>Harrington</vt:lpstr>
      <vt:lpstr>Arial Black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Sergio Fustero</dc:creator>
  <cp:lastModifiedBy>Isabel Laveda</cp:lastModifiedBy>
  <cp:revision>158</cp:revision>
  <dcterms:created xsi:type="dcterms:W3CDTF">2008-09-06T17:38:15Z</dcterms:created>
  <dcterms:modified xsi:type="dcterms:W3CDTF">2023-01-24T20:36:56Z</dcterms:modified>
</cp:coreProperties>
</file>