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75" r:id="rId3"/>
    <p:sldId id="278" r:id="rId4"/>
    <p:sldId id="277" r:id="rId5"/>
    <p:sldId id="276" r:id="rId6"/>
    <p:sldId id="279" r:id="rId7"/>
    <p:sldId id="280" r:id="rId8"/>
    <p:sldId id="282" r:id="rId9"/>
    <p:sldId id="281" r:id="rId10"/>
    <p:sldId id="286" r:id="rId11"/>
    <p:sldId id="288" r:id="rId12"/>
    <p:sldId id="283" r:id="rId13"/>
    <p:sldId id="257" r:id="rId14"/>
    <p:sldId id="258" r:id="rId15"/>
    <p:sldId id="262" r:id="rId16"/>
    <p:sldId id="263" r:id="rId17"/>
    <p:sldId id="264" r:id="rId18"/>
    <p:sldId id="270" r:id="rId19"/>
    <p:sldId id="292" r:id="rId20"/>
    <p:sldId id="273" r:id="rId21"/>
    <p:sldId id="265" r:id="rId22"/>
    <p:sldId id="269" r:id="rId23"/>
    <p:sldId id="291" r:id="rId24"/>
    <p:sldId id="268" r:id="rId25"/>
    <p:sldId id="271" r:id="rId26"/>
    <p:sldId id="272" r:id="rId27"/>
    <p:sldId id="274" r:id="rId28"/>
    <p:sldId id="290" r:id="rId29"/>
  </p:sldIdLst>
  <p:sldSz cx="9144000" cy="6858000" type="screen4x3"/>
  <p:notesSz cx="6858000" cy="9144000"/>
  <p:embeddedFontLst>
    <p:embeddedFont>
      <p:font typeface="Arial Narrow" panose="020B0606020202030204" pitchFamily="34" charset="0"/>
      <p:regular r:id="rId30"/>
      <p:bold r:id="rId31"/>
      <p:italic r:id="rId32"/>
      <p:boldItalic r:id="rId33"/>
    </p:embeddedFont>
    <p:embeddedFont>
      <p:font typeface="Berlin Sans FB Demi" panose="020E0802020502020306" pitchFamily="34" charset="0"/>
      <p:bold r:id="rId34"/>
    </p:embeddedFont>
    <p:embeddedFont>
      <p:font typeface="Comic Sans MS" panose="030F0702030302020204" pitchFamily="66" charset="0"/>
      <p:regular r:id="rId35"/>
      <p:bold r:id="rId36"/>
      <p:italic r:id="rId37"/>
      <p:boldItalic r:id="rId3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360"/>
    <a:srgbClr val="5D7791"/>
    <a:srgbClr val="52697E"/>
    <a:srgbClr val="3F505F"/>
    <a:srgbClr val="3D4C5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4660"/>
  </p:normalViewPr>
  <p:slideViewPr>
    <p:cSldViewPr>
      <p:cViewPr varScale="1">
        <p:scale>
          <a:sx n="97" d="100"/>
          <a:sy n="97" d="100"/>
        </p:scale>
        <p:origin x="10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E661EBF-73BA-4610-8184-29DBF932D35A}" type="datetimeFigureOut">
              <a:rPr lang="es-ES" smtClean="0"/>
              <a:t>19/01/2023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661EBF-73BA-4610-8184-29DBF932D35A}" type="datetimeFigureOut">
              <a:rPr lang="es-ES" smtClean="0"/>
              <a:t>19/01/2023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661EBF-73BA-4610-8184-29DBF932D35A}" type="datetimeFigureOut">
              <a:rPr lang="es-ES" smtClean="0"/>
              <a:t>19/01/2023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2E661EBF-73BA-4610-8184-29DBF932D35A}" type="datetimeFigureOut">
              <a:rPr lang="es-ES" smtClean="0"/>
              <a:t>19/01/2023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E661EBF-73BA-4610-8184-29DBF932D35A}" type="datetimeFigureOut">
              <a:rPr lang="es-ES" smtClean="0"/>
              <a:t>19/01/2023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5" name="Date Placeholder 4"/>
          <p:cNvSpPr>
            <a:spLocks noGrp="1"/>
          </p:cNvSpPr>
          <p:nvPr>
            <p:ph type="dt" sz="half" idx="10"/>
          </p:nvPr>
        </p:nvSpPr>
        <p:spPr/>
        <p:txBody>
          <a:bodyPr/>
          <a:lstStyle/>
          <a:p>
            <a:fld id="{2E661EBF-73BA-4610-8184-29DBF932D35A}" type="datetimeFigureOut">
              <a:rPr lang="es-ES" smtClean="0"/>
              <a:t>19/01/2023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2E661EBF-73BA-4610-8184-29DBF932D35A}" type="datetimeFigureOut">
              <a:rPr lang="es-ES" smtClean="0"/>
              <a:t>19/01/2023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E661EBF-73BA-4610-8184-29DBF932D35A}" type="datetimeFigureOut">
              <a:rPr lang="es-ES" smtClean="0"/>
              <a:t>19/01/2023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61EBF-73BA-4610-8184-29DBF932D35A}" type="datetimeFigureOut">
              <a:rPr lang="es-ES" smtClean="0"/>
              <a:t>19/01/2023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661EBF-73BA-4610-8184-29DBF932D35A}" type="datetimeFigureOut">
              <a:rPr lang="es-ES" smtClean="0"/>
              <a:t>19/01/2023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E661EBF-73BA-4610-8184-29DBF932D35A}" type="datetimeFigureOut">
              <a:rPr lang="es-ES" smtClean="0"/>
              <a:t>19/01/2023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41AD5-F592-48E2-AD60-499D14DEABAB}"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E661EBF-73BA-4610-8184-29DBF932D35A}" type="datetimeFigureOut">
              <a:rPr lang="es-ES" smtClean="0"/>
              <a:t>19/01/2023</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A641AD5-F592-48E2-AD60-499D14DEABAB}"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ortar rectángulo de esquina sencilla"/>
          <p:cNvSpPr/>
          <p:nvPr/>
        </p:nvSpPr>
        <p:spPr>
          <a:xfrm flipH="1">
            <a:off x="245803" y="836712"/>
            <a:ext cx="8646677" cy="5791201"/>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763688" y="116632"/>
            <a:ext cx="7128793" cy="830997"/>
          </a:xfrm>
          <a:prstGeom prst="rect">
            <a:avLst/>
          </a:prstGeom>
          <a:noFill/>
        </p:spPr>
        <p:txBody>
          <a:bodyPr wrap="square" rtlCol="0">
            <a:spAutoFit/>
            <a:scene3d>
              <a:camera prst="orthographicFront">
                <a:rot lat="0" lon="0" rev="0"/>
              </a:camera>
              <a:lightRig rig="freezing" dir="t"/>
            </a:scene3d>
            <a:sp3d contourW="6350" prstMaterial="metal">
              <a:bevelT w="127000" h="31750" prst="relaxedInset"/>
              <a:contourClr>
                <a:srgbClr val="445360"/>
              </a:contourClr>
            </a:sp3d>
          </a:bodyPr>
          <a:lstStyle/>
          <a:p>
            <a:pPr algn="ctr"/>
            <a:r>
              <a:rPr lang="es-ES" sz="4800" b="1" cap="all" dirty="0">
                <a:ln w="0"/>
                <a:gradFill flip="none">
                  <a:gsLst>
                    <a:gs pos="0">
                      <a:srgbClr val="5D7791"/>
                    </a:gs>
                    <a:gs pos="49000">
                      <a:srgbClr val="52697E"/>
                    </a:gs>
                    <a:gs pos="50000">
                      <a:schemeClr val="accent1">
                        <a:shade val="65000"/>
                        <a:satMod val="130000"/>
                      </a:schemeClr>
                    </a:gs>
                    <a:gs pos="92000">
                      <a:srgbClr val="3F505F"/>
                    </a:gs>
                    <a:gs pos="100000">
                      <a:srgbClr val="3D4C59"/>
                    </a:gs>
                  </a:gsLst>
                  <a:lin ang="5400000"/>
                </a:gradFill>
              </a:rPr>
              <a:t>DRUHÝ PŘÍCHOD</a:t>
            </a:r>
            <a:endParaRPr lang="es-ES" sz="4800" b="1" cap="all" dirty="0">
              <a:ln w="0"/>
              <a:gradFill flip="none">
                <a:gsLst>
                  <a:gs pos="0">
                    <a:srgbClr val="5D7791"/>
                  </a:gs>
                  <a:gs pos="49000">
                    <a:srgbClr val="52697E"/>
                  </a:gs>
                  <a:gs pos="50000">
                    <a:schemeClr val="accent1">
                      <a:shade val="65000"/>
                      <a:satMod val="130000"/>
                    </a:schemeClr>
                  </a:gs>
                  <a:gs pos="92000">
                    <a:srgbClr val="3F505F"/>
                  </a:gs>
                  <a:gs pos="100000">
                    <a:srgbClr val="3D4C59"/>
                  </a:gs>
                </a:gsLst>
                <a:lin ang="5400000"/>
              </a:gradFill>
              <a:effectLst/>
            </a:endParaRPr>
          </a:p>
        </p:txBody>
      </p:sp>
    </p:spTree>
    <p:extLst>
      <p:ext uri="{BB962C8B-B14F-4D97-AF65-F5344CB8AC3E}">
        <p14:creationId xmlns:p14="http://schemas.microsoft.com/office/powerpoint/2010/main" val="195843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081138"/>
            <a:ext cx="5062328" cy="4401205"/>
          </a:xfrm>
          <a:prstGeom prst="rect">
            <a:avLst/>
          </a:prstGeom>
        </p:spPr>
        <p:txBody>
          <a:bodyPr wrap="square">
            <a:spAutoFit/>
          </a:bodyPr>
          <a:lstStyle/>
          <a:p>
            <a:r>
              <a:rPr lang="es-ES" sz="2800" b="1" dirty="0"/>
              <a:t>«</a:t>
            </a:r>
            <a:r>
              <a:rPr lang="cs-CZ" sz="2800" b="1" i="0" u="none" strike="noStrike" baseline="0" dirty="0">
                <a:latin typeface="Arial" panose="020B0604020202020204" pitchFamily="34" charset="0"/>
              </a:rPr>
              <a:t>Buďte tedy trpěliví, bratří, až do příchodu Páně. Po-hleďte, jak rolník čeká trpělivě na drahocennou úrodu země, dokud se ne-dočká podzimního i jarního deště. I vy tedy trpělivě </a:t>
            </a:r>
            <a:r>
              <a:rPr lang="cs-CZ" sz="2800" b="1" i="0" u="none" strike="noStrike" baseline="0" dirty="0" err="1">
                <a:latin typeface="Arial" panose="020B0604020202020204" pitchFamily="34" charset="0"/>
              </a:rPr>
              <a:t>če-kejte</a:t>
            </a:r>
            <a:r>
              <a:rPr lang="cs-CZ" sz="2800" b="1" i="0" u="none" strike="noStrike" baseline="0" dirty="0">
                <a:latin typeface="Arial" panose="020B0604020202020204" pitchFamily="34" charset="0"/>
              </a:rPr>
              <a:t>, posilněte svá srdce, vždyť příchod Páně je blízko</a:t>
            </a:r>
            <a:r>
              <a:rPr lang="es-ES" sz="2800" b="1" dirty="0"/>
              <a:t>» </a:t>
            </a:r>
            <a:r>
              <a:rPr lang="cs-CZ" sz="2800" b="1" dirty="0"/>
              <a:t>                   </a:t>
            </a:r>
            <a:r>
              <a:rPr lang="cs-CZ" sz="2000" b="1" dirty="0">
                <a:solidFill>
                  <a:schemeClr val="tx2">
                    <a:lumMod val="40000"/>
                    <a:lumOff val="60000"/>
                  </a:schemeClr>
                </a:solidFill>
                <a:latin typeface="Comic Sans MS" pitchFamily="66" charset="0"/>
              </a:rPr>
              <a:t>J</a:t>
            </a:r>
            <a:r>
              <a:rPr lang="es-ES" sz="2000" b="1" dirty="0">
                <a:solidFill>
                  <a:schemeClr val="tx2">
                    <a:lumMod val="40000"/>
                    <a:lumOff val="60000"/>
                  </a:schemeClr>
                </a:solidFill>
                <a:latin typeface="Comic Sans MS" pitchFamily="66" charset="0"/>
              </a:rPr>
              <a:t>a</a:t>
            </a:r>
            <a:r>
              <a:rPr lang="cs-CZ" sz="2000" b="1" dirty="0" err="1">
                <a:solidFill>
                  <a:schemeClr val="tx2">
                    <a:lumMod val="40000"/>
                    <a:lumOff val="60000"/>
                  </a:schemeClr>
                </a:solidFill>
                <a:latin typeface="Comic Sans MS" pitchFamily="66" charset="0"/>
              </a:rPr>
              <a:t>kub</a:t>
            </a:r>
            <a:r>
              <a:rPr lang="es-ES" sz="2000" b="1" dirty="0">
                <a:solidFill>
                  <a:schemeClr val="tx2">
                    <a:lumMod val="40000"/>
                    <a:lumOff val="60000"/>
                  </a:schemeClr>
                </a:solidFill>
                <a:latin typeface="Comic Sans MS" pitchFamily="66" charset="0"/>
              </a:rPr>
              <a:t> 5</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7</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8</a:t>
            </a:r>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7 Rectángulo"/>
          <p:cNvSpPr/>
          <p:nvPr/>
        </p:nvSpPr>
        <p:spPr>
          <a:xfrm>
            <a:off x="7106013" y="1104681"/>
            <a:ext cx="148470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KUB</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Flecha abajo"/>
          <p:cNvSpPr/>
          <p:nvPr/>
        </p:nvSpPr>
        <p:spPr>
          <a:xfrm>
            <a:off x="774035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9 CuadroTexto"/>
          <p:cNvSpPr txBox="1"/>
          <p:nvPr/>
        </p:nvSpPr>
        <p:spPr>
          <a:xfrm>
            <a:off x="7106013" y="54512"/>
            <a:ext cx="1494949" cy="461665"/>
          </a:xfrm>
          <a:prstGeom prst="rect">
            <a:avLst/>
          </a:prstGeom>
          <a:noFill/>
        </p:spPr>
        <p:txBody>
          <a:bodyPr wrap="square" rtlCol="0">
            <a:spAutoFit/>
          </a:bodyPr>
          <a:lstStyle/>
          <a:p>
            <a:r>
              <a:rPr lang="es-ES" sz="2400" b="1" dirty="0"/>
              <a:t>± 60 </a:t>
            </a:r>
            <a:r>
              <a:rPr lang="cs-CZ" sz="2400" b="1" dirty="0"/>
              <a:t>po Kr.</a:t>
            </a:r>
            <a:endParaRPr lang="es-ES" sz="2400" b="1"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420888"/>
            <a:ext cx="3370639" cy="2527979"/>
          </a:xfrm>
          <a:prstGeom prst="round2DiagRect">
            <a:avLst>
              <a:gd name="adj1" fmla="val 16667"/>
              <a:gd name="adj2" fmla="val 0"/>
            </a:avLst>
          </a:prstGeom>
          <a:ln w="88900" cap="sq">
            <a:solidFill>
              <a:schemeClr val="tx2">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5086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915066"/>
            <a:ext cx="8640960" cy="3108543"/>
          </a:xfrm>
          <a:prstGeom prst="rect">
            <a:avLst/>
          </a:prstGeom>
          <a:solidFill>
            <a:schemeClr val="bg1"/>
          </a:solidFill>
        </p:spPr>
        <p:txBody>
          <a:bodyPr wrap="square">
            <a:spAutoFit/>
          </a:bodyPr>
          <a:lstStyle/>
          <a:p>
            <a:r>
              <a:rPr lang="es-ES" sz="2800" b="1" dirty="0"/>
              <a:t>«</a:t>
            </a:r>
            <a:r>
              <a:rPr lang="cs-CZ" sz="2800" b="1" dirty="0"/>
              <a:t>D</a:t>
            </a:r>
            <a:r>
              <a:rPr lang="es-ES" sz="2800" b="1" dirty="0"/>
              <a:t>en Páně přijde jako</a:t>
            </a:r>
            <a:r>
              <a:rPr lang="cs-CZ" sz="2800" b="1" dirty="0"/>
              <a:t> přichází</a:t>
            </a:r>
            <a:r>
              <a:rPr lang="es-ES" sz="2800" b="1" dirty="0"/>
              <a:t> zloděj v noci</a:t>
            </a:r>
            <a:r>
              <a:rPr lang="cs-CZ" sz="2800" b="1" dirty="0"/>
              <a:t>. Tehdy nebesa   s rachotem zaniknou, vesmír se žárem roztaví a země  a ze-mě se všemi lidskými činy bude postavena před soud. Když tedy se toto vše rozplyne, jak  svatě a zbožně musíte žít vy, kteří dychtivě očekáváte příchod  Božího dne. V něm se ne-</a:t>
            </a:r>
            <a:r>
              <a:rPr lang="cs-CZ" sz="2800" b="1" dirty="0" err="1"/>
              <a:t>besa</a:t>
            </a:r>
            <a:r>
              <a:rPr lang="cs-CZ" sz="2800" b="1" dirty="0"/>
              <a:t> roztaví v ohni a živly se rozpustí žárem</a:t>
            </a:r>
            <a:r>
              <a:rPr lang="es-ES" sz="2800" b="1" dirty="0"/>
              <a:t>»  </a:t>
            </a:r>
            <a:r>
              <a:rPr lang="cs-CZ" sz="2800" b="1" dirty="0"/>
              <a:t>                       						</a:t>
            </a:r>
            <a:r>
              <a:rPr lang="es-ES" sz="2000" b="1" dirty="0">
                <a:solidFill>
                  <a:schemeClr val="tx2">
                    <a:lumMod val="40000"/>
                    <a:lumOff val="60000"/>
                  </a:schemeClr>
                </a:solidFill>
                <a:latin typeface="Comic Sans MS" pitchFamily="66" charset="0"/>
              </a:rPr>
              <a:t>2</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 </a:t>
            </a:r>
            <a:r>
              <a:rPr lang="cs-CZ" sz="2000" b="1" dirty="0">
                <a:solidFill>
                  <a:schemeClr val="tx2">
                    <a:lumMod val="40000"/>
                    <a:lumOff val="60000"/>
                  </a:schemeClr>
                </a:solidFill>
                <a:latin typeface="Comic Sans MS" pitchFamily="66" charset="0"/>
              </a:rPr>
              <a:t>list</a:t>
            </a:r>
            <a:r>
              <a:rPr lang="es-ES" sz="2000" b="1" dirty="0">
                <a:solidFill>
                  <a:schemeClr val="tx2">
                    <a:lumMod val="40000"/>
                    <a:lumOff val="60000"/>
                  </a:schemeClr>
                </a:solidFill>
                <a:latin typeface="Comic Sans MS" pitchFamily="66" charset="0"/>
              </a:rPr>
              <a:t> Pe</a:t>
            </a:r>
            <a:r>
              <a:rPr lang="cs-CZ" sz="2000" b="1" dirty="0">
                <a:solidFill>
                  <a:schemeClr val="tx2">
                    <a:lumMod val="40000"/>
                    <a:lumOff val="60000"/>
                  </a:schemeClr>
                </a:solidFill>
                <a:latin typeface="Comic Sans MS" pitchFamily="66" charset="0"/>
              </a:rPr>
              <a:t>t</a:t>
            </a:r>
            <a:r>
              <a:rPr lang="es-ES" sz="2000" b="1" dirty="0">
                <a:solidFill>
                  <a:schemeClr val="tx2">
                    <a:lumMod val="40000"/>
                    <a:lumOff val="60000"/>
                  </a:schemeClr>
                </a:solidFill>
                <a:latin typeface="Comic Sans MS" pitchFamily="66" charset="0"/>
              </a:rPr>
              <a:t>r</a:t>
            </a:r>
            <a:r>
              <a:rPr lang="cs-CZ" sz="2000" b="1" dirty="0" err="1">
                <a:solidFill>
                  <a:schemeClr val="tx2">
                    <a:lumMod val="40000"/>
                    <a:lumOff val="60000"/>
                  </a:schemeClr>
                </a:solidFill>
                <a:latin typeface="Comic Sans MS" pitchFamily="66" charset="0"/>
              </a:rPr>
              <a:t>ův</a:t>
            </a:r>
            <a:r>
              <a:rPr lang="es-ES" sz="2000" b="1" dirty="0">
                <a:solidFill>
                  <a:schemeClr val="tx2">
                    <a:lumMod val="40000"/>
                    <a:lumOff val="60000"/>
                  </a:schemeClr>
                </a:solidFill>
                <a:latin typeface="Comic Sans MS" pitchFamily="66" charset="0"/>
              </a:rPr>
              <a:t> 3</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10-12</a:t>
            </a:r>
            <a:endParaRPr lang="es-ES" sz="1400" dirty="0">
              <a:solidFill>
                <a:schemeClr val="tx2">
                  <a:lumMod val="40000"/>
                  <a:lumOff val="60000"/>
                </a:schemeClr>
              </a:solidFill>
              <a:latin typeface="Comic Sans MS" pitchFamily="66" charset="0"/>
            </a:endParaRPr>
          </a:p>
        </p:txBody>
      </p:sp>
      <p:sp>
        <p:nvSpPr>
          <p:cNvPr id="7" name="6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9" name="8 Rectángulo"/>
          <p:cNvSpPr/>
          <p:nvPr/>
        </p:nvSpPr>
        <p:spPr>
          <a:xfrm>
            <a:off x="7251085" y="1118035"/>
            <a:ext cx="1194558"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9 Flecha abajo"/>
          <p:cNvSpPr/>
          <p:nvPr/>
        </p:nvSpPr>
        <p:spPr>
          <a:xfrm>
            <a:off x="774035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10 CuadroTexto"/>
          <p:cNvSpPr txBox="1"/>
          <p:nvPr/>
        </p:nvSpPr>
        <p:spPr>
          <a:xfrm>
            <a:off x="7169411" y="0"/>
            <a:ext cx="1573929" cy="461665"/>
          </a:xfrm>
          <a:prstGeom prst="rect">
            <a:avLst/>
          </a:prstGeom>
          <a:noFill/>
        </p:spPr>
        <p:txBody>
          <a:bodyPr wrap="square" rtlCol="0">
            <a:spAutoFit/>
          </a:bodyPr>
          <a:lstStyle/>
          <a:p>
            <a:r>
              <a:rPr lang="es-ES" sz="2400" b="1" dirty="0"/>
              <a:t>± 64 </a:t>
            </a:r>
            <a:r>
              <a:rPr lang="cs-CZ" sz="2400" b="1" dirty="0"/>
              <a:t>po Kr.</a:t>
            </a:r>
            <a:endParaRPr lang="es-ES" sz="2400" b="1" dirty="0"/>
          </a:p>
        </p:txBody>
      </p:sp>
      <p:pic>
        <p:nvPicPr>
          <p:cNvPr id="1028" name="Picture 4" descr="\\SERGIO\Dibujos2\Pedro\PedroEnLaSinagoga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764704"/>
            <a:ext cx="2808312" cy="2106234"/>
          </a:xfrm>
          <a:prstGeom prst="round2DiagRect">
            <a:avLst>
              <a:gd name="adj1" fmla="val 16667"/>
              <a:gd name="adj2" fmla="val 0"/>
            </a:avLst>
          </a:prstGeom>
          <a:ln w="57150" cap="sq">
            <a:solidFill>
              <a:schemeClr val="tx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3105" y="477546"/>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7 Rectángulo"/>
          <p:cNvSpPr/>
          <p:nvPr/>
        </p:nvSpPr>
        <p:spPr>
          <a:xfrm>
            <a:off x="7896313" y="1111398"/>
            <a:ext cx="939681"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JAN</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Flecha abajo"/>
          <p:cNvSpPr/>
          <p:nvPr/>
        </p:nvSpPr>
        <p:spPr>
          <a:xfrm>
            <a:off x="8388424"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9 CuadroTexto"/>
          <p:cNvSpPr txBox="1"/>
          <p:nvPr/>
        </p:nvSpPr>
        <p:spPr>
          <a:xfrm>
            <a:off x="7524328" y="28725"/>
            <a:ext cx="1619672" cy="461665"/>
          </a:xfrm>
          <a:prstGeom prst="rect">
            <a:avLst/>
          </a:prstGeom>
          <a:noFill/>
        </p:spPr>
        <p:txBody>
          <a:bodyPr wrap="square" rtlCol="0">
            <a:spAutoFit/>
          </a:bodyPr>
          <a:lstStyle/>
          <a:p>
            <a:r>
              <a:rPr lang="es-ES" sz="2400" b="1" dirty="0"/>
              <a:t>± 90 </a:t>
            </a:r>
            <a:r>
              <a:rPr lang="cs-CZ" sz="2400" b="1" dirty="0"/>
              <a:t>po Kr.</a:t>
            </a:r>
            <a:endParaRPr lang="es-ES" sz="2400" b="1" dirty="0"/>
          </a:p>
        </p:txBody>
      </p:sp>
      <p:sp>
        <p:nvSpPr>
          <p:cNvPr id="11" name="10 Rectángulo"/>
          <p:cNvSpPr/>
          <p:nvPr/>
        </p:nvSpPr>
        <p:spPr>
          <a:xfrm>
            <a:off x="4392489" y="2521202"/>
            <a:ext cx="4572000" cy="2246769"/>
          </a:xfrm>
          <a:prstGeom prst="rect">
            <a:avLst/>
          </a:prstGeom>
        </p:spPr>
        <p:txBody>
          <a:bodyPr>
            <a:spAutoFit/>
          </a:bodyPr>
          <a:lstStyle/>
          <a:p>
            <a:r>
              <a:rPr lang="es-ES" sz="2800" b="1" dirty="0"/>
              <a:t>«H</a:t>
            </a:r>
            <a:r>
              <a:rPr lang="cs-CZ" sz="2800" b="1" dirty="0"/>
              <a:t>l</a:t>
            </a:r>
            <a:r>
              <a:rPr lang="es-ES" sz="2800" b="1" dirty="0"/>
              <a:t>e</a:t>
            </a:r>
            <a:r>
              <a:rPr lang="cs-CZ" sz="2800" b="1" dirty="0"/>
              <a:t>,</a:t>
            </a:r>
            <a:r>
              <a:rPr lang="es-ES" sz="2800" b="1" dirty="0"/>
              <a:t> </a:t>
            </a:r>
            <a:r>
              <a:rPr lang="cs-CZ" sz="2800" b="1" dirty="0"/>
              <a:t>přichází v oblacích‘     Uzří ho každé oko, i ti, kdo ho probodli, a  budou kvůli němu naříkat všechna pokolení země. Tak jest, amen</a:t>
            </a:r>
            <a:r>
              <a:rPr lang="es-ES" sz="2800" b="1" dirty="0"/>
              <a:t>» </a:t>
            </a:r>
            <a:r>
              <a:rPr lang="cs-CZ" sz="2800" b="1" dirty="0"/>
              <a:t>    </a:t>
            </a:r>
            <a:r>
              <a:rPr lang="cs-CZ" sz="2000" b="1" dirty="0">
                <a:solidFill>
                  <a:schemeClr val="tx2">
                    <a:lumMod val="40000"/>
                    <a:lumOff val="60000"/>
                  </a:schemeClr>
                </a:solidFill>
                <a:latin typeface="Comic Sans MS" pitchFamily="66" charset="0"/>
              </a:rPr>
              <a:t>Zjevení</a:t>
            </a:r>
            <a:r>
              <a:rPr lang="es-ES" sz="2000" b="1" dirty="0">
                <a:solidFill>
                  <a:schemeClr val="tx2">
                    <a:lumMod val="40000"/>
                    <a:lumOff val="60000"/>
                  </a:schemeClr>
                </a:solidFill>
                <a:latin typeface="Comic Sans MS" pitchFamily="66" charset="0"/>
              </a:rPr>
              <a:t> </a:t>
            </a:r>
            <a:r>
              <a:rPr lang="cs-CZ" sz="2000" b="1" dirty="0">
                <a:solidFill>
                  <a:schemeClr val="tx2">
                    <a:lumMod val="40000"/>
                    <a:lumOff val="60000"/>
                  </a:schemeClr>
                </a:solidFill>
                <a:latin typeface="Comic Sans MS" pitchFamily="66" charset="0"/>
              </a:rPr>
              <a:t>1,7</a:t>
            </a:r>
            <a:endParaRPr lang="es-ES" sz="2800" b="1" dirty="0"/>
          </a:p>
        </p:txBody>
      </p:sp>
      <p:pic>
        <p:nvPicPr>
          <p:cNvPr id="3074" name="Picture 2" descr="\\SERGIO\Dibujos2\Juan\JuanApocalipsi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908720"/>
            <a:ext cx="4102518" cy="54717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5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46365"/>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3600" b="1" dirty="0" err="1">
                <a:solidFill>
                  <a:schemeClr val="accent2">
                    <a:lumMod val="50000"/>
                  </a:schemeClr>
                </a:solidFill>
                <a:latin typeface="Berlin Sans FB Demi" pitchFamily="34" charset="0"/>
              </a:rPr>
              <a:t>Poselství</a:t>
            </a:r>
            <a:r>
              <a:rPr lang="es-ES" sz="3600" b="1" dirty="0">
                <a:solidFill>
                  <a:schemeClr val="accent2">
                    <a:lumMod val="50000"/>
                  </a:schemeClr>
                </a:solidFill>
                <a:latin typeface="Berlin Sans FB Demi" pitchFamily="34" charset="0"/>
              </a:rPr>
              <a:t> </a:t>
            </a:r>
            <a:r>
              <a:rPr lang="es-ES" sz="3600" b="1" dirty="0" err="1">
                <a:solidFill>
                  <a:schemeClr val="accent2">
                    <a:lumMod val="50000"/>
                  </a:schemeClr>
                </a:solidFill>
                <a:latin typeface="Berlin Sans FB Demi" pitchFamily="34" charset="0"/>
              </a:rPr>
              <a:t>druhého</a:t>
            </a:r>
            <a:r>
              <a:rPr lang="es-ES" sz="3600" b="1" dirty="0">
                <a:solidFill>
                  <a:schemeClr val="accent2">
                    <a:lumMod val="50000"/>
                  </a:schemeClr>
                </a:solidFill>
                <a:latin typeface="Berlin Sans FB Demi" pitchFamily="34" charset="0"/>
              </a:rPr>
              <a:t> </a:t>
            </a:r>
            <a:r>
              <a:rPr lang="es-ES" sz="3600" b="1" dirty="0" err="1">
                <a:solidFill>
                  <a:schemeClr val="accent2">
                    <a:lumMod val="50000"/>
                  </a:schemeClr>
                </a:solidFill>
                <a:latin typeface="Berlin Sans FB Demi" pitchFamily="34" charset="0"/>
              </a:rPr>
              <a:t>příchodu</a:t>
            </a:r>
            <a:r>
              <a:rPr lang="es-ES" sz="3600" b="1" dirty="0">
                <a:solidFill>
                  <a:schemeClr val="accent2">
                    <a:lumMod val="50000"/>
                  </a:schemeClr>
                </a:solidFill>
                <a:latin typeface="Berlin Sans FB Demi" pitchFamily="34" charset="0"/>
              </a:rPr>
              <a:t> </a:t>
            </a:r>
            <a:r>
              <a:rPr lang="es-ES" sz="3600" b="1" dirty="0" err="1">
                <a:solidFill>
                  <a:schemeClr val="accent2">
                    <a:lumMod val="50000"/>
                  </a:schemeClr>
                </a:solidFill>
                <a:latin typeface="Berlin Sans FB Demi" pitchFamily="34" charset="0"/>
              </a:rPr>
              <a:t>ze</a:t>
            </a:r>
            <a:r>
              <a:rPr lang="es-ES" sz="3600" b="1" dirty="0">
                <a:solidFill>
                  <a:schemeClr val="accent2">
                    <a:lumMod val="50000"/>
                  </a:schemeClr>
                </a:solidFill>
                <a:latin typeface="Berlin Sans FB Demi" pitchFamily="34" charset="0"/>
              </a:rPr>
              <a:t> XVI </a:t>
            </a:r>
            <a:r>
              <a:rPr lang="es-ES" sz="3600" b="1" dirty="0" err="1">
                <a:solidFill>
                  <a:schemeClr val="accent2">
                    <a:lumMod val="50000"/>
                  </a:schemeClr>
                </a:solidFill>
                <a:latin typeface="Berlin Sans FB Demi" pitchFamily="34" charset="0"/>
              </a:rPr>
              <a:t>století</a:t>
            </a:r>
            <a:endParaRPr lang="es-ES" sz="3600" b="1" dirty="0">
              <a:solidFill>
                <a:schemeClr val="accent2">
                  <a:lumMod val="50000"/>
                </a:schemeClr>
              </a:solidFill>
              <a:latin typeface="Berlin Sans FB Demi" pitchFamily="34" charset="0"/>
            </a:endParaRPr>
          </a:p>
        </p:txBody>
      </p:sp>
      <p:pic>
        <p:nvPicPr>
          <p:cNvPr id="5" name="Imagen 4" descr="Mapa&#10;&#10;Descripción generada automáticamente">
            <a:extLst>
              <a:ext uri="{FF2B5EF4-FFF2-40B4-BE49-F238E27FC236}">
                <a16:creationId xmlns:a16="http://schemas.microsoft.com/office/drawing/2014/main" id="{04EAE3BB-ABE8-A5F9-B7C4-7BAC91815717}"/>
              </a:ext>
            </a:extLst>
          </p:cNvPr>
          <p:cNvPicPr>
            <a:picLocks noChangeAspect="1"/>
          </p:cNvPicPr>
          <p:nvPr/>
        </p:nvPicPr>
        <p:blipFill rotWithShape="1">
          <a:blip r:embed="rId2">
            <a:extLst>
              <a:ext uri="{28A0092B-C50C-407E-A947-70E740481C1C}">
                <a14:useLocalDpi xmlns:a14="http://schemas.microsoft.com/office/drawing/2010/main" val="0"/>
              </a:ext>
            </a:extLst>
          </a:blip>
          <a:srcRect t="7682" b="2751"/>
          <a:stretch/>
        </p:blipFill>
        <p:spPr>
          <a:xfrm>
            <a:off x="-5793" y="715488"/>
            <a:ext cx="9144000" cy="6142512"/>
          </a:xfrm>
          <a:prstGeom prst="rect">
            <a:avLst/>
          </a:prstGeom>
        </p:spPr>
      </p:pic>
    </p:spTree>
    <p:extLst>
      <p:ext uri="{BB962C8B-B14F-4D97-AF65-F5344CB8AC3E}">
        <p14:creationId xmlns:p14="http://schemas.microsoft.com/office/powerpoint/2010/main" val="19434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23349"/>
            <a:ext cx="3194833"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JOHN CALV</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
</a:t>
            </a:r>
          </a:p>
        </p:txBody>
      </p:sp>
      <p:sp>
        <p:nvSpPr>
          <p:cNvPr id="3" name="2 Rectángulo"/>
          <p:cNvSpPr/>
          <p:nvPr/>
        </p:nvSpPr>
        <p:spPr>
          <a:xfrm>
            <a:off x="683568" y="3645024"/>
            <a:ext cx="7879773" cy="2585323"/>
          </a:xfrm>
          <a:prstGeom prst="rect">
            <a:avLst/>
          </a:prstGeom>
          <a:solidFill>
            <a:schemeClr val="bg1"/>
          </a:solidFill>
        </p:spPr>
        <p:txBody>
          <a:bodyPr wrap="square">
            <a:spAutoFit/>
          </a:bodyPr>
          <a:lstStyle/>
          <a:p>
            <a:r>
              <a:rPr lang="es-ES" sz="2400" b="1" dirty="0"/>
              <a:t>Kalv</a:t>
            </a:r>
            <a:r>
              <a:rPr lang="cs-CZ" sz="2400" b="1" dirty="0"/>
              <a:t>í</a:t>
            </a:r>
            <a:r>
              <a:rPr lang="es-ES" sz="2400" b="1" dirty="0"/>
              <a:t>n vyzývá křesťany, aby "bez váhání a vroucně toužili po dni Kristova příchodu jako po nejpříznivější ze všech událostí" a prohlašuje, že "celá rodina věřících neztratí tento den ze zřetele". "Musíme hladovět po Kristu," říká, "musíme Ho hledat, rozjímat o Něm až do úsvitu onoho velkého dne, kdy náš Pán projeví slávu svého království v jeho plnosti.". </a:t>
            </a:r>
            <a:r>
              <a:rPr lang="es-ES" b="1" dirty="0">
                <a:solidFill>
                  <a:schemeClr val="tx2">
                    <a:lumMod val="40000"/>
                    <a:lumOff val="60000"/>
                  </a:schemeClr>
                </a:solidFill>
              </a:rPr>
              <a:t>Daniel T. Taylor, T</a:t>
            </a:r>
            <a:r>
              <a:rPr lang="cs-CZ" b="1" dirty="0" err="1">
                <a:solidFill>
                  <a:schemeClr val="tx2">
                    <a:lumMod val="40000"/>
                    <a:lumOff val="60000"/>
                  </a:schemeClr>
                </a:solidFill>
              </a:rPr>
              <a:t>kristova</a:t>
            </a:r>
            <a:r>
              <a:rPr lang="cs-CZ" b="1" dirty="0">
                <a:solidFill>
                  <a:schemeClr val="tx2">
                    <a:lumMod val="40000"/>
                    <a:lumOff val="60000"/>
                  </a:schemeClr>
                </a:solidFill>
              </a:rPr>
              <a:t> vláda na </a:t>
            </a:r>
            <a:r>
              <a:rPr lang="cs-CZ" b="1" dirty="0" err="1">
                <a:solidFill>
                  <a:schemeClr val="tx2">
                    <a:lumMod val="40000"/>
                    <a:lumOff val="60000"/>
                  </a:schemeClr>
                </a:solidFill>
              </a:rPr>
              <a:t>zami</a:t>
            </a:r>
            <a:r>
              <a:rPr lang="cs-CZ" b="1" dirty="0">
                <a:solidFill>
                  <a:schemeClr val="tx2">
                    <a:lumMod val="40000"/>
                    <a:lumOff val="60000"/>
                  </a:schemeClr>
                </a:solidFill>
              </a:rPr>
              <a:t> aneb Hlas církve ve všech dobách</a:t>
            </a:r>
            <a:r>
              <a:rPr lang="es-ES" b="1" dirty="0">
                <a:solidFill>
                  <a:schemeClr val="tx2">
                    <a:lumMod val="40000"/>
                    <a:lumOff val="60000"/>
                  </a:schemeClr>
                </a:solidFill>
              </a:rPr>
              <a:t>, </a:t>
            </a:r>
            <a:r>
              <a:rPr lang="cs-CZ" b="1" dirty="0">
                <a:solidFill>
                  <a:schemeClr val="tx2">
                    <a:lumMod val="40000"/>
                    <a:lumOff val="60000"/>
                  </a:schemeClr>
                </a:solidFill>
              </a:rPr>
              <a:t>strana</a:t>
            </a:r>
            <a:r>
              <a:rPr lang="es-ES" b="1" dirty="0">
                <a:solidFill>
                  <a:schemeClr val="tx2">
                    <a:lumMod val="40000"/>
                    <a:lumOff val="60000"/>
                  </a:schemeClr>
                </a:solidFill>
              </a:rPr>
              <a:t> 33.</a:t>
            </a:r>
          </a:p>
        </p:txBody>
      </p:sp>
      <p:sp>
        <p:nvSpPr>
          <p:cNvPr id="4" name="3 Rectángulo"/>
          <p:cNvSpPr/>
          <p:nvPr/>
        </p:nvSpPr>
        <p:spPr>
          <a:xfrm>
            <a:off x="7380312" y="165988"/>
            <a:ext cx="1656184" cy="707886"/>
          </a:xfrm>
          <a:prstGeom prst="rect">
            <a:avLst/>
          </a:prstGeom>
        </p:spPr>
        <p:txBody>
          <a:bodyPr wrap="square">
            <a:spAutoFit/>
          </a:bodyPr>
          <a:lstStyle/>
          <a:p>
            <a:pPr algn="ctr"/>
            <a:r>
              <a:rPr lang="es-ES" sz="2000" b="1" dirty="0"/>
              <a:t>ŽENEVA</a:t>
            </a:r>
          </a:p>
          <a:p>
            <a:pPr algn="ctr"/>
            <a:r>
              <a:rPr lang="es-ES" sz="2000" b="1" dirty="0"/>
              <a:t>(ŠVÝCARSKO)</a:t>
            </a:r>
          </a:p>
        </p:txBody>
      </p:sp>
      <p:sp>
        <p:nvSpPr>
          <p:cNvPr id="5" name="4 CuadroTexto"/>
          <p:cNvSpPr txBox="1"/>
          <p:nvPr/>
        </p:nvSpPr>
        <p:spPr>
          <a:xfrm>
            <a:off x="755576" y="623513"/>
            <a:ext cx="1396536" cy="461665"/>
          </a:xfrm>
          <a:prstGeom prst="rect">
            <a:avLst/>
          </a:prstGeom>
          <a:noFill/>
        </p:spPr>
        <p:txBody>
          <a:bodyPr wrap="none" rtlCol="0">
            <a:spAutoFit/>
          </a:bodyPr>
          <a:lstStyle/>
          <a:p>
            <a:r>
              <a:rPr lang="es-ES" sz="2400" b="1" dirty="0"/>
              <a:t>1509-1564</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0637"/>
            <a:ext cx="2594590" cy="3320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37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23349"/>
            <a:ext cx="2546761"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JONH KNOX</a:t>
            </a:r>
          </a:p>
        </p:txBody>
      </p:sp>
      <p:sp>
        <p:nvSpPr>
          <p:cNvPr id="3" name="2 Rectángulo"/>
          <p:cNvSpPr/>
          <p:nvPr/>
        </p:nvSpPr>
        <p:spPr>
          <a:xfrm>
            <a:off x="1187625" y="3933056"/>
            <a:ext cx="6768751" cy="1384995"/>
          </a:xfrm>
          <a:prstGeom prst="rect">
            <a:avLst/>
          </a:prstGeom>
        </p:spPr>
        <p:txBody>
          <a:bodyPr wrap="square">
            <a:spAutoFit/>
          </a:bodyPr>
          <a:lstStyle/>
          <a:p>
            <a:r>
              <a:rPr lang="es-ES" sz="2800" b="1" dirty="0"/>
              <a:t>"Nevzal snad náš Pán Ježíš naše tělo do nebe? říká skotský reformátor</a:t>
            </a:r>
            <a:r>
              <a:rPr lang="cs-CZ" sz="2800" b="1" dirty="0"/>
              <a:t> </a:t>
            </a:r>
            <a:r>
              <a:rPr lang="es-ES" sz="2800" b="1" dirty="0"/>
              <a:t>Knox a nevrátí se náhodou? Víme, že se vrátí, a to okamžitě."</a:t>
            </a:r>
          </a:p>
        </p:txBody>
      </p:sp>
      <p:sp>
        <p:nvSpPr>
          <p:cNvPr id="4" name="3 Rectángulo"/>
          <p:cNvSpPr/>
          <p:nvPr/>
        </p:nvSpPr>
        <p:spPr>
          <a:xfrm>
            <a:off x="7524328" y="161848"/>
            <a:ext cx="1643399" cy="954107"/>
          </a:xfrm>
          <a:prstGeom prst="rect">
            <a:avLst/>
          </a:prstGeom>
        </p:spPr>
        <p:txBody>
          <a:bodyPr wrap="none">
            <a:spAutoFit/>
          </a:bodyPr>
          <a:lstStyle/>
          <a:p>
            <a:r>
              <a:rPr lang="es-ES" sz="2800" b="1" dirty="0"/>
              <a:t>SKOTSKO
</a:t>
            </a:r>
            <a:endParaRPr lang="es-ES" sz="2800" dirty="0"/>
          </a:p>
        </p:txBody>
      </p:sp>
      <p:sp>
        <p:nvSpPr>
          <p:cNvPr id="5" name="4 Rectángulo"/>
          <p:cNvSpPr/>
          <p:nvPr/>
        </p:nvSpPr>
        <p:spPr>
          <a:xfrm>
            <a:off x="584127" y="650322"/>
            <a:ext cx="1396536" cy="461665"/>
          </a:xfrm>
          <a:prstGeom prst="rect">
            <a:avLst/>
          </a:prstGeom>
        </p:spPr>
        <p:txBody>
          <a:bodyPr wrap="none">
            <a:spAutoFit/>
          </a:bodyPr>
          <a:lstStyle/>
          <a:p>
            <a:r>
              <a:rPr lang="es-ES" sz="2400" b="1" dirty="0"/>
              <a:t>1514-1572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61847"/>
            <a:ext cx="2554412" cy="3769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8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23349"/>
            <a:ext cx="3770897"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NICHOLAS RIDLEY </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HUGH LÁTIMER</a:t>
            </a:r>
          </a:p>
        </p:txBody>
      </p:sp>
      <p:sp>
        <p:nvSpPr>
          <p:cNvPr id="3" name="2 Rectángulo"/>
          <p:cNvSpPr/>
          <p:nvPr/>
        </p:nvSpPr>
        <p:spPr>
          <a:xfrm>
            <a:off x="699543" y="3847688"/>
            <a:ext cx="7744915" cy="2677656"/>
          </a:xfrm>
          <a:prstGeom prst="rect">
            <a:avLst/>
          </a:prstGeom>
          <a:solidFill>
            <a:schemeClr val="bg1"/>
          </a:solidFill>
        </p:spPr>
        <p:txBody>
          <a:bodyPr wrap="square">
            <a:spAutoFit/>
          </a:bodyPr>
          <a:lstStyle/>
          <a:p>
            <a:r>
              <a:rPr lang="es-ES" sz="2800" b="1" dirty="0"/>
              <a:t>Ridley a Latimer, kteří položili své životy za pravdu, se s vírou těšili na příchod Páně. Ridley napsal: "Svět se určitě chýlí ke konci. Tomu věřím, a proto to říkám. Volejme z hloubi srdce k našemu Spasiteli Kristu s Janem, služebníkem Božím: Přijď, Pane Ježíši, přijď."
</a:t>
            </a:r>
          </a:p>
        </p:txBody>
      </p:sp>
      <p:sp>
        <p:nvSpPr>
          <p:cNvPr id="4" name="3 Rectángulo"/>
          <p:cNvSpPr/>
          <p:nvPr/>
        </p:nvSpPr>
        <p:spPr>
          <a:xfrm>
            <a:off x="7020272" y="161848"/>
            <a:ext cx="1298753" cy="954107"/>
          </a:xfrm>
          <a:prstGeom prst="rect">
            <a:avLst/>
          </a:prstGeom>
        </p:spPr>
        <p:txBody>
          <a:bodyPr wrap="none">
            <a:spAutoFit/>
          </a:bodyPr>
          <a:lstStyle/>
          <a:p>
            <a:r>
              <a:rPr lang="es-ES" sz="2800" b="1" dirty="0"/>
              <a:t>ANGLIE
</a:t>
            </a:r>
            <a:endParaRPr lang="es-ES" sz="2800" dirty="0"/>
          </a:p>
        </p:txBody>
      </p:sp>
      <p:sp>
        <p:nvSpPr>
          <p:cNvPr id="6" name="5 CuadroTexto"/>
          <p:cNvSpPr txBox="1"/>
          <p:nvPr/>
        </p:nvSpPr>
        <p:spPr>
          <a:xfrm>
            <a:off x="418299" y="1259468"/>
            <a:ext cx="2952328" cy="461665"/>
          </a:xfrm>
          <a:prstGeom prst="rect">
            <a:avLst/>
          </a:prstGeom>
          <a:noFill/>
        </p:spPr>
        <p:txBody>
          <a:bodyPr wrap="square" rtlCol="0">
            <a:spAutoFit/>
          </a:bodyPr>
          <a:lstStyle/>
          <a:p>
            <a:r>
              <a:rPr lang="es-ES" sz="2400" b="1" dirty="0"/>
              <a:t>150?- 1555</a:t>
            </a:r>
            <a:r>
              <a:rPr lang="cs-CZ" sz="2400" b="1" dirty="0"/>
              <a:t> a</a:t>
            </a:r>
            <a:r>
              <a:rPr lang="es-ES" sz="2400" b="1" dirty="0"/>
              <a:t> 1490-1555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507" y="764704"/>
            <a:ext cx="209550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91" y="819092"/>
            <a:ext cx="2095500" cy="2733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4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6" y="23349"/>
            <a:ext cx="357763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RICARDO BAXTER</a:t>
            </a:r>
          </a:p>
        </p:txBody>
      </p:sp>
      <p:sp>
        <p:nvSpPr>
          <p:cNvPr id="3" name="2 Rectángulo"/>
          <p:cNvSpPr/>
          <p:nvPr/>
        </p:nvSpPr>
        <p:spPr>
          <a:xfrm>
            <a:off x="397476" y="2257720"/>
            <a:ext cx="8593494" cy="4062651"/>
          </a:xfrm>
          <a:prstGeom prst="rect">
            <a:avLst/>
          </a:prstGeom>
          <a:solidFill>
            <a:schemeClr val="bg1"/>
          </a:solidFill>
        </p:spPr>
        <p:txBody>
          <a:bodyPr wrap="square">
            <a:spAutoFit/>
          </a:bodyPr>
          <a:lstStyle/>
          <a:p>
            <a:r>
              <a:rPr lang="es-ES" sz="2400" b="1" dirty="0"/>
              <a:t>"Pomyšlení na příchod Pána, řekl Baxter, je pro mě nesmírně sladké a naplňuje mě radostí." Je dílem víry a charakteristickým rysem vašich svatých, že dychtivě touží po vašem příchodu a žijí s tak požehnanou nadějí. Je-li smrt posledním nepřítelem, který má být zničen při vzkříšení, můžeme si představit, s jak horlivě budou věřící čekat a modlit se za druhý příchod Krista, až bude dosaženo tohoto úplného a definitivního vítězství. "To je den, kdy by si všichni věřící měli dychtivě přát být dnem, kdy bude dovršeno veškeré dílo jejich vykoupení, všechny touhy a úsilí jejich duší naplněny." "Pospěš si, ó Pane, ten požehnaný den!" </a:t>
            </a:r>
          </a:p>
          <a:p>
            <a:pPr algn="r"/>
            <a:r>
              <a:rPr lang="es-ES" b="1" dirty="0">
                <a:solidFill>
                  <a:schemeClr val="tx2">
                    <a:lumMod val="40000"/>
                    <a:lumOff val="60000"/>
                  </a:schemeClr>
                </a:solidFill>
              </a:rPr>
              <a:t>Ricardo Baxter, </a:t>
            </a:r>
            <a:r>
              <a:rPr lang="cs-CZ" b="1" dirty="0">
                <a:solidFill>
                  <a:schemeClr val="tx2">
                    <a:lumMod val="40000"/>
                    <a:lumOff val="60000"/>
                  </a:schemeClr>
                </a:solidFill>
              </a:rPr>
              <a:t>Studie</a:t>
            </a:r>
            <a:r>
              <a:rPr lang="es-ES" b="1" dirty="0">
                <a:solidFill>
                  <a:schemeClr val="tx2">
                    <a:lumMod val="40000"/>
                    <a:lumOff val="60000"/>
                  </a:schemeClr>
                </a:solidFill>
              </a:rPr>
              <a:t>, </a:t>
            </a:r>
            <a:r>
              <a:rPr lang="cs-CZ" b="1" dirty="0">
                <a:solidFill>
                  <a:schemeClr val="tx2">
                    <a:lumMod val="40000"/>
                    <a:lumOff val="60000"/>
                  </a:schemeClr>
                </a:solidFill>
              </a:rPr>
              <a:t>svazek</a:t>
            </a:r>
            <a:r>
              <a:rPr lang="es-ES" b="1" dirty="0">
                <a:solidFill>
                  <a:schemeClr val="tx2">
                    <a:lumMod val="40000"/>
                    <a:lumOff val="60000"/>
                  </a:schemeClr>
                </a:solidFill>
              </a:rPr>
              <a:t> 17</a:t>
            </a:r>
            <a:r>
              <a:rPr lang="cs-CZ" b="1" dirty="0">
                <a:solidFill>
                  <a:schemeClr val="tx2">
                    <a:lumMod val="40000"/>
                    <a:lumOff val="60000"/>
                  </a:schemeClr>
                </a:solidFill>
              </a:rPr>
              <a:t>,</a:t>
            </a:r>
            <a:r>
              <a:rPr lang="es-ES" b="1" dirty="0">
                <a:solidFill>
                  <a:schemeClr val="tx2">
                    <a:lumMod val="40000"/>
                    <a:lumOff val="60000"/>
                  </a:schemeClr>
                </a:solidFill>
              </a:rPr>
              <a:t> </a:t>
            </a:r>
            <a:r>
              <a:rPr lang="cs-CZ" b="1" dirty="0">
                <a:solidFill>
                  <a:schemeClr val="tx2">
                    <a:lumMod val="40000"/>
                    <a:lumOff val="60000"/>
                  </a:schemeClr>
                </a:solidFill>
              </a:rPr>
              <a:t>strany</a:t>
            </a:r>
            <a:r>
              <a:rPr lang="es-ES" b="1" dirty="0">
                <a:solidFill>
                  <a:schemeClr val="tx2">
                    <a:lumMod val="40000"/>
                    <a:lumOff val="60000"/>
                  </a:schemeClr>
                </a:solidFill>
              </a:rPr>
              <a:t> 555; 500; 182, 183.</a:t>
            </a:r>
            <a:endParaRPr lang="es-ES" sz="2400" b="1" dirty="0">
              <a:solidFill>
                <a:schemeClr val="tx2">
                  <a:lumMod val="40000"/>
                  <a:lumOff val="60000"/>
                </a:schemeClr>
              </a:solidFill>
            </a:endParaRPr>
          </a:p>
        </p:txBody>
      </p:sp>
      <p:sp>
        <p:nvSpPr>
          <p:cNvPr id="4" name="3 Rectángulo"/>
          <p:cNvSpPr/>
          <p:nvPr/>
        </p:nvSpPr>
        <p:spPr>
          <a:xfrm>
            <a:off x="6948264" y="161848"/>
            <a:ext cx="1298753" cy="954107"/>
          </a:xfrm>
          <a:prstGeom prst="rect">
            <a:avLst/>
          </a:prstGeom>
        </p:spPr>
        <p:txBody>
          <a:bodyPr wrap="none">
            <a:spAutoFit/>
          </a:bodyPr>
          <a:lstStyle/>
          <a:p>
            <a:r>
              <a:rPr lang="es-ES" sz="2800" b="1" dirty="0"/>
              <a:t>ANGLIE
</a:t>
            </a:r>
            <a:endParaRPr lang="es-ES" sz="2800" dirty="0"/>
          </a:p>
        </p:txBody>
      </p:sp>
      <p:sp>
        <p:nvSpPr>
          <p:cNvPr id="6" name="5 CuadroTexto"/>
          <p:cNvSpPr txBox="1"/>
          <p:nvPr/>
        </p:nvSpPr>
        <p:spPr>
          <a:xfrm>
            <a:off x="969742" y="663437"/>
            <a:ext cx="1656184" cy="461665"/>
          </a:xfrm>
          <a:prstGeom prst="rect">
            <a:avLst/>
          </a:prstGeom>
          <a:noFill/>
        </p:spPr>
        <p:txBody>
          <a:bodyPr wrap="square" rtlCol="0">
            <a:spAutoFit/>
          </a:bodyPr>
          <a:lstStyle/>
          <a:p>
            <a:r>
              <a:rPr lang="es-ES" sz="2400" b="1" dirty="0"/>
              <a:t> 1615 - 1691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0"/>
            <a:ext cx="1905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17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5467" y="142934"/>
            <a:ext cx="4034485"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JOHANN ALBRECHT BENGEL</a:t>
            </a:r>
          </a:p>
        </p:txBody>
      </p:sp>
      <p:sp>
        <p:nvSpPr>
          <p:cNvPr id="3" name="2 CuadroTexto"/>
          <p:cNvSpPr txBox="1"/>
          <p:nvPr/>
        </p:nvSpPr>
        <p:spPr>
          <a:xfrm>
            <a:off x="7164288" y="332656"/>
            <a:ext cx="1800200" cy="954107"/>
          </a:xfrm>
          <a:prstGeom prst="rect">
            <a:avLst/>
          </a:prstGeom>
          <a:noFill/>
        </p:spPr>
        <p:txBody>
          <a:bodyPr wrap="square" rtlCol="0">
            <a:spAutoFit/>
          </a:bodyPr>
          <a:lstStyle/>
          <a:p>
            <a:r>
              <a:rPr lang="es-ES" sz="2800" b="1" dirty="0"/>
              <a:t>NĚMECKO
</a:t>
            </a:r>
          </a:p>
        </p:txBody>
      </p:sp>
      <p:sp>
        <p:nvSpPr>
          <p:cNvPr id="4" name="3 Rectángulo"/>
          <p:cNvSpPr/>
          <p:nvPr/>
        </p:nvSpPr>
        <p:spPr>
          <a:xfrm>
            <a:off x="431443" y="1916832"/>
            <a:ext cx="8281114" cy="3785652"/>
          </a:xfrm>
          <a:prstGeom prst="rect">
            <a:avLst/>
          </a:prstGeom>
          <a:solidFill>
            <a:schemeClr val="bg1"/>
          </a:solidFill>
        </p:spPr>
        <p:txBody>
          <a:bodyPr wrap="square">
            <a:spAutoFit/>
          </a:bodyPr>
          <a:lstStyle/>
          <a:p>
            <a:r>
              <a:rPr lang="es-ES" sz="2400" b="1" dirty="0"/>
              <a:t>Když připravoval kázání ze Zjevení 21 na "adventní neděli", objevilo se v</a:t>
            </a:r>
            <a:r>
              <a:rPr lang="cs-CZ" sz="2400" b="1" dirty="0"/>
              <a:t> jeho</a:t>
            </a:r>
            <a:r>
              <a:rPr lang="es-ES" sz="2400" b="1" dirty="0"/>
              <a:t> mysli světlo Kristova druhého příchodu. Proroctví Zjevení se před jeho inteligencí rozvinula jako nikdy předtím. Jako by byl o</a:t>
            </a:r>
            <a:r>
              <a:rPr lang="cs-CZ" sz="2400" b="1" dirty="0"/>
              <a:t>-</a:t>
            </a:r>
            <a:r>
              <a:rPr lang="es-ES" sz="2400" b="1" dirty="0"/>
              <a:t>hromen pocitem podivuhodné důležitosti a nesrovnatelné slávy scén popsaných prorokem, byl nucen na nějakou dobu přestat o té</a:t>
            </a:r>
            <a:r>
              <a:rPr lang="cs-CZ" sz="2400" b="1" dirty="0"/>
              <a:t>-</a:t>
            </a:r>
            <a:r>
              <a:rPr lang="es-ES" sz="2400" b="1" dirty="0"/>
              <a:t>to záležitosti uvažovat. Ale na kazatelně mu byla znovu představena v celé její jasnosti a síle. Od té doby se věnoval studiu proroctví, zejména</a:t>
            </a:r>
            <a:r>
              <a:rPr lang="cs-CZ" sz="2400" b="1" dirty="0"/>
              <a:t> knihy</a:t>
            </a:r>
            <a:r>
              <a:rPr lang="es-ES" sz="2400" b="1" dirty="0"/>
              <a:t> </a:t>
            </a:r>
            <a:r>
              <a:rPr lang="cs-CZ" sz="2400" b="1" dirty="0"/>
              <a:t>Zjevení</a:t>
            </a:r>
            <a:r>
              <a:rPr lang="es-ES" sz="2400" b="1" dirty="0"/>
              <a:t>, a brzy uvěřil, že ukazují na blížící se příchod Krista. Datum, které stanovil pro druhý příchod, se lišilo</a:t>
            </a:r>
            <a:r>
              <a:rPr lang="cs-CZ" sz="2400" b="1" dirty="0"/>
              <a:t> o </a:t>
            </a:r>
            <a:r>
              <a:rPr lang="es-ES" sz="2400" b="1" dirty="0"/>
              <a:t>několik let od toho, které později určil Miller.</a:t>
            </a:r>
          </a:p>
        </p:txBody>
      </p:sp>
      <p:sp>
        <p:nvSpPr>
          <p:cNvPr id="5" name="4 Rectángulo"/>
          <p:cNvSpPr/>
          <p:nvPr/>
        </p:nvSpPr>
        <p:spPr>
          <a:xfrm>
            <a:off x="1360321" y="1343263"/>
            <a:ext cx="1524776" cy="461665"/>
          </a:xfrm>
          <a:prstGeom prst="rect">
            <a:avLst/>
          </a:prstGeom>
        </p:spPr>
        <p:txBody>
          <a:bodyPr wrap="none">
            <a:spAutoFit/>
          </a:bodyPr>
          <a:lstStyle/>
          <a:p>
            <a:r>
              <a:rPr lang="es-ES" sz="2400" b="1" dirty="0"/>
              <a:t>1687 –1752</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1584176" cy="1710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6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04220" y="116632"/>
            <a:ext cx="2352439" cy="1384995"/>
          </a:xfrm>
          <a:prstGeom prst="rect">
            <a:avLst/>
          </a:prstGeom>
          <a:noFill/>
        </p:spPr>
        <p:txBody>
          <a:bodyPr wrap="none" rtlCol="0">
            <a:spAutoFit/>
          </a:bodyPr>
          <a:lstStyle/>
          <a:p>
            <a:pPr algn="ctr"/>
            <a:r>
              <a:rPr lang="es-ES" sz="2800" b="1" dirty="0"/>
              <a:t>JIŽNÍ AMERIKA
CHILE
</a:t>
            </a:r>
          </a:p>
        </p:txBody>
      </p:sp>
      <p:sp>
        <p:nvSpPr>
          <p:cNvPr id="5" name="4 Rectángulo"/>
          <p:cNvSpPr/>
          <p:nvPr/>
        </p:nvSpPr>
        <p:spPr>
          <a:xfrm>
            <a:off x="1272022" y="778075"/>
            <a:ext cx="1396536" cy="461665"/>
          </a:xfrm>
          <a:prstGeom prst="rect">
            <a:avLst/>
          </a:prstGeom>
        </p:spPr>
        <p:txBody>
          <a:bodyPr wrap="none">
            <a:spAutoFit/>
          </a:bodyPr>
          <a:lstStyle/>
          <a:p>
            <a:r>
              <a:rPr lang="es-ES" sz="2400" b="1" dirty="0"/>
              <a:t>1731-1801</a:t>
            </a:r>
          </a:p>
        </p:txBody>
      </p:sp>
      <p:sp>
        <p:nvSpPr>
          <p:cNvPr id="6" name="5 CuadroTexto"/>
          <p:cNvSpPr txBox="1"/>
          <p:nvPr/>
        </p:nvSpPr>
        <p:spPr>
          <a:xfrm>
            <a:off x="107504" y="48281"/>
            <a:ext cx="3725572"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MANUEL LACUNZA</a:t>
            </a:r>
          </a:p>
        </p:txBody>
      </p:sp>
      <p:sp>
        <p:nvSpPr>
          <p:cNvPr id="7" name="6 Rectángulo"/>
          <p:cNvSpPr/>
          <p:nvPr/>
        </p:nvSpPr>
        <p:spPr>
          <a:xfrm>
            <a:off x="539552" y="3622372"/>
            <a:ext cx="8280920" cy="3416320"/>
          </a:xfrm>
          <a:prstGeom prst="rect">
            <a:avLst/>
          </a:prstGeom>
          <a:solidFill>
            <a:schemeClr val="bg1"/>
          </a:solidFill>
        </p:spPr>
        <p:txBody>
          <a:bodyPr wrap="square">
            <a:spAutoFit/>
          </a:bodyPr>
          <a:lstStyle/>
          <a:p>
            <a:r>
              <a:rPr lang="es-ES" sz="2400" b="1" dirty="0"/>
              <a:t>Vydání jeho knihy "Příchod Mesiáše ve slávě a majestátu" mělo četné potíže kvůli cenzuře, kterou na něm církev uplatňovala. </a:t>
            </a:r>
            <a:r>
              <a:rPr lang="cs-CZ" sz="2400" b="1" dirty="0"/>
              <a:t>         </a:t>
            </a:r>
            <a:r>
              <a:rPr lang="es-ES" sz="2400" b="1" dirty="0"/>
              <a:t>V roce 1812 se dočkal prvního vydání, které bylo vydáno bez cír</a:t>
            </a:r>
            <a:r>
              <a:rPr lang="cs-CZ" sz="2400" b="1" dirty="0"/>
              <a:t>-</a:t>
            </a:r>
            <a:r>
              <a:rPr lang="es-ES" sz="2400" b="1" dirty="0"/>
              <a:t>kevního povolení, stejně jako několik následujících vydání. Toto dílo bylo odsouzeno před tribunálem Svatého úřadu inkvizice a bylo několikrát odsouzeno, což nezabránilo tomu, aby bylo široce rozší</a:t>
            </a:r>
            <a:r>
              <a:rPr lang="cs-CZ" sz="2400" b="1" dirty="0"/>
              <a:t>-</a:t>
            </a:r>
            <a:r>
              <a:rPr lang="es-ES" sz="2400" b="1" dirty="0"/>
              <a:t>řeno v Evropě a poté v Americe, zejména v určitých sektorech kato</a:t>
            </a:r>
            <a:r>
              <a:rPr lang="cs-CZ" sz="2400" b="1" dirty="0"/>
              <a:t>-</a:t>
            </a:r>
            <a:r>
              <a:rPr lang="es-ES" sz="2400" b="1" dirty="0"/>
              <a:t>lické církve.
</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453" y="694612"/>
            <a:ext cx="2374715" cy="2803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38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lecha abajo"/>
          <p:cNvSpPr/>
          <p:nvPr/>
        </p:nvSpPr>
        <p:spPr>
          <a:xfrm>
            <a:off x="473404"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2" name="1 Rectángulo"/>
          <p:cNvSpPr/>
          <p:nvPr/>
        </p:nvSpPr>
        <p:spPr>
          <a:xfrm>
            <a:off x="350182" y="1775707"/>
            <a:ext cx="6310050" cy="3970318"/>
          </a:xfrm>
          <a:prstGeom prst="rect">
            <a:avLst/>
          </a:prstGeom>
        </p:spPr>
        <p:txBody>
          <a:bodyPr wrap="square">
            <a:spAutoFit/>
          </a:bodyPr>
          <a:lstStyle/>
          <a:p>
            <a:r>
              <a:rPr lang="es-ES" sz="2800" b="1" dirty="0"/>
              <a:t>«</a:t>
            </a:r>
            <a:r>
              <a:rPr lang="cs-CZ" sz="2800" b="1" i="0" u="none" strike="noStrike" baseline="0" dirty="0">
                <a:latin typeface="Arial" panose="020B0604020202020204" pitchFamily="34" charset="0"/>
              </a:rPr>
              <a:t>Prorokoval také o nich </a:t>
            </a:r>
            <a:r>
              <a:rPr lang="cs-CZ" sz="2800" b="1" i="0" u="none" strike="noStrike" baseline="0" dirty="0" err="1">
                <a:latin typeface="Arial" panose="020B0604020202020204" pitchFamily="34" charset="0"/>
              </a:rPr>
              <a:t>Henoch</a:t>
            </a:r>
            <a:r>
              <a:rPr lang="cs-CZ" sz="2800" b="1" i="0" u="none" strike="noStrike" baseline="0" dirty="0">
                <a:latin typeface="Arial" panose="020B0604020202020204" pitchFamily="34" charset="0"/>
              </a:rPr>
              <a:t>, sedmý od Adama: Hle, přichází Pán s desetitisíci svých svatých, aby vykonal soud nade všemi a </a:t>
            </a:r>
            <a:r>
              <a:rPr lang="cs-CZ" sz="2800" b="1" i="0" u="none" strike="noStrike" baseline="0" dirty="0" err="1">
                <a:latin typeface="Arial" panose="020B0604020202020204" pitchFamily="34" charset="0"/>
              </a:rPr>
              <a:t>usvěd</a:t>
            </a:r>
            <a:r>
              <a:rPr lang="cs-CZ" sz="2800" b="1" i="0" u="none" strike="noStrike" baseline="0" dirty="0">
                <a:latin typeface="Arial" panose="020B0604020202020204" pitchFamily="34" charset="0"/>
              </a:rPr>
              <a:t>-čil všechny bezbožné z jejich skut-</a:t>
            </a:r>
            <a:r>
              <a:rPr lang="cs-CZ" sz="2800" b="1" i="0" u="none" strike="noStrike" baseline="0" dirty="0" err="1">
                <a:latin typeface="Arial" panose="020B0604020202020204" pitchFamily="34" charset="0"/>
              </a:rPr>
              <a:t>ků</a:t>
            </a:r>
            <a:r>
              <a:rPr lang="cs-CZ" sz="2800" b="1" i="0" u="none" strike="noStrike" baseline="0" dirty="0">
                <a:latin typeface="Arial" panose="020B0604020202020204" pitchFamily="34" charset="0"/>
              </a:rPr>
              <a:t>, které kdy ve své bezbožnosti spáchali, i ze všech zpupných řečí, které ti hříšníci mluvili proti němu</a:t>
            </a:r>
            <a:r>
              <a:rPr lang="es-ES" sz="2800" b="1" dirty="0"/>
              <a:t>».</a:t>
            </a:r>
            <a:r>
              <a:rPr lang="es-ES" sz="2800" b="1" dirty="0">
                <a:latin typeface="Comic Sans MS" pitchFamily="66" charset="0"/>
              </a:rPr>
              <a:t> </a:t>
            </a:r>
            <a:r>
              <a:rPr lang="cs-CZ" sz="2800" b="1" dirty="0">
                <a:latin typeface="Comic Sans MS" pitchFamily="66" charset="0"/>
              </a:rPr>
              <a:t>				</a:t>
            </a:r>
            <a:r>
              <a:rPr lang="cs-CZ" sz="2000" b="1" dirty="0">
                <a:solidFill>
                  <a:schemeClr val="tx2">
                    <a:lumMod val="40000"/>
                    <a:lumOff val="60000"/>
                  </a:schemeClr>
                </a:solidFill>
                <a:latin typeface="Comic Sans MS" pitchFamily="66" charset="0"/>
              </a:rPr>
              <a:t>list J</a:t>
            </a:r>
            <a:r>
              <a:rPr lang="es-ES" sz="2000" b="1" dirty="0">
                <a:solidFill>
                  <a:schemeClr val="tx2">
                    <a:lumMod val="40000"/>
                    <a:lumOff val="60000"/>
                  </a:schemeClr>
                </a:solidFill>
                <a:latin typeface="Comic Sans MS" pitchFamily="66" charset="0"/>
              </a:rPr>
              <a:t>ud</a:t>
            </a:r>
            <a:r>
              <a:rPr lang="cs-CZ" sz="2000" b="1" dirty="0" err="1">
                <a:solidFill>
                  <a:schemeClr val="tx2">
                    <a:lumMod val="40000"/>
                    <a:lumOff val="60000"/>
                  </a:schemeClr>
                </a:solidFill>
                <a:latin typeface="Comic Sans MS" pitchFamily="66" charset="0"/>
              </a:rPr>
              <a:t>ův</a:t>
            </a:r>
            <a:r>
              <a:rPr lang="es-ES" sz="2000" b="1" dirty="0">
                <a:solidFill>
                  <a:schemeClr val="tx2">
                    <a:lumMod val="40000"/>
                    <a:lumOff val="60000"/>
                  </a:schemeClr>
                </a:solidFill>
                <a:latin typeface="Comic Sans MS" pitchFamily="66" charset="0"/>
              </a:rPr>
              <a:t> 14</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15</a:t>
            </a:r>
            <a:endParaRPr lang="es-ES" sz="2800" b="1" dirty="0">
              <a:solidFill>
                <a:schemeClr val="tx2">
                  <a:lumMod val="40000"/>
                  <a:lumOff val="60000"/>
                </a:schemeClr>
              </a:solidFill>
            </a:endParaRPr>
          </a:p>
        </p:txBody>
      </p:sp>
      <p:sp>
        <p:nvSpPr>
          <p:cNvPr id="3" name="2 Rectángulo"/>
          <p:cNvSpPr/>
          <p:nvPr/>
        </p:nvSpPr>
        <p:spPr>
          <a:xfrm>
            <a:off x="179512" y="1056042"/>
            <a:ext cx="1875835"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ENOC</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0" name="9 CuadroTexto"/>
          <p:cNvSpPr txBox="1"/>
          <p:nvPr/>
        </p:nvSpPr>
        <p:spPr>
          <a:xfrm>
            <a:off x="179512" y="44624"/>
            <a:ext cx="2016224" cy="461665"/>
          </a:xfrm>
          <a:prstGeom prst="rect">
            <a:avLst/>
          </a:prstGeom>
          <a:noFill/>
        </p:spPr>
        <p:txBody>
          <a:bodyPr wrap="square" rtlCol="0">
            <a:spAutoFit/>
          </a:bodyPr>
          <a:lstStyle/>
          <a:p>
            <a:r>
              <a:rPr lang="es-ES" sz="2400" b="1" dirty="0"/>
              <a:t>± 3290 </a:t>
            </a:r>
            <a:r>
              <a:rPr lang="cs-CZ" sz="2400" b="1" dirty="0"/>
              <a:t>př. Kr.</a:t>
            </a:r>
            <a:endParaRPr lang="es-ES" sz="2400" b="1" dirty="0"/>
          </a:p>
        </p:txBody>
      </p:sp>
      <p:pic>
        <p:nvPicPr>
          <p:cNvPr id="12" name="1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793914"/>
            <a:ext cx="2334088" cy="2786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914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1540" y="3345954"/>
            <a:ext cx="8280920" cy="3108543"/>
          </a:xfrm>
          <a:prstGeom prst="rect">
            <a:avLst/>
          </a:prstGeom>
          <a:solidFill>
            <a:schemeClr val="bg1"/>
          </a:solidFill>
        </p:spPr>
        <p:txBody>
          <a:bodyPr wrap="square">
            <a:spAutoFit/>
          </a:bodyPr>
          <a:lstStyle/>
          <a:p>
            <a:r>
              <a:rPr lang="es-ES" sz="2800" b="1" dirty="0"/>
              <a:t>První osobou, která považovala 2 300 dní ("2 300 večerů a </a:t>
            </a:r>
            <a:r>
              <a:rPr lang="cs-CZ" sz="2800" b="1" dirty="0" err="1"/>
              <a:t>jite</a:t>
            </a:r>
            <a:r>
              <a:rPr lang="es-ES" sz="2800" b="1" dirty="0"/>
              <a:t>r") z Daniele 8</a:t>
            </a:r>
            <a:r>
              <a:rPr lang="cs-CZ" sz="2800" b="1" dirty="0"/>
              <a:t>,</a:t>
            </a:r>
            <a:r>
              <a:rPr lang="es-ES" sz="2800" b="1" dirty="0"/>
              <a:t>14 za 2 300 let, byl židovský rabín jménem Nahawendi, který žil v devatenáctém století. Jako rabín byl Nahawendi odborníkem na hebrejštinu. Během devátého a desátého století rabíni (všichni odborníci na hebrejštinu) v Persii, Palestině, Francii, Španělsku a Portugalsku učili, že 2 300 dní je 2 300 let.</a:t>
            </a:r>
          </a:p>
        </p:txBody>
      </p:sp>
      <p:sp>
        <p:nvSpPr>
          <p:cNvPr id="3" name="2 CuadroTexto"/>
          <p:cNvSpPr txBox="1"/>
          <p:nvPr/>
        </p:nvSpPr>
        <p:spPr>
          <a:xfrm>
            <a:off x="9016" y="23349"/>
            <a:ext cx="4707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BENJAMÍN NAHAWENDI</a:t>
            </a:r>
          </a:p>
        </p:txBody>
      </p:sp>
      <p:sp>
        <p:nvSpPr>
          <p:cNvPr id="4" name="3 Rectángulo"/>
          <p:cNvSpPr/>
          <p:nvPr/>
        </p:nvSpPr>
        <p:spPr>
          <a:xfrm>
            <a:off x="7486911" y="98629"/>
            <a:ext cx="1477577" cy="954107"/>
          </a:xfrm>
          <a:prstGeom prst="rect">
            <a:avLst/>
          </a:prstGeom>
        </p:spPr>
        <p:txBody>
          <a:bodyPr wrap="square">
            <a:spAutoFit/>
          </a:bodyPr>
          <a:lstStyle/>
          <a:p>
            <a:pPr algn="ctr"/>
            <a:r>
              <a:rPr lang="es-ES" sz="2800" b="1" dirty="0"/>
              <a:t>Basra (Ir</a:t>
            </a:r>
            <a:r>
              <a:rPr lang="cs-CZ" sz="2800" b="1" dirty="0"/>
              <a:t>á</a:t>
            </a:r>
            <a:r>
              <a:rPr lang="es-ES" sz="2800" b="1" dirty="0"/>
              <a:t>k)</a:t>
            </a:r>
          </a:p>
        </p:txBody>
      </p:sp>
      <p:sp>
        <p:nvSpPr>
          <p:cNvPr id="5" name="4 Rectángulo"/>
          <p:cNvSpPr/>
          <p:nvPr/>
        </p:nvSpPr>
        <p:spPr>
          <a:xfrm>
            <a:off x="1736383" y="677328"/>
            <a:ext cx="1406154" cy="830997"/>
          </a:xfrm>
          <a:prstGeom prst="rect">
            <a:avLst/>
          </a:prstGeom>
        </p:spPr>
        <p:txBody>
          <a:bodyPr wrap="none">
            <a:spAutoFit/>
          </a:bodyPr>
          <a:lstStyle/>
          <a:p>
            <a:r>
              <a:rPr lang="es-ES" sz="2400" b="1" dirty="0"/>
              <a:t>XIX století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81"/>
          <a:stretch/>
        </p:blipFill>
        <p:spPr bwMode="auto">
          <a:xfrm>
            <a:off x="4636978" y="188640"/>
            <a:ext cx="2887350" cy="3096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69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031" y="116632"/>
            <a:ext cx="2068185" cy="2757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9015" y="23349"/>
            <a:ext cx="4130937"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GUILLERMO MILLER</a:t>
            </a:r>
          </a:p>
        </p:txBody>
      </p:sp>
      <p:sp>
        <p:nvSpPr>
          <p:cNvPr id="3" name="2 Rectángulo"/>
          <p:cNvSpPr/>
          <p:nvPr/>
        </p:nvSpPr>
        <p:spPr>
          <a:xfrm>
            <a:off x="26481" y="2955716"/>
            <a:ext cx="9117519" cy="3416320"/>
          </a:xfrm>
          <a:prstGeom prst="rect">
            <a:avLst/>
          </a:prstGeom>
          <a:solidFill>
            <a:schemeClr val="bg1"/>
          </a:solidFill>
        </p:spPr>
        <p:txBody>
          <a:bodyPr wrap="square">
            <a:spAutoFit/>
          </a:bodyPr>
          <a:lstStyle/>
          <a:p>
            <a:r>
              <a:rPr lang="es-ES" sz="2400" b="1" dirty="0"/>
              <a:t>Dva roky věnoval studiu Bible, když v roce 1818 dospěl k vážnému přesvědčení, že o nějakých dvacet pět let později se Kristus zjeví, aby vykoupil svůj lid. "Nemusím mluvit," říká Miller, "o radosti, která naplnila mé srdce při tak úchvatné vyhlídce, ani o spalující touze mé duše sdílet radost vykoupených. Bible pro mě tehdy byla novou knihou. To byl vskutku svátek rozumu; Všechno, co pro mne bylo ponuré, mystické nebo nejasné ve svém učení, zmizelo z mé mysli před jasným světlem, které proudilo z jeho posvátných stránek; A ouha! Jak jasná a slavná pravda se objevila!». </a:t>
            </a:r>
            <a:r>
              <a:rPr lang="en-US" b="1" dirty="0">
                <a:solidFill>
                  <a:schemeClr val="tx2">
                    <a:lumMod val="40000"/>
                    <a:lumOff val="60000"/>
                  </a:schemeClr>
                </a:solidFill>
              </a:rPr>
              <a:t>S. Bliss, </a:t>
            </a:r>
            <a:r>
              <a:rPr lang="cs-CZ" b="1" dirty="0">
                <a:solidFill>
                  <a:schemeClr val="tx2">
                    <a:lumMod val="40000"/>
                    <a:lumOff val="60000"/>
                  </a:schemeClr>
                </a:solidFill>
              </a:rPr>
              <a:t>Paměti</a:t>
            </a:r>
            <a:r>
              <a:rPr lang="en-US" b="1" dirty="0">
                <a:solidFill>
                  <a:schemeClr val="tx2">
                    <a:lumMod val="40000"/>
                    <a:lumOff val="60000"/>
                  </a:schemeClr>
                </a:solidFill>
              </a:rPr>
              <a:t> Wm. Miller</a:t>
            </a:r>
            <a:r>
              <a:rPr lang="cs-CZ" b="1" dirty="0">
                <a:solidFill>
                  <a:schemeClr val="tx2">
                    <a:lumMod val="40000"/>
                    <a:lumOff val="60000"/>
                  </a:schemeClr>
                </a:solidFill>
              </a:rPr>
              <a:t>a</a:t>
            </a:r>
            <a:r>
              <a:rPr lang="es-ES" b="1" dirty="0">
                <a:solidFill>
                  <a:schemeClr val="tx2">
                    <a:lumMod val="40000"/>
                    <a:lumOff val="60000"/>
                  </a:schemeClr>
                </a:solidFill>
              </a:rPr>
              <a:t>, </a:t>
            </a:r>
            <a:r>
              <a:rPr lang="cs-CZ" b="1" dirty="0">
                <a:solidFill>
                  <a:schemeClr val="tx2">
                    <a:lumMod val="40000"/>
                    <a:lumOff val="60000"/>
                  </a:schemeClr>
                </a:solidFill>
              </a:rPr>
              <a:t>strana</a:t>
            </a:r>
            <a:r>
              <a:rPr lang="es-ES" b="1" dirty="0">
                <a:solidFill>
                  <a:schemeClr val="tx2">
                    <a:lumMod val="40000"/>
                    <a:lumOff val="60000"/>
                  </a:schemeClr>
                </a:solidFill>
              </a:rPr>
              <a:t> 76, 77. </a:t>
            </a:r>
          </a:p>
        </p:txBody>
      </p:sp>
      <p:sp>
        <p:nvSpPr>
          <p:cNvPr id="4" name="3 Rectángulo"/>
          <p:cNvSpPr/>
          <p:nvPr/>
        </p:nvSpPr>
        <p:spPr>
          <a:xfrm>
            <a:off x="7579554" y="161848"/>
            <a:ext cx="808235" cy="523220"/>
          </a:xfrm>
          <a:prstGeom prst="rect">
            <a:avLst/>
          </a:prstGeom>
        </p:spPr>
        <p:txBody>
          <a:bodyPr wrap="none">
            <a:spAutoFit/>
          </a:bodyPr>
          <a:lstStyle/>
          <a:p>
            <a:r>
              <a:rPr lang="es-ES" sz="2800" b="1" dirty="0"/>
              <a:t>U</a:t>
            </a:r>
            <a:r>
              <a:rPr lang="cs-CZ" sz="2800" b="1" dirty="0"/>
              <a:t>SA</a:t>
            </a:r>
            <a:endParaRPr lang="es-ES" sz="2800" dirty="0"/>
          </a:p>
        </p:txBody>
      </p:sp>
      <p:sp>
        <p:nvSpPr>
          <p:cNvPr id="6" name="5 CuadroTexto"/>
          <p:cNvSpPr txBox="1"/>
          <p:nvPr/>
        </p:nvSpPr>
        <p:spPr>
          <a:xfrm>
            <a:off x="1271014" y="663437"/>
            <a:ext cx="1606939" cy="461665"/>
          </a:xfrm>
          <a:prstGeom prst="rect">
            <a:avLst/>
          </a:prstGeom>
          <a:noFill/>
        </p:spPr>
        <p:txBody>
          <a:bodyPr wrap="square" rtlCol="0">
            <a:spAutoFit/>
          </a:bodyPr>
          <a:lstStyle/>
          <a:p>
            <a:r>
              <a:rPr lang="es-ES" sz="2400" b="1" dirty="0"/>
              <a:t>1782 - 1861</a:t>
            </a:r>
          </a:p>
        </p:txBody>
      </p:sp>
    </p:spTree>
    <p:extLst>
      <p:ext uri="{BB962C8B-B14F-4D97-AF65-F5344CB8AC3E}">
        <p14:creationId xmlns:p14="http://schemas.microsoft.com/office/powerpoint/2010/main" val="20377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0"/>
            <a:ext cx="2690777"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JOSÉ WOLFF</a:t>
            </a:r>
          </a:p>
        </p:txBody>
      </p:sp>
      <p:sp>
        <p:nvSpPr>
          <p:cNvPr id="3" name="2 Rectángulo"/>
          <p:cNvSpPr/>
          <p:nvPr/>
        </p:nvSpPr>
        <p:spPr>
          <a:xfrm>
            <a:off x="9015" y="3645024"/>
            <a:ext cx="9134985" cy="2554545"/>
          </a:xfrm>
          <a:prstGeom prst="rect">
            <a:avLst/>
          </a:prstGeom>
          <a:solidFill>
            <a:schemeClr val="bg1"/>
          </a:solidFill>
        </p:spPr>
        <p:txBody>
          <a:bodyPr wrap="square">
            <a:spAutoFit/>
          </a:bodyPr>
          <a:lstStyle/>
          <a:p>
            <a:r>
              <a:rPr lang="es-ES" sz="2800" b="1" dirty="0"/>
              <a:t>"Pravý Mesiáš, jehož ruce a nohy byly probodnuty, který byl veden jako beránek na porážku, který byl mužem bolesti a zkušeným ve zlomení, který přišel poprvé poté, co bylo žezlo odděleno od Judy a místodržitelova hůl mezi nohama, přijde podruhé v nebeských oblacích a s polnicí archanděla." </a:t>
            </a:r>
            <a:r>
              <a:rPr lang="cs-CZ" sz="2800" b="1" dirty="0"/>
              <a:t>         </a:t>
            </a:r>
            <a:r>
              <a:rPr lang="es-ES" sz="2000" b="1" dirty="0">
                <a:solidFill>
                  <a:schemeClr val="tx2">
                    <a:lumMod val="40000"/>
                    <a:lumOff val="60000"/>
                  </a:schemeClr>
                </a:solidFill>
              </a:rPr>
              <a:t>(Wolff, </a:t>
            </a:r>
            <a:r>
              <a:rPr lang="cs-CZ" sz="2000" b="1" dirty="0">
                <a:solidFill>
                  <a:schemeClr val="tx2">
                    <a:lumMod val="40000"/>
                    <a:lumOff val="60000"/>
                  </a:schemeClr>
                </a:solidFill>
              </a:rPr>
              <a:t>Výzkumy a misijní práce, strana</a:t>
            </a:r>
            <a:r>
              <a:rPr lang="es-ES" sz="2000" b="1" dirty="0">
                <a:solidFill>
                  <a:schemeClr val="tx2">
                    <a:lumMod val="40000"/>
                    <a:lumOff val="60000"/>
                  </a:schemeClr>
                </a:solidFill>
              </a:rPr>
              <a:t> 62.) </a:t>
            </a:r>
          </a:p>
        </p:txBody>
      </p:sp>
      <p:sp>
        <p:nvSpPr>
          <p:cNvPr id="4" name="3 Rectángulo"/>
          <p:cNvSpPr/>
          <p:nvPr/>
        </p:nvSpPr>
        <p:spPr>
          <a:xfrm>
            <a:off x="2843808" y="0"/>
            <a:ext cx="6300192" cy="3046988"/>
          </a:xfrm>
          <a:prstGeom prst="rect">
            <a:avLst/>
          </a:prstGeom>
        </p:spPr>
        <p:txBody>
          <a:bodyPr wrap="square">
            <a:spAutoFit/>
          </a:bodyPr>
          <a:lstStyle/>
          <a:p>
            <a:r>
              <a:rPr lang="es-ES" sz="2400" b="1" dirty="0"/>
              <a:t>Procestoval Afriku, Egypt a Habeš; Asie, Palestina, Sýrie, Persie, Bokara, jihozápadní Uzbekistán a Indie. Navštívil také Spojené státy americké a cestou do této země kázal na ostrově Svatá Helena. Do New Yorku přijel v srpnu 1837 a poté, co v tomto městě promluvil, kázal ve Filadelfii a Baltimoru a nakonec odešel do Washingtonu. Odešel do Bokary a k Arabům v Jemenu.</a:t>
            </a:r>
            <a:endParaRPr lang="es-ES" sz="2400" dirty="0"/>
          </a:p>
        </p:txBody>
      </p:sp>
      <p:sp>
        <p:nvSpPr>
          <p:cNvPr id="6" name="5 CuadroTexto"/>
          <p:cNvSpPr txBox="1"/>
          <p:nvPr/>
        </p:nvSpPr>
        <p:spPr>
          <a:xfrm>
            <a:off x="562315" y="663437"/>
            <a:ext cx="1584176" cy="830997"/>
          </a:xfrm>
          <a:prstGeom prst="rect">
            <a:avLst/>
          </a:prstGeom>
          <a:noFill/>
        </p:spPr>
        <p:txBody>
          <a:bodyPr wrap="square" rtlCol="0">
            <a:spAutoFit/>
          </a:bodyPr>
          <a:lstStyle/>
          <a:p>
            <a:pPr algn="ctr"/>
            <a:r>
              <a:rPr lang="cs-CZ" sz="2400" b="1" dirty="0"/>
              <a:t>od</a:t>
            </a:r>
            <a:r>
              <a:rPr lang="es-ES" sz="2400" b="1" dirty="0"/>
              <a:t> 1821 </a:t>
            </a:r>
            <a:r>
              <a:rPr lang="cs-CZ" sz="2400" b="1" dirty="0"/>
              <a:t>  do</a:t>
            </a:r>
            <a:r>
              <a:rPr lang="es-ES" sz="2400" b="1" dirty="0"/>
              <a:t> 1845</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64" y="1520256"/>
            <a:ext cx="1375948" cy="217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3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15" y="0"/>
            <a:ext cx="2690777"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JOSÉ WOLFF</a:t>
            </a:r>
          </a:p>
        </p:txBody>
      </p:sp>
      <p:sp>
        <p:nvSpPr>
          <p:cNvPr id="6" name="5 CuadroTexto"/>
          <p:cNvSpPr txBox="1"/>
          <p:nvPr/>
        </p:nvSpPr>
        <p:spPr>
          <a:xfrm>
            <a:off x="562315" y="663437"/>
            <a:ext cx="1584176" cy="830997"/>
          </a:xfrm>
          <a:prstGeom prst="rect">
            <a:avLst/>
          </a:prstGeom>
          <a:noFill/>
        </p:spPr>
        <p:txBody>
          <a:bodyPr wrap="square" rtlCol="0">
            <a:spAutoFit/>
          </a:bodyPr>
          <a:lstStyle/>
          <a:p>
            <a:pPr algn="ctr"/>
            <a:r>
              <a:rPr lang="cs-CZ" sz="2400" b="1" dirty="0"/>
              <a:t>od</a:t>
            </a:r>
            <a:r>
              <a:rPr lang="es-ES" sz="2400" b="1" dirty="0"/>
              <a:t> 1821 </a:t>
            </a:r>
            <a:r>
              <a:rPr lang="cs-CZ" sz="2400" b="1" dirty="0"/>
              <a:t>  do</a:t>
            </a:r>
            <a:r>
              <a:rPr lang="es-ES" sz="2400" b="1" dirty="0"/>
              <a:t> 1845</a:t>
            </a:r>
          </a:p>
        </p:txBody>
      </p:sp>
      <p:sp>
        <p:nvSpPr>
          <p:cNvPr id="5" name="4 Rectángulo"/>
          <p:cNvSpPr/>
          <p:nvPr/>
        </p:nvSpPr>
        <p:spPr>
          <a:xfrm>
            <a:off x="2843808" y="390718"/>
            <a:ext cx="6205545" cy="5170646"/>
          </a:xfrm>
          <a:prstGeom prst="rect">
            <a:avLst/>
          </a:prstGeom>
          <a:solidFill>
            <a:schemeClr val="bg1"/>
          </a:solidFill>
        </p:spPr>
        <p:txBody>
          <a:bodyPr wrap="square">
            <a:spAutoFit/>
          </a:bodyPr>
          <a:lstStyle/>
          <a:p>
            <a:r>
              <a:rPr lang="es-ES" sz="2400" b="1" dirty="0"/>
              <a:t>"Jeho nohy se usadí na Olivové hoře. A vláda nad stvořením, která byla nejprve dána Adamovi a pak mu</a:t>
            </a:r>
            <a:r>
              <a:rPr lang="cs-CZ" sz="2400" b="1" dirty="0"/>
              <a:t> byla</a:t>
            </a:r>
            <a:r>
              <a:rPr lang="es-ES" sz="2400" b="1" dirty="0"/>
              <a:t> odňata (</a:t>
            </a:r>
            <a:r>
              <a:rPr lang="cs-CZ" sz="2400" b="1" dirty="0"/>
              <a:t>1. Mojžíšova</a:t>
            </a:r>
            <a:r>
              <a:rPr lang="es-ES" sz="2400" b="1" dirty="0"/>
              <a:t> 1</a:t>
            </a:r>
            <a:r>
              <a:rPr lang="cs-CZ" sz="2400" b="1" dirty="0"/>
              <a:t>,</a:t>
            </a:r>
            <a:r>
              <a:rPr lang="es-ES" sz="2400" b="1" dirty="0"/>
              <a:t>26; 3</a:t>
            </a:r>
            <a:r>
              <a:rPr lang="cs-CZ" sz="2400" b="1" dirty="0"/>
              <a:t>,</a:t>
            </a:r>
            <a:r>
              <a:rPr lang="es-ES" sz="2400" b="1" dirty="0"/>
              <a:t>17), bude dána Ježíši. Bude králem nad celou zemí. Sténání a nářek stvoření ustane a zazní písně chvály a dí</a:t>
            </a:r>
            <a:r>
              <a:rPr lang="cs-CZ" sz="2400" b="1" dirty="0"/>
              <a:t>-</a:t>
            </a:r>
            <a:r>
              <a:rPr lang="es-ES" sz="2400" b="1" dirty="0"/>
              <a:t>kůvzdání. Když Ježíš přijde ve slávě svého Otce se svatými anděly... Věřící, kteří zemřeli, vzkřísí první. (1.</a:t>
            </a:r>
            <a:r>
              <a:rPr lang="cs-CZ" sz="2400" b="1" dirty="0"/>
              <a:t> list</a:t>
            </a:r>
            <a:r>
              <a:rPr lang="es-ES" sz="2400" b="1" dirty="0"/>
              <a:t> Tesalonickým 4</a:t>
            </a:r>
            <a:r>
              <a:rPr lang="cs-CZ" sz="2400" b="1" dirty="0"/>
              <a:t>,</a:t>
            </a:r>
            <a:r>
              <a:rPr lang="es-ES" sz="2400" b="1" dirty="0"/>
              <a:t>16; 1.</a:t>
            </a:r>
            <a:r>
              <a:rPr lang="cs-CZ" sz="2400" b="1" dirty="0"/>
              <a:t> list</a:t>
            </a:r>
            <a:r>
              <a:rPr lang="es-ES" sz="2400" b="1" dirty="0"/>
              <a:t> Korintským 15</a:t>
            </a:r>
            <a:r>
              <a:rPr lang="cs-CZ" sz="2400" b="1" dirty="0"/>
              <a:t>,</a:t>
            </a:r>
            <a:r>
              <a:rPr lang="es-ES" sz="2400" b="1" dirty="0"/>
              <a:t>23)</a:t>
            </a:r>
            <a:r>
              <a:rPr lang="cs-CZ" sz="2400" b="1" dirty="0"/>
              <a:t>.</a:t>
            </a:r>
            <a:r>
              <a:rPr lang="es-ES" sz="2400" b="1" dirty="0"/>
              <a:t> To je to, co my křesťané nazýváme prvním vzkříšením. Pak zvířecí říše změní svou povahu (Izajáš 11</a:t>
            </a:r>
            <a:r>
              <a:rPr lang="cs-CZ" sz="2400" b="1" dirty="0"/>
              <a:t>,</a:t>
            </a:r>
            <a:r>
              <a:rPr lang="es-ES" sz="2400" b="1" dirty="0"/>
              <a:t>6-9) a bude podřízena Ježíši. (Žalm 8.) Všeobecný mír zvítězí... Pán se znovu podívá na zemi a řekne, že všechno je velmi dobré.." </a:t>
            </a:r>
            <a:r>
              <a:rPr lang="es-ES" b="1" dirty="0">
                <a:solidFill>
                  <a:schemeClr val="tx2">
                    <a:lumMod val="40000"/>
                    <a:lumOff val="60000"/>
                  </a:schemeClr>
                </a:solidFill>
              </a:rPr>
              <a:t>Journal of the Rev. Joseph Wolff, págs. 378, 379.</a:t>
            </a:r>
            <a:endParaRPr lang="es-ES" sz="2400" b="1" dirty="0">
              <a:solidFill>
                <a:schemeClr val="tx2">
                  <a:lumMod val="40000"/>
                  <a:lumOff val="6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61" y="1916832"/>
            <a:ext cx="2183284" cy="3559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11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268760"/>
            <a:ext cx="8496944" cy="3970318"/>
          </a:xfrm>
          <a:prstGeom prst="rect">
            <a:avLst/>
          </a:prstGeom>
          <a:noFill/>
        </p:spPr>
        <p:txBody>
          <a:bodyPr wrap="square">
            <a:spAutoFit/>
          </a:bodyPr>
          <a:lstStyle/>
          <a:p>
            <a:r>
              <a:rPr lang="es-ES" sz="2800" b="1" dirty="0"/>
              <a:t>V roce 1842 se Robert, anglický poddaný, který přijal adventistickou víru v Severní Americe, vrátil do své země, aby oznámil příchod Páně. Mnozí se k němu připojili v díle a poselství soudu bylo hlásáno v různých částech Anglie. "Kážu v ulicích se svým praporem vztyčeným na stožáru. Naše knihy jsou roztroušeny všude a v tomto velkém městě [Londýně] dělají velký rozruch." Bůh požehnal jejich úsilí několika stovkami obrácených.
</a:t>
            </a:r>
          </a:p>
        </p:txBody>
      </p:sp>
      <p:sp>
        <p:nvSpPr>
          <p:cNvPr id="3" name="2 Rectángulo"/>
          <p:cNvSpPr/>
          <p:nvPr/>
        </p:nvSpPr>
        <p:spPr>
          <a:xfrm>
            <a:off x="107504" y="22163"/>
            <a:ext cx="3667864"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ROBERTO WINTER</a:t>
            </a:r>
          </a:p>
        </p:txBody>
      </p:sp>
      <p:sp>
        <p:nvSpPr>
          <p:cNvPr id="10" name="9 Rectángulo"/>
          <p:cNvSpPr/>
          <p:nvPr/>
        </p:nvSpPr>
        <p:spPr>
          <a:xfrm>
            <a:off x="6948264" y="161848"/>
            <a:ext cx="1298753" cy="954107"/>
          </a:xfrm>
          <a:prstGeom prst="rect">
            <a:avLst/>
          </a:prstGeom>
        </p:spPr>
        <p:txBody>
          <a:bodyPr wrap="none">
            <a:spAutoFit/>
          </a:bodyPr>
          <a:lstStyle/>
          <a:p>
            <a:r>
              <a:rPr lang="es-ES" sz="2800" b="1" dirty="0"/>
              <a:t>ANGLIE
</a:t>
            </a:r>
            <a:endParaRPr lang="es-ES" sz="2800" dirty="0"/>
          </a:p>
        </p:txBody>
      </p:sp>
    </p:spTree>
    <p:extLst>
      <p:ext uri="{BB962C8B-B14F-4D97-AF65-F5344CB8AC3E}">
        <p14:creationId xmlns:p14="http://schemas.microsoft.com/office/powerpoint/2010/main" val="249416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157581"/>
            <a:ext cx="565212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FRANÇOIS SAMUEL ROBERT LOUIS GAUSSEN</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7308304" y="164965"/>
            <a:ext cx="1656184" cy="1015663"/>
          </a:xfrm>
          <a:prstGeom prst="rect">
            <a:avLst/>
          </a:prstGeom>
          <a:noFill/>
        </p:spPr>
        <p:txBody>
          <a:bodyPr wrap="square" rtlCol="0">
            <a:spAutoFit/>
          </a:bodyPr>
          <a:lstStyle/>
          <a:p>
            <a:pPr algn="ctr"/>
            <a:r>
              <a:rPr lang="es-ES" sz="2000" b="1" dirty="0"/>
              <a:t>ŽENEVA
</a:t>
            </a:r>
          </a:p>
          <a:p>
            <a:pPr algn="ctr"/>
            <a:r>
              <a:rPr lang="es-ES" sz="2000" b="1" dirty="0"/>
              <a:t>(ŠVÝCARSKO)</a:t>
            </a:r>
          </a:p>
        </p:txBody>
      </p:sp>
      <p:sp>
        <p:nvSpPr>
          <p:cNvPr id="4" name="3 Rectángulo"/>
          <p:cNvSpPr/>
          <p:nvPr/>
        </p:nvSpPr>
        <p:spPr>
          <a:xfrm>
            <a:off x="179513" y="2289061"/>
            <a:ext cx="8784975" cy="4062651"/>
          </a:xfrm>
          <a:prstGeom prst="rect">
            <a:avLst/>
          </a:prstGeom>
          <a:solidFill>
            <a:schemeClr val="bg1"/>
          </a:solidFill>
        </p:spPr>
        <p:txBody>
          <a:bodyPr wrap="square">
            <a:spAutoFit/>
          </a:bodyPr>
          <a:lstStyle/>
          <a:p>
            <a:r>
              <a:rPr lang="es-ES" sz="2400" b="1" dirty="0"/>
              <a:t>«Chtěla jsem být vyslyšena a bála jsem se, že mě nikdo nevyslyší, když nejprve osloví dospělé... Rozhodl jsem se proto oslovit ty mladší. Proto shromažďuji pomoc dětí; Pokud se zvýší, pokud je vidět, že děti poslouchají, že jsou šťastné a mají zájem, že chápou předmět a vědí, jak ho odhalit, jsem si jistý, že brzy budu mít další okruh posluchačů a dos</a:t>
            </a:r>
            <a:r>
              <a:rPr lang="cs-CZ" sz="2400" b="1" dirty="0"/>
              <a:t>-</a:t>
            </a:r>
            <a:r>
              <a:rPr lang="es-ES" sz="2400" b="1" dirty="0"/>
              <a:t>pělí zase uvidí, že stojí za to sedět a studovat. A tak je věc vyhrána... Měl velkou touhu," dodává, "co nejdříve popularizovat znalost proroctví mezi našimi stády." "Opravdu neexistuje žádná studie, která by lépe reagovala na potřeby doby." "Skrze Něho se musíme připravit na blízké soužení a bdít a očekávat Ježíše Krista.»  </a:t>
            </a:r>
            <a:r>
              <a:rPr lang="cs-CZ" sz="2400" b="1" dirty="0"/>
              <a:t>                                                       </a:t>
            </a:r>
            <a:r>
              <a:rPr lang="es-ES" b="1" dirty="0">
                <a:solidFill>
                  <a:schemeClr val="tx2">
                    <a:lumMod val="40000"/>
                    <a:lumOff val="60000"/>
                  </a:schemeClr>
                </a:solidFill>
              </a:rPr>
              <a:t>Gaussen, Daniel le Prophete, </a:t>
            </a:r>
            <a:r>
              <a:rPr lang="cs-CZ" b="1" dirty="0">
                <a:solidFill>
                  <a:schemeClr val="tx2">
                    <a:lumMod val="40000"/>
                    <a:lumOff val="60000"/>
                  </a:schemeClr>
                </a:solidFill>
              </a:rPr>
              <a:t>svazek</a:t>
            </a:r>
            <a:r>
              <a:rPr lang="es-ES" b="1" dirty="0">
                <a:solidFill>
                  <a:schemeClr val="tx2">
                    <a:lumMod val="40000"/>
                    <a:lumOff val="60000"/>
                  </a:schemeClr>
                </a:solidFill>
              </a:rPr>
              <a:t> 2, p</a:t>
            </a:r>
            <a:r>
              <a:rPr lang="cs-CZ" b="1" dirty="0">
                <a:solidFill>
                  <a:schemeClr val="tx2">
                    <a:lumMod val="40000"/>
                    <a:lumOff val="60000"/>
                  </a:schemeClr>
                </a:solidFill>
              </a:rPr>
              <a:t>ř</a:t>
            </a:r>
            <a:r>
              <a:rPr lang="es-ES" b="1" dirty="0">
                <a:solidFill>
                  <a:schemeClr val="tx2">
                    <a:lumMod val="40000"/>
                    <a:lumOff val="60000"/>
                  </a:schemeClr>
                </a:solidFill>
              </a:rPr>
              <a:t>e</a:t>
            </a:r>
            <a:r>
              <a:rPr lang="cs-CZ" b="1" dirty="0" err="1">
                <a:solidFill>
                  <a:schemeClr val="tx2">
                    <a:lumMod val="40000"/>
                    <a:lumOff val="60000"/>
                  </a:schemeClr>
                </a:solidFill>
              </a:rPr>
              <a:t>dmluva</a:t>
            </a:r>
            <a:r>
              <a:rPr lang="es-ES" b="1" dirty="0">
                <a:solidFill>
                  <a:schemeClr val="tx2">
                    <a:lumMod val="40000"/>
                    <a:lumOff val="60000"/>
                  </a:schemeClr>
                </a:solidFill>
              </a:rPr>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2" y="121872"/>
            <a:ext cx="1584174" cy="2117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063673" y="1343263"/>
            <a:ext cx="1524776" cy="461665"/>
          </a:xfrm>
          <a:prstGeom prst="rect">
            <a:avLst/>
          </a:prstGeom>
        </p:spPr>
        <p:txBody>
          <a:bodyPr wrap="none">
            <a:spAutoFit/>
          </a:bodyPr>
          <a:lstStyle/>
          <a:p>
            <a:r>
              <a:rPr lang="es-ES" sz="2400" b="1" dirty="0"/>
              <a:t>1790 –1863</a:t>
            </a:r>
          </a:p>
        </p:txBody>
      </p:sp>
    </p:spTree>
    <p:extLst>
      <p:ext uri="{BB962C8B-B14F-4D97-AF65-F5344CB8AC3E}">
        <p14:creationId xmlns:p14="http://schemas.microsoft.com/office/powerpoint/2010/main" val="317467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353" y="1196752"/>
            <a:ext cx="8764135" cy="4524315"/>
          </a:xfrm>
          <a:prstGeom prst="rect">
            <a:avLst/>
          </a:prstGeom>
          <a:solidFill>
            <a:schemeClr val="bg1"/>
          </a:solidFill>
        </p:spPr>
        <p:txBody>
          <a:bodyPr wrap="square">
            <a:spAutoFit/>
          </a:bodyPr>
          <a:lstStyle/>
          <a:p>
            <a:r>
              <a:rPr lang="es-ES" sz="2400" b="1" dirty="0"/>
              <a:t>Samotní dětští kazatelé byli většinou chudí venkované. Některým z nich nebylo více než šest až osm let, a přestože jejich život svědčil o tom, že milují Spasitele a snaží se dodržovat svatá přikázání Boží, nemohli projevit větší inteligenci a dovednost, než jaké se obvykle vídají u dětí v tomto věku. Když však stáli před lidmi, bylo zřejmé, že jsou pohnuti vlivem, který je větší než jejich vlastní přirozené dary. Jejich tón a gesta se změnily a napomínali k soudu s mocí a vážností, přičemž používali slova Písma svatého: "Bojte se Boha a vzdejte mu slávu; neboť přišla hodina jeho soudu!" Kárali hříchy lidu, odsuzovali nejen nemorálnost a neřest, ale také světskost a odpadlictví a nabádali své posluchače, aby utekli před přicházejícím hněvem.
</a:t>
            </a:r>
          </a:p>
        </p:txBody>
      </p:sp>
      <p:sp>
        <p:nvSpPr>
          <p:cNvPr id="3" name="2 CuadroTexto"/>
          <p:cNvSpPr txBox="1"/>
          <p:nvPr/>
        </p:nvSpPr>
        <p:spPr>
          <a:xfrm>
            <a:off x="316271" y="243513"/>
            <a:ext cx="2383522"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DĚTI
</a:t>
            </a:r>
          </a:p>
        </p:txBody>
      </p:sp>
      <p:sp>
        <p:nvSpPr>
          <p:cNvPr id="4" name="3 Rectángulo"/>
          <p:cNvSpPr/>
          <p:nvPr/>
        </p:nvSpPr>
        <p:spPr>
          <a:xfrm>
            <a:off x="6516216" y="174776"/>
            <a:ext cx="2218877" cy="954107"/>
          </a:xfrm>
          <a:prstGeom prst="rect">
            <a:avLst/>
          </a:prstGeom>
        </p:spPr>
        <p:txBody>
          <a:bodyPr wrap="none">
            <a:spAutoFit/>
          </a:bodyPr>
          <a:lstStyle/>
          <a:p>
            <a:r>
              <a:rPr lang="es-ES" sz="2800" b="1" dirty="0"/>
              <a:t>SKANDINÁVIE
</a:t>
            </a:r>
          </a:p>
        </p:txBody>
      </p:sp>
    </p:spTree>
    <p:extLst>
      <p:ext uri="{BB962C8B-B14F-4D97-AF65-F5344CB8AC3E}">
        <p14:creationId xmlns:p14="http://schemas.microsoft.com/office/powerpoint/2010/main" val="333835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370"/>
            <a:ext cx="4854214"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ELLEN GOULD DE WHITE</a:t>
            </a:r>
          </a:p>
        </p:txBody>
      </p:sp>
      <p:sp>
        <p:nvSpPr>
          <p:cNvPr id="3" name="2 Rectángulo"/>
          <p:cNvSpPr/>
          <p:nvPr/>
        </p:nvSpPr>
        <p:spPr>
          <a:xfrm>
            <a:off x="1658307" y="680960"/>
            <a:ext cx="1537600" cy="461665"/>
          </a:xfrm>
          <a:prstGeom prst="rect">
            <a:avLst/>
          </a:prstGeom>
        </p:spPr>
        <p:txBody>
          <a:bodyPr wrap="none">
            <a:spAutoFit/>
          </a:bodyPr>
          <a:lstStyle/>
          <a:p>
            <a:r>
              <a:rPr lang="pt-BR" sz="2400" b="1" dirty="0"/>
              <a:t>1827 - 1915</a:t>
            </a:r>
            <a:endParaRPr lang="es-ES" sz="2400" b="1" dirty="0"/>
          </a:p>
        </p:txBody>
      </p:sp>
      <p:sp>
        <p:nvSpPr>
          <p:cNvPr id="4" name="3 Rectángulo"/>
          <p:cNvSpPr/>
          <p:nvPr/>
        </p:nvSpPr>
        <p:spPr>
          <a:xfrm>
            <a:off x="6588224" y="42370"/>
            <a:ext cx="2555776" cy="1815882"/>
          </a:xfrm>
          <a:prstGeom prst="rect">
            <a:avLst/>
          </a:prstGeom>
        </p:spPr>
        <p:txBody>
          <a:bodyPr wrap="square">
            <a:spAutoFit/>
          </a:bodyPr>
          <a:lstStyle/>
          <a:p>
            <a:pPr algn="ctr"/>
            <a:r>
              <a:rPr lang="es-ES" sz="2800" b="1" dirty="0"/>
              <a:t>Spojené státy americké
Evropa 
Austrálie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382" y="404664"/>
            <a:ext cx="1847850" cy="2466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88032" y="2915066"/>
            <a:ext cx="8676456" cy="2985433"/>
          </a:xfrm>
          <a:prstGeom prst="rect">
            <a:avLst/>
          </a:prstGeom>
          <a:solidFill>
            <a:schemeClr val="bg1"/>
          </a:solidFill>
        </p:spPr>
        <p:txBody>
          <a:bodyPr wrap="square">
            <a:spAutoFit/>
          </a:bodyPr>
          <a:lstStyle/>
          <a:p>
            <a:r>
              <a:rPr lang="es-ES" sz="2800" b="1" dirty="0"/>
              <a:t>«Celé nebe </a:t>
            </a:r>
            <a:r>
              <a:rPr lang="cs-CZ" sz="2800" b="1" dirty="0"/>
              <a:t>s</a:t>
            </a:r>
            <a:r>
              <a:rPr lang="es-ES" sz="2800" b="1" dirty="0"/>
              <a:t>e příprav</a:t>
            </a:r>
            <a:r>
              <a:rPr lang="cs-CZ" sz="2800" b="1" dirty="0" err="1"/>
              <a:t>uje</a:t>
            </a:r>
            <a:r>
              <a:rPr lang="es-ES" sz="2800" b="1" dirty="0"/>
              <a:t> na den Boží pomsty─den vysvobození ze Sionu. Čekací doba je téměř u konce. Poutníci a cizinci, kteří tak dlouho hledali lepší vlast, se téměř vrátili domů. Mám chuť zvolat: Jedeme domů! Rychle se blížíme k době, kdy Kristus přijde, aby shromáždil své vykoupené, aby je vzal s sebou.» </a:t>
            </a:r>
            <a:r>
              <a:rPr lang="cs-CZ" sz="2800" b="1" dirty="0"/>
              <a:t>                                              </a:t>
            </a:r>
            <a:r>
              <a:rPr lang="es-ES" sz="2000" b="1" dirty="0">
                <a:solidFill>
                  <a:schemeClr val="tx2">
                    <a:lumMod val="40000"/>
                    <a:lumOff val="60000"/>
                  </a:schemeClr>
                </a:solidFill>
              </a:rPr>
              <a:t>(Review and Herald, 13</a:t>
            </a:r>
            <a:r>
              <a:rPr lang="cs-CZ" sz="2000" b="1" dirty="0">
                <a:solidFill>
                  <a:schemeClr val="tx2">
                    <a:lumMod val="40000"/>
                    <a:lumOff val="60000"/>
                  </a:schemeClr>
                </a:solidFill>
              </a:rPr>
              <a:t>. listopadu</a:t>
            </a:r>
            <a:r>
              <a:rPr lang="es-ES" sz="2000" b="1" dirty="0">
                <a:solidFill>
                  <a:schemeClr val="tx2">
                    <a:lumMod val="40000"/>
                    <a:lumOff val="60000"/>
                  </a:schemeClr>
                </a:solidFill>
              </a:rPr>
              <a:t> 1913)</a:t>
            </a:r>
          </a:p>
        </p:txBody>
      </p:sp>
    </p:spTree>
    <p:extLst>
      <p:ext uri="{BB962C8B-B14F-4D97-AF65-F5344CB8AC3E}">
        <p14:creationId xmlns:p14="http://schemas.microsoft.com/office/powerpoint/2010/main" val="21225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42370"/>
            <a:ext cx="5261953"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SI O TOM</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MYSLÍŠ</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TY</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pic>
        <p:nvPicPr>
          <p:cNvPr id="9218" name="Picture 2" descr="J:\______Para internet\FondosTematicos\Segunda venida\10245442_275770622600900_110695360608567048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297260"/>
            <a:ext cx="6153150" cy="537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8119" y="2042520"/>
            <a:ext cx="8064896" cy="2739211"/>
          </a:xfrm>
          <a:prstGeom prst="rect">
            <a:avLst/>
          </a:prstGeom>
        </p:spPr>
        <p:txBody>
          <a:bodyPr wrap="square">
            <a:spAutoFit/>
          </a:bodyPr>
          <a:lstStyle/>
          <a:p>
            <a:r>
              <a:rPr lang="es-ES" sz="2800" b="1" dirty="0"/>
              <a:t>«</a:t>
            </a:r>
            <a:r>
              <a:rPr lang="cs-CZ" sz="2400" b="1" i="0" u="none" strike="noStrike" baseline="0" dirty="0">
                <a:latin typeface="Arial" panose="020B0604020202020204" pitchFamily="34" charset="0"/>
              </a:rPr>
              <a:t>Já vím, že můj Vykupitel je živ a jako                         poslední se postaví nad prachem.                                           A kdyby mi i kůži sedřeli, ač zbaven                                             masa, uzřím Boha, já ho uzřím,                                   pro mne tu bude, mé oči ho uvidí,                                                    ne někdo cizí, mé ledví po tom prahne                                                v mé nitru</a:t>
            </a:r>
            <a:r>
              <a:rPr lang="es-ES" sz="2400" b="1" dirty="0"/>
              <a:t>»</a:t>
            </a:r>
            <a:r>
              <a:rPr lang="cs-CZ" sz="2400" b="1" dirty="0"/>
              <a:t>                            </a:t>
            </a:r>
            <a:r>
              <a:rPr lang="es-ES" sz="2000" b="1" dirty="0">
                <a:solidFill>
                  <a:schemeClr val="tx2">
                    <a:lumMod val="40000"/>
                    <a:lumOff val="60000"/>
                  </a:schemeClr>
                </a:solidFill>
                <a:latin typeface="Comic Sans MS" pitchFamily="66" charset="0"/>
              </a:rPr>
              <a:t>J</a:t>
            </a:r>
            <a:r>
              <a:rPr lang="cs-CZ" sz="2000" b="1" dirty="0">
                <a:solidFill>
                  <a:schemeClr val="tx2">
                    <a:lumMod val="40000"/>
                    <a:lumOff val="60000"/>
                  </a:schemeClr>
                </a:solidFill>
                <a:latin typeface="Comic Sans MS" pitchFamily="66" charset="0"/>
              </a:rPr>
              <a:t>ó</a:t>
            </a:r>
            <a:r>
              <a:rPr lang="es-ES" sz="2000" b="1" dirty="0">
                <a:solidFill>
                  <a:schemeClr val="tx2">
                    <a:lumMod val="40000"/>
                    <a:lumOff val="60000"/>
                  </a:schemeClr>
                </a:solidFill>
                <a:latin typeface="Comic Sans MS" pitchFamily="66" charset="0"/>
              </a:rPr>
              <a:t>b 19</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25-27</a:t>
            </a:r>
            <a:endParaRPr lang="es-ES" sz="2800" b="1" dirty="0">
              <a:solidFill>
                <a:schemeClr val="tx2">
                  <a:lumMod val="40000"/>
                  <a:lumOff val="60000"/>
                </a:schemeClr>
              </a:solidFill>
            </a:endParaRPr>
          </a:p>
        </p:txBody>
      </p:sp>
      <p:sp>
        <p:nvSpPr>
          <p:cNvPr id="3" name="2 Rectángulo"/>
          <p:cNvSpPr/>
          <p:nvPr/>
        </p:nvSpPr>
        <p:spPr>
          <a:xfrm>
            <a:off x="441525" y="1124744"/>
            <a:ext cx="962123"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Ó</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Flecha abajo"/>
          <p:cNvSpPr/>
          <p:nvPr/>
        </p:nvSpPr>
        <p:spPr>
          <a:xfrm>
            <a:off x="833444"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5" name="4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6" name="5 CuadroTexto"/>
          <p:cNvSpPr txBox="1"/>
          <p:nvPr/>
        </p:nvSpPr>
        <p:spPr>
          <a:xfrm>
            <a:off x="539552" y="44624"/>
            <a:ext cx="2016224" cy="461665"/>
          </a:xfrm>
          <a:prstGeom prst="rect">
            <a:avLst/>
          </a:prstGeom>
          <a:noFill/>
        </p:spPr>
        <p:txBody>
          <a:bodyPr wrap="square" rtlCol="0">
            <a:spAutoFit/>
          </a:bodyPr>
          <a:lstStyle/>
          <a:p>
            <a:r>
              <a:rPr lang="es-ES" sz="2400" b="1" dirty="0"/>
              <a:t>± 2840 </a:t>
            </a:r>
            <a:r>
              <a:rPr lang="es-ES" sz="2400" b="1" dirty="0" err="1"/>
              <a:t>aC</a:t>
            </a:r>
            <a:endParaRPr lang="es-ES" sz="2400" b="1"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779337"/>
            <a:ext cx="2622922" cy="3795225"/>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29501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96731" y="1111398"/>
            <a:ext cx="1333570"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DAVID</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233772" y="1628800"/>
            <a:ext cx="6516216" cy="3385542"/>
          </a:xfrm>
          <a:prstGeom prst="rect">
            <a:avLst/>
          </a:prstGeom>
        </p:spPr>
        <p:txBody>
          <a:bodyPr wrap="square">
            <a:spAutoFit/>
          </a:bodyPr>
          <a:lstStyle/>
          <a:p>
            <a:r>
              <a:rPr lang="es-ES" sz="2800" b="1" dirty="0"/>
              <a:t>«</a:t>
            </a:r>
            <a:r>
              <a:rPr lang="cs-CZ" sz="2400" b="1" i="0" u="none" strike="noStrike" baseline="0" dirty="0">
                <a:latin typeface="Arial" panose="020B0604020202020204" pitchFamily="34" charset="0"/>
              </a:rPr>
              <a:t>Nebesa se zaradují, rozjásá se země, moře i s tím, co je v něm, se rozburácí,</a:t>
            </a:r>
            <a:r>
              <a:rPr lang="pl-PL" sz="2400" b="1" i="0" u="none" strike="noStrike" baseline="0" dirty="0">
                <a:latin typeface="Arial" panose="020B0604020202020204" pitchFamily="34" charset="0"/>
              </a:rPr>
              <a:t> pole zazní jásotem, i všechno, co je na něm. Tehdy zaplesají všechny stromy v lese</a:t>
            </a:r>
            <a:r>
              <a:rPr lang="cs-CZ" sz="2400" b="1" i="0" u="none" strike="noStrike" baseline="0" dirty="0">
                <a:latin typeface="Arial" panose="020B0604020202020204" pitchFamily="34" charset="0"/>
              </a:rPr>
              <a:t> vstříc Hospodinu, že přichází, že přichází soudit zemi. On bude soudit svět </a:t>
            </a:r>
            <a:r>
              <a:rPr lang="cs-CZ" sz="2400" b="1" i="0" u="none" strike="noStrike" baseline="0" dirty="0" err="1">
                <a:latin typeface="Arial" panose="020B0604020202020204" pitchFamily="34" charset="0"/>
              </a:rPr>
              <a:t>spraved</a:t>
            </a:r>
            <a:r>
              <a:rPr lang="cs-CZ" sz="2400" b="1" i="0" u="none" strike="noStrike" baseline="0" dirty="0">
                <a:latin typeface="Arial" panose="020B0604020202020204" pitchFamily="34" charset="0"/>
              </a:rPr>
              <a:t>-          </a:t>
            </a:r>
            <a:r>
              <a:rPr lang="cs-CZ" sz="2400" b="1" i="0" u="none" strike="noStrike" baseline="0" dirty="0" err="1">
                <a:latin typeface="Arial" panose="020B0604020202020204" pitchFamily="34" charset="0"/>
              </a:rPr>
              <a:t>livě</a:t>
            </a:r>
            <a:r>
              <a:rPr lang="cs-CZ" sz="2400" b="1" i="0" u="none" strike="noStrike" baseline="0" dirty="0">
                <a:latin typeface="Arial" panose="020B0604020202020204" pitchFamily="34" charset="0"/>
              </a:rPr>
              <a:t> a národy podle své pravdy</a:t>
            </a:r>
            <a:r>
              <a:rPr lang="es-ES" sz="2800" b="1" dirty="0"/>
              <a:t>»</a:t>
            </a:r>
          </a:p>
          <a:p>
            <a:r>
              <a:rPr lang="cs-CZ" sz="2000" b="1" dirty="0">
                <a:solidFill>
                  <a:schemeClr val="tx2">
                    <a:lumMod val="40000"/>
                    <a:lumOff val="60000"/>
                  </a:schemeClr>
                </a:solidFill>
                <a:latin typeface="Comic Sans MS" pitchFamily="66" charset="0"/>
              </a:rPr>
              <a:t>			Ž</a:t>
            </a:r>
            <a:r>
              <a:rPr lang="es-ES" sz="2000" b="1" dirty="0">
                <a:solidFill>
                  <a:schemeClr val="tx2">
                    <a:lumMod val="40000"/>
                    <a:lumOff val="60000"/>
                  </a:schemeClr>
                </a:solidFill>
                <a:latin typeface="Comic Sans MS" pitchFamily="66" charset="0"/>
              </a:rPr>
              <a:t>alm 96</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11-13</a:t>
            </a:r>
          </a:p>
          <a:p>
            <a:endParaRPr lang="es-ES" dirty="0"/>
          </a:p>
        </p:txBody>
      </p:sp>
      <p:sp>
        <p:nvSpPr>
          <p:cNvPr id="5" name="4 Flecha abajo"/>
          <p:cNvSpPr/>
          <p:nvPr/>
        </p:nvSpPr>
        <p:spPr>
          <a:xfrm>
            <a:off x="378577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3491880" y="44624"/>
            <a:ext cx="2016224" cy="461665"/>
          </a:xfrm>
          <a:prstGeom prst="rect">
            <a:avLst/>
          </a:prstGeom>
          <a:noFill/>
        </p:spPr>
        <p:txBody>
          <a:bodyPr wrap="square" rtlCol="0">
            <a:spAutoFit/>
          </a:bodyPr>
          <a:lstStyle/>
          <a:p>
            <a:r>
              <a:rPr lang="es-ES" sz="2400" b="1" dirty="0"/>
              <a:t>± 1000 </a:t>
            </a:r>
            <a:r>
              <a:rPr lang="cs-CZ" sz="2400" b="1" dirty="0"/>
              <a:t>př. Kr.</a:t>
            </a:r>
            <a:endParaRPr lang="es-ES" sz="2400" b="1"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219" y="3866778"/>
            <a:ext cx="3625769" cy="2714580"/>
          </a:xfrm>
          <a:prstGeom prst="round2DiagRect">
            <a:avLst>
              <a:gd name="adj1" fmla="val 16667"/>
              <a:gd name="adj2" fmla="val 0"/>
            </a:avLst>
          </a:prstGeom>
          <a:ln w="88900" cap="sq">
            <a:solidFill>
              <a:schemeClr val="tx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spTree>
    <p:extLst>
      <p:ext uri="{BB962C8B-B14F-4D97-AF65-F5344CB8AC3E}">
        <p14:creationId xmlns:p14="http://schemas.microsoft.com/office/powerpoint/2010/main" val="19946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6362" y="1578868"/>
            <a:ext cx="6113223" cy="4401205"/>
          </a:xfrm>
          <a:prstGeom prst="rect">
            <a:avLst/>
          </a:prstGeom>
        </p:spPr>
        <p:txBody>
          <a:bodyPr wrap="square">
            <a:spAutoFit/>
          </a:bodyPr>
          <a:lstStyle/>
          <a:p>
            <a:r>
              <a:rPr lang="es-ES" sz="2800" b="1" dirty="0"/>
              <a:t>«</a:t>
            </a:r>
            <a:r>
              <a:rPr lang="cs-CZ" sz="2800" b="1" i="0" u="none" strike="noStrike" baseline="0" dirty="0">
                <a:latin typeface="Arial" panose="020B0604020202020204" pitchFamily="34" charset="0"/>
              </a:rPr>
              <a:t>Panovník Hospodin provždy odstraní smrt a setře slzu z každé tváře, sejme potupu svého lidu      z celé země; tak promluvil </a:t>
            </a:r>
            <a:r>
              <a:rPr lang="cs-CZ" sz="2800" b="1" i="0" u="none" strike="noStrike" baseline="0" dirty="0" err="1">
                <a:latin typeface="Arial" panose="020B0604020202020204" pitchFamily="34" charset="0"/>
              </a:rPr>
              <a:t>Hospo</a:t>
            </a:r>
            <a:r>
              <a:rPr lang="cs-CZ" sz="2800" b="1" i="0" u="none" strike="noStrike" baseline="0" dirty="0">
                <a:latin typeface="Arial" panose="020B0604020202020204" pitchFamily="34" charset="0"/>
              </a:rPr>
              <a:t>-din. V onen den se bude říkat: "Hle, to je náš Bůh. V něho jsme skládali naději a on nás spasil. Je to Hospodin, v něhož jsme skládali  naději, budeme jásat a radovat se, že nás spasil</a:t>
            </a:r>
            <a:r>
              <a:rPr lang="es-ES" sz="2800" b="1" dirty="0"/>
              <a:t>»</a:t>
            </a:r>
            <a:r>
              <a:rPr lang="cs-CZ" sz="2800" b="1" dirty="0"/>
              <a:t>           </a:t>
            </a:r>
            <a:r>
              <a:rPr lang="es-ES" sz="2000" b="1" dirty="0">
                <a:solidFill>
                  <a:schemeClr val="tx2">
                    <a:lumMod val="40000"/>
                    <a:lumOff val="60000"/>
                  </a:schemeClr>
                </a:solidFill>
                <a:latin typeface="Comic Sans MS" pitchFamily="66" charset="0"/>
              </a:rPr>
              <a:t>I</a:t>
            </a:r>
            <a:r>
              <a:rPr lang="cs-CZ" sz="2000" b="1" dirty="0">
                <a:solidFill>
                  <a:schemeClr val="tx2">
                    <a:lumMod val="40000"/>
                    <a:lumOff val="60000"/>
                  </a:schemeClr>
                </a:solidFill>
                <a:latin typeface="Comic Sans MS" pitchFamily="66" charset="0"/>
              </a:rPr>
              <a:t>z</a:t>
            </a:r>
            <a:r>
              <a:rPr lang="es-ES" sz="2000" b="1" dirty="0">
                <a:solidFill>
                  <a:schemeClr val="tx2">
                    <a:lumMod val="40000"/>
                    <a:lumOff val="60000"/>
                  </a:schemeClr>
                </a:solidFill>
                <a:latin typeface="Comic Sans MS" pitchFamily="66" charset="0"/>
              </a:rPr>
              <a:t>a</a:t>
            </a:r>
            <a:r>
              <a:rPr lang="cs-CZ" sz="2000" b="1" dirty="0" err="1">
                <a:solidFill>
                  <a:schemeClr val="tx2">
                    <a:lumMod val="40000"/>
                    <a:lumOff val="60000"/>
                  </a:schemeClr>
                </a:solidFill>
                <a:latin typeface="Comic Sans MS" pitchFamily="66" charset="0"/>
              </a:rPr>
              <a:t>jáš</a:t>
            </a:r>
            <a:r>
              <a:rPr lang="es-ES" sz="2000" b="1" dirty="0">
                <a:solidFill>
                  <a:schemeClr val="tx2">
                    <a:lumMod val="40000"/>
                    <a:lumOff val="60000"/>
                  </a:schemeClr>
                </a:solidFill>
                <a:latin typeface="Comic Sans MS" pitchFamily="66" charset="0"/>
              </a:rPr>
              <a:t> 25</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8-9</a:t>
            </a:r>
          </a:p>
        </p:txBody>
      </p:sp>
      <p:sp>
        <p:nvSpPr>
          <p:cNvPr id="4" name="3 Rectángulo"/>
          <p:cNvSpPr/>
          <p:nvPr/>
        </p:nvSpPr>
        <p:spPr>
          <a:xfrm>
            <a:off x="4088819" y="1111398"/>
            <a:ext cx="1529586"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ZAJÁŠ</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4577860"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4084872" y="30754"/>
            <a:ext cx="2016224" cy="461665"/>
          </a:xfrm>
          <a:prstGeom prst="rect">
            <a:avLst/>
          </a:prstGeom>
          <a:noFill/>
        </p:spPr>
        <p:txBody>
          <a:bodyPr wrap="square" rtlCol="0">
            <a:spAutoFit/>
          </a:bodyPr>
          <a:lstStyle/>
          <a:p>
            <a:r>
              <a:rPr lang="es-ES" sz="2400" b="1" dirty="0"/>
              <a:t>± 740 </a:t>
            </a:r>
            <a:r>
              <a:rPr lang="cs-CZ" sz="2400" b="1" dirty="0"/>
              <a:t>př. Kr.</a:t>
            </a:r>
            <a:endParaRPr lang="es-ES" sz="2400" b="1"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910" y="1038175"/>
            <a:ext cx="2748728" cy="3103009"/>
          </a:xfrm>
          <a:prstGeom prst="rect">
            <a:avLst/>
          </a:prstGeom>
          <a:ln>
            <a:noFill/>
          </a:ln>
          <a:effectLst>
            <a:reflection blurRad="6350" stA="52000" endA="300" endPos="35000" dir="5400000" sy="-100000" algn="bl" rotWithShape="0"/>
            <a:softEdge rad="112500"/>
          </a:effectLst>
        </p:spPr>
      </p:pic>
    </p:spTree>
    <p:extLst>
      <p:ext uri="{BB962C8B-B14F-4D97-AF65-F5344CB8AC3E}">
        <p14:creationId xmlns:p14="http://schemas.microsoft.com/office/powerpoint/2010/main" val="79039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Rectángulo"/>
          <p:cNvSpPr/>
          <p:nvPr/>
        </p:nvSpPr>
        <p:spPr>
          <a:xfrm>
            <a:off x="3779912" y="2314615"/>
            <a:ext cx="5364088" cy="2554545"/>
          </a:xfrm>
          <a:prstGeom prst="rect">
            <a:avLst/>
          </a:prstGeom>
        </p:spPr>
        <p:txBody>
          <a:bodyPr wrap="square">
            <a:spAutoFit/>
          </a:bodyPr>
          <a:lstStyle/>
          <a:p>
            <a:r>
              <a:rPr lang="es-ES" sz="2800" b="1" dirty="0"/>
              <a:t>«Bůh přijde z Temánu,
A světec z hory Parán. 
Jeho sláva pokryla nebesa,
A země byla naplněna jeho chválou.
A záře byla jako světlo» </a:t>
            </a:r>
            <a:r>
              <a:rPr lang="cs-CZ" sz="2800" b="1" dirty="0"/>
              <a:t>             </a:t>
            </a:r>
            <a:r>
              <a:rPr lang="cs-CZ" sz="2000" b="1" dirty="0">
                <a:solidFill>
                  <a:schemeClr val="tx2">
                    <a:lumMod val="40000"/>
                    <a:lumOff val="60000"/>
                  </a:schemeClr>
                </a:solidFill>
                <a:latin typeface="Comic Sans MS" pitchFamily="66" charset="0"/>
              </a:rPr>
              <a:t>A</a:t>
            </a:r>
            <a:r>
              <a:rPr lang="es-ES" sz="2000" b="1" dirty="0">
                <a:solidFill>
                  <a:schemeClr val="tx2">
                    <a:lumMod val="40000"/>
                    <a:lumOff val="60000"/>
                  </a:schemeClr>
                </a:solidFill>
                <a:latin typeface="Comic Sans MS" pitchFamily="66" charset="0"/>
              </a:rPr>
              <a:t>ba</a:t>
            </a:r>
            <a:r>
              <a:rPr lang="cs-CZ" sz="2000" b="1" dirty="0">
                <a:solidFill>
                  <a:schemeClr val="tx2">
                    <a:lumMod val="40000"/>
                    <a:lumOff val="60000"/>
                  </a:schemeClr>
                </a:solidFill>
                <a:latin typeface="Comic Sans MS" pitchFamily="66" charset="0"/>
              </a:rPr>
              <a:t>kuk</a:t>
            </a:r>
            <a:r>
              <a:rPr lang="es-ES" sz="2000" b="1" dirty="0">
                <a:solidFill>
                  <a:schemeClr val="tx2">
                    <a:lumMod val="40000"/>
                    <a:lumOff val="60000"/>
                  </a:schemeClr>
                </a:solidFill>
                <a:latin typeface="Comic Sans MS" pitchFamily="66" charset="0"/>
              </a:rPr>
              <a:t> 3:3-13</a:t>
            </a:r>
          </a:p>
        </p:txBody>
      </p:sp>
      <p:sp>
        <p:nvSpPr>
          <p:cNvPr id="5" name="4 Rectángulo"/>
          <p:cNvSpPr/>
          <p:nvPr/>
        </p:nvSpPr>
        <p:spPr>
          <a:xfrm>
            <a:off x="4211960" y="1117327"/>
            <a:ext cx="181972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ABA</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Flecha abajo"/>
          <p:cNvSpPr/>
          <p:nvPr/>
        </p:nvSpPr>
        <p:spPr>
          <a:xfrm>
            <a:off x="5042056"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7" name="6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7 CuadroTexto"/>
          <p:cNvSpPr txBox="1"/>
          <p:nvPr/>
        </p:nvSpPr>
        <p:spPr>
          <a:xfrm>
            <a:off x="4445732" y="28366"/>
            <a:ext cx="2016224" cy="461665"/>
          </a:xfrm>
          <a:prstGeom prst="rect">
            <a:avLst/>
          </a:prstGeom>
          <a:noFill/>
        </p:spPr>
        <p:txBody>
          <a:bodyPr wrap="square" rtlCol="0">
            <a:spAutoFit/>
          </a:bodyPr>
          <a:lstStyle/>
          <a:p>
            <a:r>
              <a:rPr lang="es-ES" sz="2400" b="1" dirty="0"/>
              <a:t>± 630 </a:t>
            </a:r>
            <a:r>
              <a:rPr lang="cs-CZ" sz="2400" b="1" dirty="0"/>
              <a:t>př. Kr.</a:t>
            </a:r>
            <a:endParaRPr lang="es-ES" sz="2400" b="1"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47122"/>
            <a:ext cx="3168352" cy="3302517"/>
          </a:xfrm>
          <a:prstGeom prst="rect">
            <a:avLst/>
          </a:prstGeom>
          <a:ln>
            <a:noFill/>
          </a:ln>
          <a:effectLst>
            <a:softEdge rad="112500"/>
          </a:effectLst>
        </p:spPr>
      </p:pic>
    </p:spTree>
    <p:extLst>
      <p:ext uri="{BB962C8B-B14F-4D97-AF65-F5344CB8AC3E}">
        <p14:creationId xmlns:p14="http://schemas.microsoft.com/office/powerpoint/2010/main" val="1825999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095122"/>
            <a:ext cx="5544616" cy="3847207"/>
          </a:xfrm>
          <a:prstGeom prst="rect">
            <a:avLst/>
          </a:prstGeom>
        </p:spPr>
        <p:txBody>
          <a:bodyPr wrap="square">
            <a:spAutoFit/>
          </a:bodyPr>
          <a:lstStyle/>
          <a:p>
            <a:r>
              <a:rPr lang="es-ES" sz="2800" b="1" dirty="0"/>
              <a:t>«Ať se vaše srdce nechvěje</a:t>
            </a:r>
            <a:r>
              <a:rPr lang="cs-CZ" sz="2800" b="1" dirty="0"/>
              <a:t> úzkostí. V</a:t>
            </a:r>
            <a:r>
              <a:rPr lang="es-ES" sz="2800" b="1" dirty="0"/>
              <a:t>ěříte v Boha, věřte i ve mne. V domě mého Otce je mnoho příbytků; </a:t>
            </a:r>
            <a:r>
              <a:rPr lang="cs-CZ" sz="2800" b="1" dirty="0"/>
              <a:t>k</a:t>
            </a:r>
            <a:r>
              <a:rPr lang="es-ES" sz="2800" b="1" dirty="0"/>
              <a:t>dyby tomu tak nebylo, byl bych vám to řekl; </a:t>
            </a:r>
            <a:r>
              <a:rPr lang="cs-CZ" sz="2800" b="1" dirty="0"/>
              <a:t>Jdu, abych</a:t>
            </a:r>
            <a:r>
              <a:rPr lang="es-ES" sz="2800" b="1" dirty="0"/>
              <a:t> vám připraví</a:t>
            </a:r>
            <a:r>
              <a:rPr lang="cs-CZ" sz="2800" b="1" dirty="0"/>
              <a:t>l</a:t>
            </a:r>
            <a:r>
              <a:rPr lang="es-ES" sz="2800" b="1" dirty="0"/>
              <a:t> místo. A když půjdu a připravím vám místo, přijdu znovu a vezmu vás sám, abyste tam, kde jsem já, byli i vy»</a:t>
            </a:r>
          </a:p>
          <a:p>
            <a:r>
              <a:rPr lang="es-ES" sz="2000" b="1" dirty="0">
                <a:solidFill>
                  <a:schemeClr val="tx2">
                    <a:lumMod val="40000"/>
                    <a:lumOff val="60000"/>
                  </a:schemeClr>
                </a:solidFill>
                <a:latin typeface="Comic Sans MS" pitchFamily="66" charset="0"/>
              </a:rPr>
              <a:t>Jan 14</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1-3; Mato</a:t>
            </a:r>
            <a:r>
              <a:rPr lang="cs-CZ" sz="2000" b="1" dirty="0" err="1">
                <a:solidFill>
                  <a:schemeClr val="tx2">
                    <a:lumMod val="40000"/>
                    <a:lumOff val="60000"/>
                  </a:schemeClr>
                </a:solidFill>
                <a:latin typeface="Comic Sans MS" pitchFamily="66" charset="0"/>
              </a:rPr>
              <a:t>uš</a:t>
            </a:r>
            <a:r>
              <a:rPr lang="es-ES" sz="2000" b="1" dirty="0">
                <a:solidFill>
                  <a:schemeClr val="tx2">
                    <a:lumMod val="40000"/>
                    <a:lumOff val="60000"/>
                  </a:schemeClr>
                </a:solidFill>
                <a:latin typeface="Comic Sans MS" pitchFamily="66" charset="0"/>
              </a:rPr>
              <a:t> 25</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31</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32</a:t>
            </a:r>
          </a:p>
        </p:txBody>
      </p:sp>
      <p:sp>
        <p:nvSpPr>
          <p:cNvPr id="4" name="3 Rectángulo"/>
          <p:cNvSpPr/>
          <p:nvPr/>
        </p:nvSpPr>
        <p:spPr>
          <a:xfrm>
            <a:off x="5809302" y="1111398"/>
            <a:ext cx="1237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ŽÍŠ</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6378060"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5940152" y="7057"/>
            <a:ext cx="2043093" cy="461665"/>
          </a:xfrm>
          <a:prstGeom prst="rect">
            <a:avLst/>
          </a:prstGeom>
          <a:noFill/>
        </p:spPr>
        <p:txBody>
          <a:bodyPr wrap="square" rtlCol="0">
            <a:spAutoFit/>
          </a:bodyPr>
          <a:lstStyle/>
          <a:p>
            <a:r>
              <a:rPr lang="es-ES" sz="2400" b="1" dirty="0"/>
              <a:t>31 </a:t>
            </a:r>
            <a:r>
              <a:rPr lang="cs-CZ" sz="2400" b="1" dirty="0"/>
              <a:t>po Kr.</a:t>
            </a:r>
            <a:endParaRPr lang="es-ES" sz="2400" b="1"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060848"/>
            <a:ext cx="3037638" cy="4392488"/>
          </a:xfrm>
          <a:prstGeom prst="snip2DiagRect">
            <a:avLst/>
          </a:prstGeom>
          <a:solidFill>
            <a:srgbClr val="FFFFFF">
              <a:shade val="85000"/>
            </a:srgbClr>
          </a:solidFill>
          <a:ln w="88900" cap="sq">
            <a:solidFill>
              <a:schemeClr val="tx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1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4063712"/>
            <a:ext cx="8712968" cy="2123658"/>
          </a:xfrm>
          <a:prstGeom prst="rect">
            <a:avLst/>
          </a:prstGeom>
          <a:solidFill>
            <a:schemeClr val="bg1"/>
          </a:solidFill>
        </p:spPr>
        <p:txBody>
          <a:bodyPr wrap="square">
            <a:spAutoFit/>
          </a:bodyPr>
          <a:lstStyle/>
          <a:p>
            <a:r>
              <a:rPr lang="es-ES" sz="2800" b="1" dirty="0"/>
              <a:t>«A když byli s očima upřenýma na nebe, když odcházel, hle, dva muži v bílém rouchu stáli vedle nich a také jim řekli: Galilejci, proč vzhlížíte k nebi? Tentýž Ježíš, který byl od vás vzat do nebe, přijde, jako jste ho viděli jít do nebe» </a:t>
            </a:r>
            <a:r>
              <a:rPr lang="cs-CZ" sz="2000" b="1" dirty="0">
                <a:solidFill>
                  <a:schemeClr val="tx2">
                    <a:lumMod val="40000"/>
                    <a:lumOff val="60000"/>
                  </a:schemeClr>
                </a:solidFill>
                <a:latin typeface="Comic Sans MS" pitchFamily="66" charset="0"/>
              </a:rPr>
              <a:t>Skutky</a:t>
            </a:r>
            <a:r>
              <a:rPr lang="es-ES" sz="2000" b="1" dirty="0">
                <a:solidFill>
                  <a:schemeClr val="tx2">
                    <a:lumMod val="40000"/>
                    <a:lumOff val="60000"/>
                  </a:schemeClr>
                </a:solidFill>
                <a:latin typeface="Comic Sans MS" pitchFamily="66" charset="0"/>
              </a:rPr>
              <a:t> 1</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11</a:t>
            </a:r>
            <a:endParaRPr lang="es-ES" sz="2800" b="1" dirty="0"/>
          </a:p>
        </p:txBody>
      </p:sp>
      <p:sp>
        <p:nvSpPr>
          <p:cNvPr id="4" name="3 Rectángulo"/>
          <p:cNvSpPr/>
          <p:nvPr/>
        </p:nvSpPr>
        <p:spPr>
          <a:xfrm>
            <a:off x="5221001" y="1111398"/>
            <a:ext cx="173957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DĚ</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É</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6120636"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5796136" y="44624"/>
            <a:ext cx="2016224" cy="461665"/>
          </a:xfrm>
          <a:prstGeom prst="rect">
            <a:avLst/>
          </a:prstGeom>
          <a:noFill/>
        </p:spPr>
        <p:txBody>
          <a:bodyPr wrap="square" rtlCol="0">
            <a:spAutoFit/>
          </a:bodyPr>
          <a:lstStyle/>
          <a:p>
            <a:r>
              <a:rPr lang="es-ES" sz="2400" b="1" dirty="0"/>
              <a:t>31 </a:t>
            </a:r>
            <a:r>
              <a:rPr lang="cs-CZ" sz="2400" b="1" dirty="0"/>
              <a:t>po Kr.</a:t>
            </a:r>
            <a:endParaRPr lang="es-ES" sz="2400" b="1" dirty="0"/>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88" y="850710"/>
            <a:ext cx="4623025" cy="3213002"/>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346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1273" y="788506"/>
            <a:ext cx="5410847" cy="3724096"/>
          </a:xfrm>
          <a:prstGeom prst="rect">
            <a:avLst/>
          </a:prstGeom>
        </p:spPr>
        <p:txBody>
          <a:bodyPr wrap="square">
            <a:spAutoFit/>
          </a:bodyPr>
          <a:lstStyle/>
          <a:p>
            <a:r>
              <a:rPr lang="es-ES" sz="2800" b="1" dirty="0"/>
              <a:t>«Neboť sám Pán s hlasem příkazu, </a:t>
            </a:r>
            <a:r>
              <a:rPr lang="cs-CZ" sz="2800" b="1" dirty="0"/>
              <a:t>   </a:t>
            </a:r>
            <a:r>
              <a:rPr lang="es-ES" sz="2800" b="1" dirty="0"/>
              <a:t>s hlasem archanděla a s polnicí Boží sestoupí z nebe; a mrtví v Kristu vstanou </a:t>
            </a:r>
            <a:r>
              <a:rPr lang="cs-CZ" sz="2800" b="1" dirty="0"/>
              <a:t>ne</a:t>
            </a:r>
            <a:r>
              <a:rPr lang="es-ES" sz="2800" b="1" dirty="0"/>
              <a:t>j</a:t>
            </a:r>
            <a:r>
              <a:rPr lang="cs-CZ" sz="2800" b="1" dirty="0"/>
              <a:t>dříve</a:t>
            </a:r>
            <a:r>
              <a:rPr lang="es-ES" sz="2800" b="1" dirty="0"/>
              <a:t>. P</a:t>
            </a:r>
            <a:r>
              <a:rPr lang="cs-CZ" sz="2800" b="1" dirty="0" err="1"/>
              <a:t>otom</a:t>
            </a:r>
            <a:r>
              <a:rPr lang="cs-CZ" sz="2800" b="1" dirty="0"/>
              <a:t> my, živí</a:t>
            </a:r>
            <a:r>
              <a:rPr lang="es-ES" sz="2800" b="1" dirty="0"/>
              <a:t>, budeme s nimi </a:t>
            </a:r>
            <a:r>
              <a:rPr lang="cs-CZ" sz="2800" b="1" dirty="0"/>
              <a:t>u</a:t>
            </a:r>
            <a:r>
              <a:rPr lang="es-ES" sz="2800" b="1" dirty="0"/>
              <a:t>ch</a:t>
            </a:r>
            <a:r>
              <a:rPr lang="cs-CZ" sz="2800" b="1" dirty="0" err="1"/>
              <a:t>váceni</a:t>
            </a:r>
            <a:r>
              <a:rPr lang="es-ES" sz="2800" b="1" dirty="0"/>
              <a:t> v oblacích.
</a:t>
            </a:r>
            <a:r>
              <a:rPr lang="cs-CZ" sz="2800" b="1" dirty="0"/>
              <a:t>vstříc</a:t>
            </a:r>
            <a:r>
              <a:rPr lang="es-ES" sz="2800" b="1" dirty="0"/>
              <a:t> Pán</a:t>
            </a:r>
            <a:r>
              <a:rPr lang="cs-CZ" sz="2800" b="1" dirty="0"/>
              <a:t>u</a:t>
            </a:r>
            <a:r>
              <a:rPr lang="es-ES" sz="2800" b="1" dirty="0"/>
              <a:t>, a </a:t>
            </a:r>
            <a:r>
              <a:rPr lang="cs-CZ" sz="2800" b="1" dirty="0"/>
              <a:t>p</a:t>
            </a:r>
            <a:r>
              <a:rPr lang="es-ES" sz="2800" b="1" dirty="0"/>
              <a:t>ak</a:t>
            </a:r>
            <a:r>
              <a:rPr lang="cs-CZ" sz="2800" b="1" dirty="0"/>
              <a:t> už</a:t>
            </a:r>
            <a:r>
              <a:rPr lang="es-ES" sz="2800" b="1" dirty="0"/>
              <a:t> budeme </a:t>
            </a:r>
            <a:r>
              <a:rPr lang="cs-CZ" sz="2800" b="1" dirty="0"/>
              <a:t>navěky s Ním</a:t>
            </a:r>
            <a:r>
              <a:rPr lang="es-ES" sz="2800" b="1" dirty="0"/>
              <a:t>»</a:t>
            </a:r>
          </a:p>
          <a:p>
            <a:r>
              <a:rPr lang="es-ES" sz="2000" b="1" dirty="0">
                <a:solidFill>
                  <a:schemeClr val="tx2">
                    <a:lumMod val="40000"/>
                    <a:lumOff val="60000"/>
                  </a:schemeClr>
                </a:solidFill>
                <a:latin typeface="Comic Sans MS" pitchFamily="66" charset="0"/>
              </a:rPr>
              <a:t>1</a:t>
            </a:r>
            <a:r>
              <a:rPr lang="cs-CZ" sz="2000" b="1" dirty="0">
                <a:solidFill>
                  <a:schemeClr val="tx2">
                    <a:lumMod val="40000"/>
                    <a:lumOff val="60000"/>
                  </a:schemeClr>
                </a:solidFill>
                <a:latin typeface="Comic Sans MS" pitchFamily="66" charset="0"/>
              </a:rPr>
              <a:t>. list</a:t>
            </a:r>
            <a:r>
              <a:rPr lang="es-ES" sz="2000" b="1" dirty="0">
                <a:solidFill>
                  <a:schemeClr val="tx2">
                    <a:lumMod val="40000"/>
                    <a:lumOff val="60000"/>
                  </a:schemeClr>
                </a:solidFill>
                <a:latin typeface="Comic Sans MS" pitchFamily="66" charset="0"/>
              </a:rPr>
              <a:t> Tesalonic</a:t>
            </a:r>
            <a:r>
              <a:rPr lang="cs-CZ" sz="2000" b="1" dirty="0">
                <a:solidFill>
                  <a:schemeClr val="tx2">
                    <a:lumMod val="40000"/>
                    <a:lumOff val="60000"/>
                  </a:schemeClr>
                </a:solidFill>
                <a:latin typeface="Comic Sans MS" pitchFamily="66" charset="0"/>
              </a:rPr>
              <a:t>kým</a:t>
            </a:r>
            <a:r>
              <a:rPr lang="es-ES" sz="2000" b="1" dirty="0">
                <a:solidFill>
                  <a:schemeClr val="tx2">
                    <a:lumMod val="40000"/>
                    <a:lumOff val="60000"/>
                  </a:schemeClr>
                </a:solidFill>
                <a:latin typeface="Comic Sans MS" pitchFamily="66" charset="0"/>
              </a:rPr>
              <a:t> 4</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16</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17;</a:t>
            </a:r>
            <a:r>
              <a:rPr lang="cs-CZ" sz="2000" b="1" dirty="0">
                <a:solidFill>
                  <a:schemeClr val="tx2">
                    <a:lumMod val="40000"/>
                    <a:lumOff val="60000"/>
                  </a:schemeClr>
                </a:solidFill>
                <a:latin typeface="Comic Sans MS" pitchFamily="66" charset="0"/>
              </a:rPr>
              <a:t>           list </a:t>
            </a:r>
            <a:r>
              <a:rPr lang="es-ES" sz="2000" b="1" dirty="0">
                <a:solidFill>
                  <a:schemeClr val="tx2">
                    <a:lumMod val="40000"/>
                    <a:lumOff val="60000"/>
                  </a:schemeClr>
                </a:solidFill>
                <a:latin typeface="Comic Sans MS" pitchFamily="66" charset="0"/>
              </a:rPr>
              <a:t>Tito</a:t>
            </a:r>
            <a:r>
              <a:rPr lang="cs-CZ" sz="2000" b="1" dirty="0" err="1">
                <a:solidFill>
                  <a:schemeClr val="tx2">
                    <a:lumMod val="40000"/>
                    <a:lumOff val="60000"/>
                  </a:schemeClr>
                </a:solidFill>
                <a:latin typeface="Comic Sans MS" pitchFamily="66" charset="0"/>
              </a:rPr>
              <a:t>vi</a:t>
            </a:r>
            <a:r>
              <a:rPr lang="es-ES" sz="2000" b="1" dirty="0">
                <a:solidFill>
                  <a:schemeClr val="tx2">
                    <a:lumMod val="40000"/>
                    <a:lumOff val="60000"/>
                  </a:schemeClr>
                </a:solidFill>
                <a:latin typeface="Comic Sans MS" pitchFamily="66" charset="0"/>
              </a:rPr>
              <a:t> 2</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11-14;</a:t>
            </a:r>
            <a:r>
              <a:rPr lang="cs-CZ" sz="2000" b="1" dirty="0">
                <a:solidFill>
                  <a:schemeClr val="tx2">
                    <a:lumMod val="40000"/>
                    <a:lumOff val="60000"/>
                  </a:schemeClr>
                </a:solidFill>
                <a:latin typeface="Comic Sans MS" pitchFamily="66" charset="0"/>
              </a:rPr>
              <a:t> list Židům</a:t>
            </a:r>
            <a:r>
              <a:rPr lang="es-ES" sz="2000" b="1" dirty="0">
                <a:solidFill>
                  <a:schemeClr val="tx2">
                    <a:lumMod val="40000"/>
                    <a:lumOff val="60000"/>
                  </a:schemeClr>
                </a:solidFill>
                <a:latin typeface="Comic Sans MS" pitchFamily="66" charset="0"/>
              </a:rPr>
              <a:t> 9</a:t>
            </a:r>
            <a:r>
              <a:rPr lang="cs-CZ" sz="2000" b="1" dirty="0">
                <a:solidFill>
                  <a:schemeClr val="tx2">
                    <a:lumMod val="40000"/>
                    <a:lumOff val="60000"/>
                  </a:schemeClr>
                </a:solidFill>
                <a:latin typeface="Comic Sans MS" pitchFamily="66" charset="0"/>
              </a:rPr>
              <a:t>,</a:t>
            </a:r>
            <a:r>
              <a:rPr lang="es-ES" sz="2000" b="1" dirty="0">
                <a:solidFill>
                  <a:schemeClr val="tx2">
                    <a:lumMod val="40000"/>
                    <a:lumOff val="60000"/>
                  </a:schemeClr>
                </a:solidFill>
                <a:latin typeface="Comic Sans MS" pitchFamily="66" charset="0"/>
              </a:rPr>
              <a:t>28</a:t>
            </a:r>
          </a:p>
        </p:txBody>
      </p:sp>
      <p:sp>
        <p:nvSpPr>
          <p:cNvPr id="4" name="3 Rectángulo"/>
          <p:cNvSpPr/>
          <p:nvPr/>
        </p:nvSpPr>
        <p:spPr>
          <a:xfrm>
            <a:off x="7113155" y="1111398"/>
            <a:ext cx="139243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a:t>
            </a:r>
            <a:r>
              <a:rPr lang="cs-CZ"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a:t>
            </a:r>
            <a:r>
              <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Flecha abajo"/>
          <p:cNvSpPr/>
          <p:nvPr/>
        </p:nvSpPr>
        <p:spPr>
          <a:xfrm>
            <a:off x="7740352" y="620282"/>
            <a:ext cx="216024" cy="460856"/>
          </a:xfrm>
          <a:prstGeom prst="downArrow">
            <a:avLst/>
          </a:prstGeom>
          <a:scene3d>
            <a:camera prst="orthographicFront">
              <a:rot lat="0" lon="0" rev="0"/>
            </a:camera>
            <a:lightRig rig="flat" dir="t">
              <a:rot lat="0" lon="0" rev="3600000"/>
            </a:lightRig>
          </a:scene3d>
          <a:sp3d prstMaterial="flat">
            <a:bevelT w="34925" h="47625"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6" name="5 Rectángulo"/>
          <p:cNvSpPr/>
          <p:nvPr/>
        </p:nvSpPr>
        <p:spPr>
          <a:xfrm>
            <a:off x="0" y="455261"/>
            <a:ext cx="9144000" cy="15840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7" name="6 CuadroTexto"/>
          <p:cNvSpPr txBox="1"/>
          <p:nvPr/>
        </p:nvSpPr>
        <p:spPr>
          <a:xfrm>
            <a:off x="7462567" y="44624"/>
            <a:ext cx="1285897" cy="461665"/>
          </a:xfrm>
          <a:prstGeom prst="rect">
            <a:avLst/>
          </a:prstGeom>
          <a:noFill/>
        </p:spPr>
        <p:txBody>
          <a:bodyPr wrap="square" rtlCol="0">
            <a:spAutoFit/>
          </a:bodyPr>
          <a:lstStyle/>
          <a:p>
            <a:r>
              <a:rPr lang="es-ES" sz="2400" b="1" dirty="0"/>
              <a:t>± 51 </a:t>
            </a:r>
            <a:r>
              <a:rPr lang="es-ES" sz="2400" b="1" dirty="0" err="1"/>
              <a:t>dC</a:t>
            </a:r>
            <a:endParaRPr lang="es-ES" sz="2400" b="1"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421" y="2204863"/>
            <a:ext cx="3131369" cy="4176465"/>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81528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Override1.xml><?xml version="1.0" encoding="utf-8"?>
<a:themeOverride xmlns:a="http://schemas.openxmlformats.org/drawingml/2006/main">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918</TotalTime>
  <Words>2427</Words>
  <Application>Microsoft Office PowerPoint</Application>
  <PresentationFormat>Presentación en pantalla (4:3)</PresentationFormat>
  <Paragraphs>95</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Berlin Sans FB Demi</vt:lpstr>
      <vt:lpstr>Arial Narrow</vt:lpstr>
      <vt:lpstr>Comic Sans MS</vt:lpstr>
      <vt:lpstr>Horizonte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Eunice</dc:creator>
  <cp:lastModifiedBy>Sergio Fustero Carreras</cp:lastModifiedBy>
  <cp:revision>240</cp:revision>
  <dcterms:created xsi:type="dcterms:W3CDTF">2014-12-02T08:48:48Z</dcterms:created>
  <dcterms:modified xsi:type="dcterms:W3CDTF">2023-01-19T16:58:58Z</dcterms:modified>
</cp:coreProperties>
</file>