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75" r:id="rId2"/>
  </p:sldMasterIdLst>
  <p:notesMasterIdLst>
    <p:notesMasterId r:id="rId20"/>
  </p:notesMasterIdLst>
  <p:sldIdLst>
    <p:sldId id="256" r:id="rId3"/>
    <p:sldId id="262" r:id="rId4"/>
    <p:sldId id="263" r:id="rId5"/>
    <p:sldId id="264" r:id="rId6"/>
    <p:sldId id="265" r:id="rId7"/>
    <p:sldId id="266" r:id="rId8"/>
    <p:sldId id="258" r:id="rId9"/>
    <p:sldId id="267" r:id="rId10"/>
    <p:sldId id="259" r:id="rId11"/>
    <p:sldId id="260" r:id="rId12"/>
    <p:sldId id="261" r:id="rId13"/>
    <p:sldId id="279" r:id="rId14"/>
    <p:sldId id="268" r:id="rId15"/>
    <p:sldId id="269" r:id="rId16"/>
    <p:sldId id="270" r:id="rId17"/>
    <p:sldId id="275" r:id="rId18"/>
    <p:sldId id="276" r:id="rId19"/>
  </p:sldIdLst>
  <p:sldSz cx="9144000" cy="6858000" type="screen4x3"/>
  <p:notesSz cx="6858000" cy="9144000"/>
  <p:embeddedFontLst>
    <p:embeddedFont>
      <p:font typeface="Arial Black" panose="020B0A04020102020204" pitchFamily="34" charset="0"/>
      <p:bold r:id="rId21"/>
    </p:embeddedFont>
    <p:embeddedFont>
      <p:font typeface="Comic Sans MS" panose="030F0702030302020204" pitchFamily="66" charset="0"/>
      <p:regular r:id="rId22"/>
      <p:bold r:id="rId23"/>
      <p:italic r:id="rId24"/>
      <p:boldItalic r:id="rId25"/>
    </p:embeddedFont>
  </p:embeddedFont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778" autoAdjust="0"/>
  </p:normalViewPr>
  <p:slideViewPr>
    <p:cSldViewPr>
      <p:cViewPr varScale="1">
        <p:scale>
          <a:sx n="62" d="100"/>
          <a:sy n="62" d="100"/>
        </p:scale>
        <p:origin x="29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89FE49B-EAC0-4D4B-BD16-9086BA531ADF}" type="slidenum">
              <a:rPr lang="es-ES"/>
              <a:pPr/>
              <a:t>‹Nº›</a:t>
            </a:fld>
            <a:endParaRPr lang="es-ES"/>
          </a:p>
        </p:txBody>
      </p:sp>
    </p:spTree>
    <p:extLst>
      <p:ext uri="{BB962C8B-B14F-4D97-AF65-F5344CB8AC3E}">
        <p14:creationId xmlns:p14="http://schemas.microsoft.com/office/powerpoint/2010/main" val="10256689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D417B-954C-4ADE-B210-EDBCDA32DAC2}" type="slidenum">
              <a:rPr lang="es-ES"/>
              <a:pPr/>
              <a:t>4</a:t>
            </a:fld>
            <a:endParaRPr lang="es-E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s-ES" dirty="0"/>
              <a:t>Ten buben byl vyroben z dřevěné obruče a s největší pravděpodobností ze dvou kůží, bez chrastítka nebo chrastítka, ani se na něj nehrálo paličkami. 
Byl bit rukama a zvuk musel být podobný zvuku kteréhokoli z malých bubnů, na které se dnes hraje ručně.  
Používala se k doprovodu zpěvu a tance a ke zdůraznění rytmu. 
Zřejmě byl používán pouze při slavnostních příležitostech, jak naznačují následující biblické pasáže, kde je zmíněn.
Podle Lábana byl tento nástroj používán v jeho domě při příležitostech radosti (1. Mojžíšova 31,27).  Maria ji hrála jako doprovod svého zpěvu poté, co byly děti Izraele vysvobozeny od Egypťanů </a:t>
            </a:r>
            <a:r>
              <a:rPr lang="cs-CZ" dirty="0"/>
              <a:t>     </a:t>
            </a:r>
            <a:r>
              <a:rPr lang="es-ES" dirty="0"/>
              <a:t>u Rudého moře (2. Mojžíšova 15,20) a Jeftova dcera vyšla "tamburínou" v ruce přivítat svého otce, který se vracel vítězně z války (Soudců 11,34).  Na tento nástroj hráli proroci, s nimiž se Saul setkal poté, co byl pomazán za krále, a ke kterým se připojil (1. Samuelova 10,5).  Používaly ho také mladé ženy, které se vydaly vstříc Saulovi a Davidovi při příležitosti jejich vítězného návratu z bitvy proti Pelištejcům (1. Samuelova 18,6).  V orchestru byly ruční bubny, které David organizoval, aby doprovázely převoz archy z Kiriath-jearim do Jeruzaléma (2. Samuelova 6,5).  Žalmista vybízí své čtenáře, aby tímto nástrojem chválili Hospodina (Žalm</a:t>
            </a:r>
            <a:r>
              <a:rPr lang="cs-CZ" dirty="0"/>
              <a:t>y</a:t>
            </a:r>
            <a:r>
              <a:rPr lang="es-ES" dirty="0"/>
              <a:t> 149,3; 150,4).
</a:t>
            </a:r>
          </a:p>
        </p:txBody>
      </p:sp>
    </p:spTree>
    <p:extLst>
      <p:ext uri="{BB962C8B-B14F-4D97-AF65-F5344CB8AC3E}">
        <p14:creationId xmlns:p14="http://schemas.microsoft.com/office/powerpoint/2010/main" val="139644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576D0-CBB6-46AF-84DE-B09747F4CE2E}" type="slidenum">
              <a:rPr lang="es-ES"/>
              <a:pPr/>
              <a:t>15</a:t>
            </a:fld>
            <a:endParaRPr lang="es-E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s-ES" sz="1000" dirty="0"/>
              <a:t>Lesní roh je jediným hudebním nástrojem starověku, jehož použití je stále zachováno v židovském náboženství 
Šofar se provádí napařováním rohu zvířete, dokud nezměkne, může dostat požadovaný tvar 
Zpočátku neměl žádný náustek, ale v Talmudu se říká, že k oznámení nového roku byl použit šofar, jehož náustek byl pokryt zlatem. 
Lesní roh není hudební nástroj, na kterém lze hrát melodii, protože produkuje pouze tři tóny (C, G, C oktáva).
Sloužil k upoutání pozornosti nebo k signalizaci události.
V OT se objevuje vícekrát než jakýkoli jiný nástroj.
Na Sinaji udeřili na roh, aby varovali lid před blížícím se božským projevem (Ex. 19:16, 19; 20:18).  Sedm kněží troubilo na rohy, aby označili okamžik pádu hradeb Jericha (Joz 6,6.20).  Soudci Gedeon a Aod udeřili na roh, aby vyzvali k válce (Soudců 3:27; 7:20).  Stejně tak král Saul (1 Sam 13,3) a Joáb, Davidův vojevůdce (2 Sam 2,28).  Šalomounova korunovace byla oznámena za zvuku rohu (1 Královská 1:34, 39).  Zvuk rohu označil novoluní (Ž 81,3) a byl vyhlášen jubilejní rok (Lev. 25,9).  Houkačka byla použita k vyhlášení poplachu, když zemi hrozilo nějaké nebezpečí (Neh. 4:18, 20; Jer. 4:5, 19; Eze. 33,3) a ve výjimečném případě je zmiňována jako nástroj, kterým lze chválit Boha (Ž 150,3).
</a:t>
            </a:r>
          </a:p>
        </p:txBody>
      </p:sp>
    </p:spTree>
    <p:extLst>
      <p:ext uri="{BB962C8B-B14F-4D97-AF65-F5344CB8AC3E}">
        <p14:creationId xmlns:p14="http://schemas.microsoft.com/office/powerpoint/2010/main" val="36234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995A9-F2EE-4694-912D-B9B6FCCF48CB}" type="slidenum">
              <a:rPr lang="es-ES"/>
              <a:pPr/>
              <a:t>16</a:t>
            </a:fld>
            <a:endParaRPr lang="es-E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s-ES" sz="1000" dirty="0"/>
              <a:t>TRUMPETA
Na rozdíl od rohu (šofar) byla trubka (jatsotserah) vyrobena z kovu. 
V Num. 10:1, 2 se objevují Boží pokyny dané Mojžíšovi, aby vyrobil "dvě polnice ze stříbra; kladivářských prací". 
Josephus popisuje výrobu těchto polnic (Antiquities iii. 12. 6) říká, že to byly rovné trubky, těsně pod loktem v délce (přibližně 50 cm), poněkud tlustší než flétna a zakončené zvonem 
Chrámové trubky vypadají mnohem déle na reliéfu Titova triumfálního oblouku, postaveného v Římě po návratu vítězných římských vojsk po jejich tažení do Judeje v roce 70 n. l. 
Zvláštností, o které máme málo informací, je skutečnost, že Hebrejci obvykle používali polnice ve dvojicích. 
Aby se zabránilo poškození, bylo do trubky vloženo dřevěné kopyto, když se nepoužívalo, protože pak neexistoval žádný proces pro vytvrzení stříbra, aby vydrželo drsnost vojenského života. 
Ačkoli jsou asi 33 století staré, dvě trubky krále Tutanchamona jsou tak dobře zachovány, že mohou být stále používány. 
Hebrejské polnice se používaly k rozebití poplachu (Nm 10,9) a také v souvislosti s chrámovou hudbou (2 Pa 5,12.13 atd.).
Vzhledem k tomu, že postrádal ventily nebo klávesy, nemohl tento nástroj produkovat ani melodii, ale pouze tóny, které se obvykle používají pro úhozy jednoho, klarinady, která by v nejlepším případě mohla být osm.
</a:t>
            </a:r>
          </a:p>
        </p:txBody>
      </p:sp>
    </p:spTree>
    <p:extLst>
      <p:ext uri="{BB962C8B-B14F-4D97-AF65-F5344CB8AC3E}">
        <p14:creationId xmlns:p14="http://schemas.microsoft.com/office/powerpoint/2010/main" val="352129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0DE02-51C0-421C-BF94-E736F3010FA0}" type="slidenum">
              <a:rPr lang="es-ES"/>
              <a:pPr/>
              <a:t>17</a:t>
            </a:fld>
            <a:endParaRPr lang="es-E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50000"/>
              </a:spcBef>
            </a:pPr>
            <a:r>
              <a:rPr lang="es-ES" sz="1600" b="1" dirty="0"/>
              <a:t>"Jsem rád, že slyším hudební nástroje, které tu máte.  Bůh chce, abychom je měli. Chce, abychom ho chválili srdcem, duší a hlasem a velebili jeho jméno před světem" (E.G.W., Review and Herald, 15. června 1905).
</a:t>
            </a:r>
            <a:endParaRPr lang="es-ES" sz="1600" dirty="0"/>
          </a:p>
        </p:txBody>
      </p:sp>
    </p:spTree>
    <p:extLst>
      <p:ext uri="{BB962C8B-B14F-4D97-AF65-F5344CB8AC3E}">
        <p14:creationId xmlns:p14="http://schemas.microsoft.com/office/powerpoint/2010/main" val="410301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E2EC3-9EB9-49D3-92D6-2685DCAE3854}" type="slidenum">
              <a:rPr lang="es-ES"/>
              <a:pPr/>
              <a:t>5</a:t>
            </a:fld>
            <a:endParaRPr lang="es-E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s-ES" dirty="0"/>
              <a:t>V Ž</a:t>
            </a:r>
            <a:r>
              <a:rPr lang="cs-CZ" dirty="0"/>
              <a:t>almu</a:t>
            </a:r>
            <a:r>
              <a:rPr lang="es-ES" dirty="0"/>
              <a:t> 150,5 se rozlišuje mezi "rezonančními činely" a "radostnými činely" 
Předpokládalo se, že poklepávání činely o sebe horizontálním pohybem by vytvořilo měkčí ("rezonanční") zvuk než klepání na ně ve vertikálním pohybu ("jásot").
Činely nejsou v Bibli zmíněny před Davidovou dobou 
Podle Bible bylo jeho použití omezeno na náboženské obřady.  Figurují v Davidově orchestru, který hrál, když byla archa přenesena do Jeruzaléma (2 Sam</a:t>
            </a:r>
            <a:r>
              <a:rPr lang="cs-CZ" dirty="0" err="1"/>
              <a:t>uelova</a:t>
            </a:r>
            <a:r>
              <a:rPr lang="es-ES" dirty="0"/>
              <a:t> 6,5), a často ve spojení s chrámovou hudbou (2 Pa</a:t>
            </a:r>
            <a:r>
              <a:rPr lang="cs-CZ" dirty="0" err="1"/>
              <a:t>ralipomenon</a:t>
            </a:r>
            <a:r>
              <a:rPr lang="es-ES" dirty="0"/>
              <a:t> 5,12; 29,25; Ezd</a:t>
            </a:r>
            <a:r>
              <a:rPr lang="cs-CZ" dirty="0" err="1"/>
              <a:t>ráš</a:t>
            </a:r>
            <a:r>
              <a:rPr lang="es-ES" dirty="0"/>
              <a:t> 3,10; Neh</a:t>
            </a:r>
            <a:r>
              <a:rPr lang="cs-CZ" dirty="0" err="1"/>
              <a:t>emjáš</a:t>
            </a:r>
            <a:r>
              <a:rPr lang="es-ES" dirty="0"/>
              <a:t> 12,27; atd.). 
</a:t>
            </a:r>
          </a:p>
        </p:txBody>
      </p:sp>
    </p:spTree>
    <p:extLst>
      <p:ext uri="{BB962C8B-B14F-4D97-AF65-F5344CB8AC3E}">
        <p14:creationId xmlns:p14="http://schemas.microsoft.com/office/powerpoint/2010/main" val="421063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5881F-BD90-4E57-830E-8369EE1C4D74}" type="slidenum">
              <a:rPr lang="es-ES"/>
              <a:pPr/>
              <a:t>6</a:t>
            </a:fld>
            <a:endParaRPr lang="es-E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s-ES" dirty="0"/>
              <a:t>V seznamu hudebních nástrojů, které tvořily Davidův orchestr při památné příležitosti, kdy byla archa přenesena do Jeruzaléma (2</a:t>
            </a:r>
            <a:r>
              <a:rPr lang="cs-CZ" dirty="0"/>
              <a:t>.</a:t>
            </a:r>
            <a:r>
              <a:rPr lang="es-ES" dirty="0"/>
              <a:t> Samuelova 6,5), je zmíněn typ nástroje, který se neobjevuje v žádné jiné biblické pasáži. 
pochází z hebrejského slovesa "třást se"
Sistrum je známý egyptský hudební nástroj.  Měla tvar podlouhlé podkovy, s otvory po stranách, do kterých byly na špičkách vloženy ohnuté kovové tyče, aby nevycházely.  Byl připevněn k rukojeti.  Protože otvory byly větší než tyče, vydávaly při otřesu chrastítkovitý zvuk 
</a:t>
            </a:r>
          </a:p>
        </p:txBody>
      </p:sp>
    </p:spTree>
    <p:extLst>
      <p:ext uri="{BB962C8B-B14F-4D97-AF65-F5344CB8AC3E}">
        <p14:creationId xmlns:p14="http://schemas.microsoft.com/office/powerpoint/2010/main" val="336954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1C2DB-665F-4A8B-BFE7-10924AED5EFB}" type="slidenum">
              <a:rPr lang="es-ES"/>
              <a:pPr/>
              <a:t>7</a:t>
            </a:fld>
            <a:endParaRPr lang="es-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cs-CZ" dirty="0"/>
              <a:t>Na tento</a:t>
            </a:r>
            <a:r>
              <a:rPr lang="es-ES" dirty="0"/>
              <a:t> hudebního nástroj</a:t>
            </a:r>
            <a:r>
              <a:rPr lang="cs-CZ" dirty="0"/>
              <a:t> </a:t>
            </a:r>
            <a:r>
              <a:rPr lang="cs-CZ" dirty="0" err="1"/>
              <a:t>hrá</a:t>
            </a:r>
            <a:r>
              <a:rPr lang="es-ES" dirty="0"/>
              <a:t>ly mladé ženy, k</a:t>
            </a:r>
            <a:r>
              <a:rPr lang="cs-CZ" dirty="0" err="1"/>
              <a:t>syž</a:t>
            </a:r>
            <a:r>
              <a:rPr lang="es-ES" dirty="0"/>
              <a:t> se vydaly vstříc Saulovi a Davidovi po jejich vítězném návratu z bitvy proti Pelištejcům.  Hebrejština říká šalishim a RVR překládá "hudební nástroje" (1</a:t>
            </a:r>
            <a:r>
              <a:rPr lang="cs-CZ" dirty="0"/>
              <a:t>. </a:t>
            </a:r>
            <a:r>
              <a:rPr lang="es-ES" dirty="0"/>
              <a:t>Sam</a:t>
            </a:r>
            <a:r>
              <a:rPr lang="cs-CZ" dirty="0" err="1"/>
              <a:t>uelova</a:t>
            </a:r>
            <a:r>
              <a:rPr lang="cs-CZ" dirty="0"/>
              <a:t> </a:t>
            </a:r>
            <a:r>
              <a:rPr lang="es-ES" dirty="0"/>
              <a:t>18</a:t>
            </a:r>
            <a:r>
              <a:rPr lang="cs-CZ" dirty="0"/>
              <a:t>,</a:t>
            </a:r>
            <a:r>
              <a:rPr lang="es-ES" dirty="0"/>
              <a:t>6). 
Ze všech hebrejských slov používaných k označení hudebních nástrojů je toto nejdiskutovanější.  Vzhledem k tomu, že jeho vztah ke slovu šaraš je jasný, což v hebrejštině znamená "tři" nebo shelishi, "třetí", překladatelé navrhli, že by mohl být přeložen jako trojúhelníky, třístrunné nástroje, trojúhelníkové harfy nebo třístrunné loutny. 
</a:t>
            </a:r>
          </a:p>
        </p:txBody>
      </p:sp>
    </p:spTree>
    <p:extLst>
      <p:ext uri="{BB962C8B-B14F-4D97-AF65-F5344CB8AC3E}">
        <p14:creationId xmlns:p14="http://schemas.microsoft.com/office/powerpoint/2010/main" val="122937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95590-1734-4AD1-BDA6-7583FB7704E6}" type="slidenum">
              <a:rPr lang="es-ES"/>
              <a:pPr/>
              <a:t>9</a:t>
            </a:fld>
            <a:endParaRPr lang="es-E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s-ES" dirty="0"/>
              <a:t>PSALTERY
Jeho rezonanční deska byla zaoblená a zcela pokrytá kůží, takže podle židovských rabínských zdrojů dostal tento nástroj jméno nebel, což v hebrejštině znamená "vinný měch". 
Tytéž prameny nás informují, že struny nebelu byly početnější a větší než struny lyry. 
V důsledku toho musel být zvuk nižší.
Josephus, píšící v prvním století našeho letopočtu, uvádí, že tento nástroj měl 12 strun, na které se hrálo prsty. 
Všechna tato pozorování naznačují, že nebel Hebrejců byl jistě nástrojem velmi podobným harfě. 
</a:t>
            </a:r>
          </a:p>
        </p:txBody>
      </p:sp>
    </p:spTree>
    <p:extLst>
      <p:ext uri="{BB962C8B-B14F-4D97-AF65-F5344CB8AC3E}">
        <p14:creationId xmlns:p14="http://schemas.microsoft.com/office/powerpoint/2010/main" val="252185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1A4D3-B50A-420C-8C62-8CF84B6AAEF2}" type="slidenum">
              <a:rPr lang="es-ES"/>
              <a:pPr/>
              <a:t>10</a:t>
            </a:fld>
            <a:endParaRPr lang="es-E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s-ES" dirty="0"/>
              <a:t>LYRA
Na slavné nástěnné malbě Beni Hassan, která zobrazuje příchod Emorejců z Kanaánu do Egypta kolem roku 1900 př. n. l., je vidět muž hrající na lyru. 
Na obrázku je vidět, že nástroj měl osm strun vytažených nad rezonanční deskou.  Struny procházely prázdným prostorem a byly drženy na příčníku.  Pravou rukou hrál na struny trsátkem.  Levou vypnul struny, které by neměly znít 
Z biblických odkazů se zdá, že lyra byla považována za populární nástroj pro vyjádření radosti a veselí.  Byl vynalezen před potopou (Gn 4,21); Existovala v Lábanově domě (Gn 31,27).  Jak již bylo řečeno, David hrál na lyru (a ne na harfu) před Saulem (1 Sam 16,16.23).  Byl to jeden z nástrojů chrámového orchestru (1 Pa 15,16.21.28; Neh 12,27; atd.) a je často zmiňován v žalmech, kde byla lyra používána ke chvále Boha (Ž 149,3; 150,3; atd.). Během zajetí Hebrejci věšeli své lyry na babylonské stromy, protože hudebníci nemohli zpívat pro svůj zármutek (Ž 137,2). 
</a:t>
            </a:r>
          </a:p>
        </p:txBody>
      </p:sp>
    </p:spTree>
    <p:extLst>
      <p:ext uri="{BB962C8B-B14F-4D97-AF65-F5344CB8AC3E}">
        <p14:creationId xmlns:p14="http://schemas.microsoft.com/office/powerpoint/2010/main" val="18145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AC254-0B72-4151-87BD-A1A23D03FBA0}" type="slidenum">
              <a:rPr lang="es-ES"/>
              <a:pPr/>
              <a:t>11</a:t>
            </a:fld>
            <a:endParaRPr lang="es-E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s-ES" dirty="0"/>
              <a:t>DEKARD / ŽÍTRA
Není pochyb o tom, že se jedná o desetistrunný nástroj, protože hebrejské slovo v podstatě znamená "deset". 
Starověcí obyvatelé Egypta a Mezopotámie neznali citeru, ale používali ji Féničané, sousedé Izraele.  V truhle ze slonoviny, nalezené v Nimrudu (v Bibli Cala) v Asýrii, se objevují dvě ženy, které se dotýkají citerů tohoto typu 
</a:t>
            </a:r>
          </a:p>
        </p:txBody>
      </p:sp>
    </p:spTree>
    <p:extLst>
      <p:ext uri="{BB962C8B-B14F-4D97-AF65-F5344CB8AC3E}">
        <p14:creationId xmlns:p14="http://schemas.microsoft.com/office/powerpoint/2010/main" val="363227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EF446-B61F-43A0-A0C5-339FA9F0BD4D}" type="slidenum">
              <a:rPr lang="es-ES"/>
              <a:pPr/>
              <a:t>13</a:t>
            </a:fld>
            <a:endParaRPr lang="es-E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s-ES" dirty="0"/>
              <a:t>FLÉTNA
Podle Gn 4,21 to byl jeden z prvních nástrojů, které člověk vynalezl. 
Většina moderních komentátorů souhlasí s tím, že 'ugab byl druh "flétny" a že jeho jméno pochází ze slovesa 'agab, "milovat", protože flétna je dechový nástroj nejvíce související s láskou. 
Starověká egyptská flétna byla dutá třtina s bočními otvory vyřezávanými v intervalech, na které byly umístěny prsty.  Osoba hrající na flétnu ji držela v příčné poloze, aby mohla foukat.  V Mezopotámii se flétny vyráběly jak z rákosu, tak z hlíny. 
Tento nástroj je zmíněn ve dvou nejstarších starozákonních knihách: Genesis (4:2 l) a Job (21:12; 30:3 l). Spolu s lyrou to byl jeden z prvních hudebních nástrojů, o kterém se objevují zprávy.  Nezdá se, že by byl používán v chrámu, kde byly pravděpodobně upřednostňovány nástroje s větší zvučností.  V Ž 150,4 je však zmíněno, že 'ugab byl jedním z hudebních nástrojů, kterými měl být chválen Hospodin. 
</a:t>
            </a:r>
          </a:p>
        </p:txBody>
      </p:sp>
    </p:spTree>
    <p:extLst>
      <p:ext uri="{BB962C8B-B14F-4D97-AF65-F5344CB8AC3E}">
        <p14:creationId xmlns:p14="http://schemas.microsoft.com/office/powerpoint/2010/main" val="270897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8B95-0DA2-4FCB-9C9E-B47F089CA8F5}" type="slidenum">
              <a:rPr lang="es-ES"/>
              <a:pPr/>
              <a:t>14</a:t>
            </a:fld>
            <a:endParaRPr lang="es-E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cs-CZ" dirty="0"/>
              <a:t>FLÉTNA</a:t>
            </a:r>
            <a:r>
              <a:rPr lang="es-ES" dirty="0"/>
              <a:t> / </a:t>
            </a:r>
            <a:r>
              <a:rPr lang="cs-CZ" dirty="0"/>
              <a:t>H</a:t>
            </a:r>
            <a:r>
              <a:rPr lang="es-ES" dirty="0"/>
              <a:t>OBO</a:t>
            </a:r>
            <a:r>
              <a:rPr lang="cs-CZ" dirty="0"/>
              <a:t>J</a:t>
            </a:r>
            <a:r>
              <a:rPr lang="es-ES" dirty="0"/>
              <a:t>
Jeho hebrejské jméno znamená "propíchnutý", "vrtaný".  Poprvé figuruje v Saulově době (1 S 10,5) a od té doby se objevuje v různých dobách období králů až do konce Judského království (Jr 48,36).  Vzhledem k tomu, že v obrazových zobrazeních ze zemí sousedících s Palestinou v době králů Izraele a Judy všichni flétnisté hrají na dvojitou flétnu a nikdy na jednoflétnu, je logické se domnívat, že "propíchnutý" hudební nástroj, který se v hebrejštině nazývá jalil, by byl "dvojitá flétna" nebo "hoboj". 
Stejně jako 'ugab, ani džalíl nebyl v chrámu používán.  Opakovaně se však označuje za nástroj radosti.  Bylo to v rukou proroků, kteří se setkali se Saulem po jeho pomazání (1 Sam 10,5).  Lidé ji hráli jako výraz jásotu při Šalomounově korunovaci (1 Král 1,40), ale používali ji také prostopášští opilci za dnů Izaiáše (Iz 5,11.12). 
</a:t>
            </a:r>
          </a:p>
        </p:txBody>
      </p:sp>
    </p:spTree>
    <p:extLst>
      <p:ext uri="{BB962C8B-B14F-4D97-AF65-F5344CB8AC3E}">
        <p14:creationId xmlns:p14="http://schemas.microsoft.com/office/powerpoint/2010/main" val="354910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927100"/>
            <a:ext cx="8991600" cy="4495800"/>
            <a:chOff x="0" y="584"/>
            <a:chExt cx="5664" cy="2832"/>
          </a:xfrm>
        </p:grpSpPr>
        <p:sp>
          <p:nvSpPr>
            <p:cNvPr id="3686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anose="02020603050405020304" pitchFamily="18" charset="0"/>
              </a:endParaRPr>
            </a:p>
          </p:txBody>
        </p:sp>
        <p:sp>
          <p:nvSpPr>
            <p:cNvPr id="3686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anose="02020603050405020304" pitchFamily="18" charset="0"/>
              </a:endParaRPr>
            </a:p>
          </p:txBody>
        </p:sp>
        <p:sp>
          <p:nvSpPr>
            <p:cNvPr id="3686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7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7" y="0"/>
                  </a:lnTo>
                  <a:cubicBezTo>
                    <a:pt x="4693" y="0"/>
                    <a:pt x="4917" y="223"/>
                    <a:pt x="4917" y="500"/>
                  </a:cubicBezTo>
                  <a:cubicBezTo>
                    <a:pt x="4917" y="776"/>
                    <a:pt x="4693" y="1000"/>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400">
                <a:latin typeface="Times New Roman" panose="02020603050405020304" pitchFamily="18" charset="0"/>
              </a:endParaRPr>
            </a:p>
          </p:txBody>
        </p:sp>
        <p:sp>
          <p:nvSpPr>
            <p:cNvPr id="36870"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36871" name="Rectangle 7"/>
          <p:cNvSpPr>
            <a:spLocks noGrp="1" noChangeArrowheads="1"/>
          </p:cNvSpPr>
          <p:nvPr>
            <p:ph type="ctrTitle"/>
          </p:nvPr>
        </p:nvSpPr>
        <p:spPr>
          <a:xfrm>
            <a:off x="228600" y="1427163"/>
            <a:ext cx="8077200" cy="1609725"/>
          </a:xfrm>
        </p:spPr>
        <p:txBody>
          <a:bodyPr/>
          <a:lstStyle>
            <a:lvl1pPr>
              <a:defRPr sz="4600"/>
            </a:lvl1pPr>
          </a:lstStyle>
          <a:p>
            <a:pPr lvl="0"/>
            <a:r>
              <a:rPr lang="es-ES" noProof="0"/>
              <a:t>Haga clic para cambiar el estilo de título	</a:t>
            </a:r>
          </a:p>
        </p:txBody>
      </p:sp>
      <p:sp>
        <p:nvSpPr>
          <p:cNvPr id="36872" name="Rectangle 8"/>
          <p:cNvSpPr>
            <a:spLocks noGrp="1" noChangeArrowheads="1"/>
          </p:cNvSpPr>
          <p:nvPr>
            <p:ph type="subTitle" idx="1"/>
          </p:nvPr>
        </p:nvSpPr>
        <p:spPr>
          <a:xfrm>
            <a:off x="1066800" y="3441700"/>
            <a:ext cx="6629400" cy="1676400"/>
          </a:xfrm>
        </p:spPr>
        <p:txBody>
          <a:bodyPr/>
          <a:lstStyle>
            <a:lvl1pPr marL="0" indent="0">
              <a:buFont typeface="Wingdings" panose="05000000000000000000" pitchFamily="2" charset="2"/>
              <a:buNone/>
              <a:defRPr/>
            </a:lvl1pPr>
          </a:lstStyle>
          <a:p>
            <a:pPr lvl="0"/>
            <a:r>
              <a:rPr lang="es-ES" noProof="0"/>
              <a:t>Haga clic para modificar el estilo de subtítulo del patrón</a:t>
            </a:r>
          </a:p>
        </p:txBody>
      </p:sp>
      <p:sp>
        <p:nvSpPr>
          <p:cNvPr id="36873" name="Rectangle 9"/>
          <p:cNvSpPr>
            <a:spLocks noGrp="1" noChangeArrowheads="1"/>
          </p:cNvSpPr>
          <p:nvPr>
            <p:ph type="dt" sz="half" idx="2"/>
          </p:nvPr>
        </p:nvSpPr>
        <p:spPr>
          <a:xfrm>
            <a:off x="457200" y="6248400"/>
            <a:ext cx="2133600" cy="471488"/>
          </a:xfrm>
        </p:spPr>
        <p:txBody>
          <a:bodyPr/>
          <a:lstStyle>
            <a:lvl1pPr>
              <a:defRPr/>
            </a:lvl1pPr>
          </a:lstStyle>
          <a:p>
            <a:endParaRPr lang="es-ES"/>
          </a:p>
        </p:txBody>
      </p:sp>
      <p:sp>
        <p:nvSpPr>
          <p:cNvPr id="36874" name="Rectangle 10"/>
          <p:cNvSpPr>
            <a:spLocks noGrp="1" noChangeArrowheads="1"/>
          </p:cNvSpPr>
          <p:nvPr>
            <p:ph type="ftr" sz="quarter" idx="3"/>
          </p:nvPr>
        </p:nvSpPr>
        <p:spPr>
          <a:xfrm>
            <a:off x="3124200" y="6253163"/>
            <a:ext cx="2895600" cy="457200"/>
          </a:xfrm>
        </p:spPr>
        <p:txBody>
          <a:bodyPr/>
          <a:lstStyle>
            <a:lvl1pPr>
              <a:defRPr/>
            </a:lvl1pPr>
          </a:lstStyle>
          <a:p>
            <a:endParaRPr lang="es-ES"/>
          </a:p>
        </p:txBody>
      </p:sp>
      <p:sp>
        <p:nvSpPr>
          <p:cNvPr id="36875" name="Rectangle 11"/>
          <p:cNvSpPr>
            <a:spLocks noGrp="1" noChangeArrowheads="1"/>
          </p:cNvSpPr>
          <p:nvPr>
            <p:ph type="sldNum" sz="quarter" idx="4"/>
          </p:nvPr>
        </p:nvSpPr>
        <p:spPr>
          <a:xfrm>
            <a:off x="6553200" y="6248400"/>
            <a:ext cx="2133600" cy="471488"/>
          </a:xfrm>
        </p:spPr>
        <p:txBody>
          <a:bodyPr/>
          <a:lstStyle>
            <a:lvl1pPr>
              <a:defRPr/>
            </a:lvl1pPr>
          </a:lstStyle>
          <a:p>
            <a:fld id="{143F2AC1-F306-49E8-9769-FD043A656C65}"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4AD4B6AE-6B75-4FB1-B1BD-FC3344A09C8F}" type="slidenum">
              <a:rPr lang="es-ES"/>
              <a:pPr/>
              <a:t>‹Nº›</a:t>
            </a:fld>
            <a:endParaRPr lang="es-ES"/>
          </a:p>
        </p:txBody>
      </p:sp>
    </p:spTree>
    <p:extLst>
      <p:ext uri="{BB962C8B-B14F-4D97-AF65-F5344CB8AC3E}">
        <p14:creationId xmlns:p14="http://schemas.microsoft.com/office/powerpoint/2010/main" val="127920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50013" y="228600"/>
            <a:ext cx="2084387" cy="57912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195263" y="228600"/>
            <a:ext cx="61023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A181938-DEE8-4B18-8518-5FAB05779092}" type="slidenum">
              <a:rPr lang="es-ES"/>
              <a:pPr/>
              <a:t>‹Nº›</a:t>
            </a:fld>
            <a:endParaRPr lang="es-ES"/>
          </a:p>
        </p:txBody>
      </p:sp>
    </p:spTree>
    <p:extLst>
      <p:ext uri="{BB962C8B-B14F-4D97-AF65-F5344CB8AC3E}">
        <p14:creationId xmlns:p14="http://schemas.microsoft.com/office/powerpoint/2010/main" val="15937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482CA484-FA80-49F6-BBFF-86561C84454E}" type="slidenum">
              <a:rPr lang="es-ES"/>
              <a:pPr/>
              <a:t>‹Nº›</a:t>
            </a:fld>
            <a:endParaRPr lang="es-ES"/>
          </a:p>
        </p:txBody>
      </p:sp>
    </p:spTree>
    <p:extLst>
      <p:ext uri="{BB962C8B-B14F-4D97-AF65-F5344CB8AC3E}">
        <p14:creationId xmlns:p14="http://schemas.microsoft.com/office/powerpoint/2010/main" val="284955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044102D1-A938-4B16-BEAB-BFBB616670B1}" type="slidenum">
              <a:rPr lang="es-ES"/>
              <a:pPr/>
              <a:t>‹Nº›</a:t>
            </a:fld>
            <a:endParaRPr lang="es-ES"/>
          </a:p>
        </p:txBody>
      </p:sp>
    </p:spTree>
    <p:extLst>
      <p:ext uri="{BB962C8B-B14F-4D97-AF65-F5344CB8AC3E}">
        <p14:creationId xmlns:p14="http://schemas.microsoft.com/office/powerpoint/2010/main" val="261414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59B945F-5687-4A18-AA70-E344A0BA6F9D}" type="slidenum">
              <a:rPr lang="es-ES"/>
              <a:pPr/>
              <a:t>‹Nº›</a:t>
            </a:fld>
            <a:endParaRPr lang="es-ES"/>
          </a:p>
        </p:txBody>
      </p:sp>
    </p:spTree>
    <p:extLst>
      <p:ext uri="{BB962C8B-B14F-4D97-AF65-F5344CB8AC3E}">
        <p14:creationId xmlns:p14="http://schemas.microsoft.com/office/powerpoint/2010/main" val="904296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18CDD906-8202-4BDA-9936-A4DEC8E1EE31}" type="slidenum">
              <a:rPr lang="es-ES"/>
              <a:pPr/>
              <a:t>‹Nº›</a:t>
            </a:fld>
            <a:endParaRPr lang="es-ES"/>
          </a:p>
        </p:txBody>
      </p:sp>
    </p:spTree>
    <p:extLst>
      <p:ext uri="{BB962C8B-B14F-4D97-AF65-F5344CB8AC3E}">
        <p14:creationId xmlns:p14="http://schemas.microsoft.com/office/powerpoint/2010/main" val="294140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B1E171E0-E4D2-4535-A1F6-504439F0C051}" type="slidenum">
              <a:rPr lang="es-ES"/>
              <a:pPr/>
              <a:t>‹Nº›</a:t>
            </a:fld>
            <a:endParaRPr lang="es-ES"/>
          </a:p>
        </p:txBody>
      </p:sp>
    </p:spTree>
    <p:extLst>
      <p:ext uri="{BB962C8B-B14F-4D97-AF65-F5344CB8AC3E}">
        <p14:creationId xmlns:p14="http://schemas.microsoft.com/office/powerpoint/2010/main" val="407994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22FDD626-F407-468B-BC1A-F011AB8E0487}" type="slidenum">
              <a:rPr lang="es-ES"/>
              <a:pPr/>
              <a:t>‹Nº›</a:t>
            </a:fld>
            <a:endParaRPr lang="es-ES"/>
          </a:p>
        </p:txBody>
      </p:sp>
    </p:spTree>
    <p:extLst>
      <p:ext uri="{BB962C8B-B14F-4D97-AF65-F5344CB8AC3E}">
        <p14:creationId xmlns:p14="http://schemas.microsoft.com/office/powerpoint/2010/main" val="138177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9FB3293E-CBFD-462F-AFC2-9943C7C75ABD}" type="slidenum">
              <a:rPr lang="es-ES"/>
              <a:pPr/>
              <a:t>‹Nº›</a:t>
            </a:fld>
            <a:endParaRPr lang="es-ES"/>
          </a:p>
        </p:txBody>
      </p:sp>
    </p:spTree>
    <p:extLst>
      <p:ext uri="{BB962C8B-B14F-4D97-AF65-F5344CB8AC3E}">
        <p14:creationId xmlns:p14="http://schemas.microsoft.com/office/powerpoint/2010/main" val="354474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E0FACBE0-3713-4ABB-AC39-CF99D1311E6E}" type="slidenum">
              <a:rPr lang="es-ES"/>
              <a:pPr/>
              <a:t>‹Nº›</a:t>
            </a:fld>
            <a:endParaRPr lang="es-ES"/>
          </a:p>
        </p:txBody>
      </p:sp>
    </p:spTree>
    <p:extLst>
      <p:ext uri="{BB962C8B-B14F-4D97-AF65-F5344CB8AC3E}">
        <p14:creationId xmlns:p14="http://schemas.microsoft.com/office/powerpoint/2010/main" val="393728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25D0BDEB-6B08-4639-B596-AA3AEE7DB1A8}" type="slidenum">
              <a:rPr lang="es-ES"/>
              <a:pPr/>
              <a:t>‹Nº›</a:t>
            </a:fld>
            <a:endParaRPr lang="es-ES"/>
          </a:p>
        </p:txBody>
      </p:sp>
    </p:spTree>
    <p:extLst>
      <p:ext uri="{BB962C8B-B14F-4D97-AF65-F5344CB8AC3E}">
        <p14:creationId xmlns:p14="http://schemas.microsoft.com/office/powerpoint/2010/main" val="2448479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1C9E3079-3061-4AAF-BB92-491918AE29B8}" type="slidenum">
              <a:rPr lang="es-ES"/>
              <a:pPr/>
              <a:t>‹Nº›</a:t>
            </a:fld>
            <a:endParaRPr lang="es-ES"/>
          </a:p>
        </p:txBody>
      </p:sp>
    </p:spTree>
    <p:extLst>
      <p:ext uri="{BB962C8B-B14F-4D97-AF65-F5344CB8AC3E}">
        <p14:creationId xmlns:p14="http://schemas.microsoft.com/office/powerpoint/2010/main" val="2098589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86092A0-88C2-443D-AECE-FBA75DAFAC05}" type="slidenum">
              <a:rPr lang="es-ES"/>
              <a:pPr/>
              <a:t>‹Nº›</a:t>
            </a:fld>
            <a:endParaRPr lang="es-ES"/>
          </a:p>
        </p:txBody>
      </p:sp>
    </p:spTree>
    <p:extLst>
      <p:ext uri="{BB962C8B-B14F-4D97-AF65-F5344CB8AC3E}">
        <p14:creationId xmlns:p14="http://schemas.microsoft.com/office/powerpoint/2010/main" val="995030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849731EF-64DB-4C53-869B-47EE01424D39}" type="slidenum">
              <a:rPr lang="es-ES"/>
              <a:pPr/>
              <a:t>‹Nº›</a:t>
            </a:fld>
            <a:endParaRPr lang="es-ES"/>
          </a:p>
        </p:txBody>
      </p:sp>
    </p:spTree>
    <p:extLst>
      <p:ext uri="{BB962C8B-B14F-4D97-AF65-F5344CB8AC3E}">
        <p14:creationId xmlns:p14="http://schemas.microsoft.com/office/powerpoint/2010/main" val="53546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778E4E9-7F58-4CB2-AADB-74956A5324F2}" type="slidenum">
              <a:rPr lang="es-ES"/>
              <a:pPr/>
              <a:t>‹Nº›</a:t>
            </a:fld>
            <a:endParaRPr lang="es-ES"/>
          </a:p>
        </p:txBody>
      </p:sp>
    </p:spTree>
    <p:extLst>
      <p:ext uri="{BB962C8B-B14F-4D97-AF65-F5344CB8AC3E}">
        <p14:creationId xmlns:p14="http://schemas.microsoft.com/office/powerpoint/2010/main" val="348987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09600" y="1600200"/>
            <a:ext cx="3886200" cy="4419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3886200" cy="4419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F60EE52E-B67C-4989-BF05-99E1CBDBE147}" type="slidenum">
              <a:rPr lang="es-ES"/>
              <a:pPr/>
              <a:t>‹Nº›</a:t>
            </a:fld>
            <a:endParaRPr lang="es-ES"/>
          </a:p>
        </p:txBody>
      </p:sp>
    </p:spTree>
    <p:extLst>
      <p:ext uri="{BB962C8B-B14F-4D97-AF65-F5344CB8AC3E}">
        <p14:creationId xmlns:p14="http://schemas.microsoft.com/office/powerpoint/2010/main" val="106078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5AF1E42C-98D3-4C71-9866-4C110D44111C}" type="slidenum">
              <a:rPr lang="es-ES"/>
              <a:pPr/>
              <a:t>‹Nº›</a:t>
            </a:fld>
            <a:endParaRPr lang="es-ES"/>
          </a:p>
        </p:txBody>
      </p:sp>
    </p:spTree>
    <p:extLst>
      <p:ext uri="{BB962C8B-B14F-4D97-AF65-F5344CB8AC3E}">
        <p14:creationId xmlns:p14="http://schemas.microsoft.com/office/powerpoint/2010/main" val="133504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E631F8A7-8C87-4A0C-B00C-05F28F6DDD18}" type="slidenum">
              <a:rPr lang="es-ES"/>
              <a:pPr/>
              <a:t>‹Nº›</a:t>
            </a:fld>
            <a:endParaRPr lang="es-ES"/>
          </a:p>
        </p:txBody>
      </p:sp>
    </p:spTree>
    <p:extLst>
      <p:ext uri="{BB962C8B-B14F-4D97-AF65-F5344CB8AC3E}">
        <p14:creationId xmlns:p14="http://schemas.microsoft.com/office/powerpoint/2010/main" val="318265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C3E09548-6D55-44C2-969A-EDB71733D68A}" type="slidenum">
              <a:rPr lang="es-ES"/>
              <a:pPr/>
              <a:t>‹Nº›</a:t>
            </a:fld>
            <a:endParaRPr lang="es-ES"/>
          </a:p>
        </p:txBody>
      </p:sp>
    </p:spTree>
    <p:extLst>
      <p:ext uri="{BB962C8B-B14F-4D97-AF65-F5344CB8AC3E}">
        <p14:creationId xmlns:p14="http://schemas.microsoft.com/office/powerpoint/2010/main" val="160733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3CF5C8D0-E576-4462-BF83-4824BF11293F}" type="slidenum">
              <a:rPr lang="es-ES"/>
              <a:pPr/>
              <a:t>‹Nº›</a:t>
            </a:fld>
            <a:endParaRPr lang="es-ES"/>
          </a:p>
        </p:txBody>
      </p:sp>
    </p:spTree>
    <p:extLst>
      <p:ext uri="{BB962C8B-B14F-4D97-AF65-F5344CB8AC3E}">
        <p14:creationId xmlns:p14="http://schemas.microsoft.com/office/powerpoint/2010/main" val="368786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FFED2FAE-6CC8-4FDA-AD81-6C13CD4D724C}" type="slidenum">
              <a:rPr lang="es-ES"/>
              <a:pPr/>
              <a:t>‹Nº›</a:t>
            </a:fld>
            <a:endParaRPr lang="es-ES"/>
          </a:p>
        </p:txBody>
      </p:sp>
    </p:spTree>
    <p:extLst>
      <p:ext uri="{BB962C8B-B14F-4D97-AF65-F5344CB8AC3E}">
        <p14:creationId xmlns:p14="http://schemas.microsoft.com/office/powerpoint/2010/main" val="22589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152400"/>
            <a:ext cx="8686800" cy="6096000"/>
            <a:chOff x="0" y="96"/>
            <a:chExt cx="5472" cy="3840"/>
          </a:xfrm>
        </p:grpSpPr>
        <p:sp>
          <p:nvSpPr>
            <p:cNvPr id="3584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anose="02020603050405020304" pitchFamily="18" charset="0"/>
              </a:endParaRPr>
            </a:p>
          </p:txBody>
        </p:sp>
        <p:sp>
          <p:nvSpPr>
            <p:cNvPr id="3584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500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500" y="0"/>
                  </a:lnTo>
                  <a:cubicBezTo>
                    <a:pt x="6776" y="0"/>
                    <a:pt x="7000" y="223"/>
                    <a:pt x="7000" y="500"/>
                  </a:cubicBezTo>
                  <a:cubicBezTo>
                    <a:pt x="7000" y="776"/>
                    <a:pt x="6776" y="1000"/>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400">
                <a:latin typeface="Times New Roman" panose="02020603050405020304" pitchFamily="18" charset="0"/>
              </a:endParaRPr>
            </a:p>
          </p:txBody>
        </p:sp>
        <p:sp>
          <p:nvSpPr>
            <p:cNvPr id="35845"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35846"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5847"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5848"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584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s-ES"/>
          </a:p>
        </p:txBody>
      </p:sp>
      <p:sp>
        <p:nvSpPr>
          <p:cNvPr id="3585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EBD83080-27C5-484A-9AB5-7E4AFBA3B10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hlink"/>
        </a:buClr>
        <a:buSzPct val="60000"/>
        <a:buFont typeface="Wingdings" panose="05000000000000000000" pitchFamily="2" charset="2"/>
        <a:buChar char="l"/>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A86CD-1366-4A1D-9EA6-B37DBDB3EF3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hyperlink" Target="http://3.bp.blogspot.com/_1HINcIcw9ek/Rq95cBJtrAI/AAAAAAAAAak/4RtrWR6kzUA/s1600-h/cimbalos.gif"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http://4.bp.blogspot.com/_1HINcIcw9ek/RrKX2hJtrDI/AAAAAAAAAa8/BLl_gMMRLto/s1600-h/sistroegipcio.gif"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images.google.es/imgres?imgurl=http://i267.photobucket.com/albums/ii309/al-brk/quarter%2520note/Kinnorjudo.jpg&amp;imgrefurl=http://quarter-note.blogspot.com/2008_06_01_archive.html&amp;usg=__LeebSEpUFqHm5v_QNMo-9ejArAg=&amp;h=169&amp;w=150&amp;sz=36&amp;hl=es&amp;start=19&amp;um=1&amp;tbnid=5gucFya4NSVogM:&amp;tbnh=99&amp;tbnw=88&amp;prev=/images%3Fq%3DC%25C3%25ADtara%2Bantigua%26um%3D1%26hl%3D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images.google.es/imgres?imgurl=http://www.mercadolibre.com.ar/jm/img%3Fs%3DMLA%26f%3D31487787_9826.jpg%26v%3DP&amp;imgrefurl=http://articulo.mercadolibre.com.ar/MLA-43651442-citara-antigua-de-15-cuerdas-de-1975-_JM&amp;usg=__6o5r2MNOq2WQQ4EI_h6w8hdozxE=&amp;h=250&amp;w=250&amp;sz=8&amp;hl=es&amp;start=1&amp;um=1&amp;tbnid=GzSWi-h-RQshyM:&amp;tbnh=111&amp;tbnw=111&amp;prev=/images%3Fq%3DC%25C3%25ADtara%2Bantigua%26um%3D1%26hl%3Des" TargetMode="External"/><Relationship Id="rId7" Type="http://schemas.openxmlformats.org/officeDocument/2006/relationships/hyperlink" Target="http://1.bp.blogspot.com/_1HINcIcw9ek/Rsea9omBegI/AAAAAAAAAfU/GYA71ftqkIY/s1600-h/asor3.gi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hyperlink" Target="http://images.google.es/imgres?imgurl=http://www.citara-br.com/assets/images/citara1.jpg&amp;imgrefurl=http://www.citara-br.com/en/main.html&amp;usg=__zQhGpsQoNIjm463-utIbvVNgufc=&amp;h=354&amp;w=600&amp;sz=144&amp;hl=es&amp;start=5&amp;um=1&amp;tbnid=kvLl6-U_GWuKTM:&amp;tbnh=80&amp;tbnw=135&amp;prev=/images%3Fq%3DC%25C3%25ADtara%26um%3D1%26hl%3Des" TargetMode="Externa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2.bp.blogspot.com/_1HINcIcw9ek/Rsg3qomBelI/AAAAAAAAAf8/CWBECYfypfQ/s1600-h/oboe1.gif"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images.google.es/imgres?imgurl=http://perso.wanadoo.es/antoninesdos/flauta%2520travesera%2520barroca.jpg&amp;imgrefurl=http://perso.wanadoo.es/antoninesdos/badinerie.htm&amp;usg=__YblhyHcoubdJPoXoaGXzXIYYzM4=&amp;h=403&amp;w=529&amp;sz=39&amp;hl=es&amp;start=7&amp;um=1&amp;tbnid=-fleEwZ5vX4d7M:&amp;tbnh=101&amp;tbnw=132&amp;prev=/images%3Fq%3DFlauta%2Bmadera%26um%3D1%26hl%3D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es/imgres?imgurl=http://www.geocities.com/curinguri/flautadoble/fdoble2.jpg&amp;imgrefurl=http://www.geocities.com/curinguri/flautadoble/fdoble.html&amp;usg=__Gw47oe6w7lIHZiF3Zl2ddOLnKLg=&amp;h=547&amp;w=466&amp;sz=31&amp;hl=es&amp;start=1&amp;um=1&amp;tbnid=G3tEEtrPh_kDXM:&amp;tbnh=133&amp;tbnw=113&amp;prev=/images%3Fq%3DFlauta%2Bdoble%26um%3D1%26hl%3De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hyperlink" Target="http://images.google.es/imgres?imgurl=http://www.geocities.com/curinguri/flautadoble/flauta.jpg&amp;imgrefurl=http://www.geocities.com/curinguri/flautadoble/fdoble.html&amp;usg=__AMrctKZ6uBSP2MQ995VnadkrLc4=&amp;h=480&amp;w=640&amp;sz=51&amp;hl=es&amp;start=3&amp;um=1&amp;tbnid=6NyPvopvg4lvhM:&amp;tbnh=103&amp;tbnw=137&amp;prev=/images%3Fq%3DFlauta%2Bdoble%26um%3D1%26hl%3Des" TargetMode="Externa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hyperlink" Target="http://www.geocities.com/CapitolHill/Lobby/2679/shofar_archivos/image001.jpg" TargetMode="External"/><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hyperlink" Target="http://images.google.es/imgres?imgurl=http://www.artesanum.com/upload/postal/5/7/2/cuerno-1-19.jpg&amp;imgrefurl=http://www.artesanum.com/artesania-cuernu-19.html&amp;usg=__3THtJ241bgfX_V4lquqUw2p98nM=&amp;h=338&amp;w=450&amp;sz=20&amp;hl=es&amp;start=16&amp;um=1&amp;tbnid=xgqF_Lk0Kl_RnM:&amp;tbnh=95&amp;tbnw=127&amp;prev=/images%3Fq%3DCuerno%26um%3D1%26hl%3Des" TargetMode="Externa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es/imgres?imgurl=http://www.bekkoame.ne.jp/~takinojo/images_workshop/instruments/inst_per_chappa.jpg&amp;imgrefurl=http://www.bekkoame.ne.jp/~takinojo/workshop/inst_per_s.html&amp;usg=__dHiedXPnBhtFFSAEjSIsHAWTQWM=&amp;h=246&amp;w=300&amp;sz=17&amp;hl=es&amp;start=1&amp;um=1&amp;tbnid=1MJbOt5ysjjisM:&amp;tbnh=95&amp;tbnw=116&amp;prev=/images%3Fq%3DC%25C3%25ADmbalo%26um%3D1%26hl%3Des%26sa%3D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3.bp.blogspot.com/_1HINcIcw9ek/Rq95cBJtrAI/AAAAAAAAAak/4RtrWR6kzUA/s1600-h/cimbalos.gif"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4.bp.blogspot.com/_1HINcIcw9ek/RrKX2hJtrDI/AAAAAAAAAa8/BLl_gMMRLto/s1600-h/sistroegipcio.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images.google.com/imgres?imgurl=http://www.aragob.es/edycul/patrimo/etno/inmusicales/imagenes/ich002.jpg&amp;imgrefurl=http://www.aragob.es/edycul/patrimo/etno/inmusicales/hierros.htm&amp;usg=__Y03PSgGKbsLlBL7WFHkNEhGdbO0=&amp;h=320&amp;w=306&amp;sz=27&amp;hl=en&amp;start=79&amp;um=1&amp;tbnid=Ly0SsUAEHEJg2M:&amp;tbnh=118&amp;tbnw=113&amp;prev=/images%3Fq%3Dtriangulo%2Binstrumento%2Bmusical%26start%3D60%26ndsp%3D20%26um%3D1%26hl%3Den%26sa%3D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3.bp.blogspot.com/_1HINcIcw9ek/RsebMImBehI/AAAAAAAAAfc/roRNQ3VBD6Q/s1600-h/asor4.gif"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2.bp.blogspot.com/_1HINcIcw9ek/Rr87hxJtrLI/AAAAAAAAAb8/5GHxL6XuajQ/s1600-h/arpa2.gif"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images.google.es/imgres?imgurl=http://www.clubguitarra.com/imgPhoto/salterioArabe.gif&amp;imgrefurl=http://www.clubguitarra.com/cordoAsia.htm&amp;usg=__1LeNxWKBoyPVbRghoClDmwwTIds=&amp;h=100&amp;w=200&amp;sz=10&amp;hl=es&amp;start=6&amp;um=1&amp;tbnid=ycUf4b6COtVTcM:&amp;tbnh=52&amp;tbnw=104&amp;prev=/images%3Fq%3Dsalterio%26ndsp%3D20%26um%3D1%26hl%3Des%26sa%3DN" TargetMode="External"/><Relationship Id="rId7" Type="http://schemas.openxmlformats.org/officeDocument/2006/relationships/hyperlink" Target="http://2.bp.blogspot.com/_1HINcIcw9ek/Rr879xJtrMI/AAAAAAAAAcE/BYnst_fDVJQ/s1600-h/arpa3.gi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2.bp.blogspot.com/_1HINcIcw9ek/Rr85hxJtrKI/AAAAAAAAAb0/SJD2aQHfjm4/s1600-h/arpa1.gif" TargetMode="External"/><Relationship Id="rId4" Type="http://schemas.openxmlformats.org/officeDocument/2006/relationships/image" Target="../media/image20.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algn="ctr"/>
            <a:br>
              <a:rPr lang="cs-CZ" dirty="0"/>
            </a:br>
            <a:r>
              <a:rPr lang="es-ES" dirty="0"/>
              <a:t>HUDEBNÍ NÁSTROJE </a:t>
            </a:r>
            <a:r>
              <a:rPr lang="cs-CZ" dirty="0"/>
              <a:t>         </a:t>
            </a:r>
            <a:r>
              <a:rPr lang="es-ES" dirty="0"/>
              <a:t>V BIBLI
</a:t>
            </a:r>
          </a:p>
        </p:txBody>
      </p:sp>
      <p:pic>
        <p:nvPicPr>
          <p:cNvPr id="2055" name="BLOGGER_PHOTO_ID_5093423225831795714" descr="cimbalo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4525" y="3357563"/>
            <a:ext cx="8413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BLOGGER_PHOTO_ID_5094301091377294386" descr="sistroegipci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25" y="3500438"/>
            <a:ext cx="95408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tromp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500438"/>
            <a:ext cx="13144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Tamboerij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3500438"/>
            <a:ext cx="8524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sistr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3860800"/>
            <a:ext cx="1428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bazu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4292600"/>
            <a:ext cx="10795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har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4437063"/>
            <a:ext cx="142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flu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3213100"/>
            <a:ext cx="1428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cimba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588" y="4508500"/>
            <a:ext cx="8540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s-ES" dirty="0"/>
              <a:t>KINNAR</a:t>
            </a:r>
          </a:p>
        </p:txBody>
      </p:sp>
      <p:pic>
        <p:nvPicPr>
          <p:cNvPr id="43011" name="Picture 3" descr="Li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1484313"/>
            <a:ext cx="1871662"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Kinnorjud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1557338"/>
            <a:ext cx="9620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BLOGGER_PHOTO_ID_5099114424569002226" descr="lir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484313"/>
            <a:ext cx="29575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3635375" y="3357563"/>
            <a:ext cx="4752975" cy="284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1. Mojžíšova</a:t>
            </a:r>
            <a:r>
              <a:rPr lang="es-ES" dirty="0"/>
              <a:t> 31</a:t>
            </a:r>
            <a:r>
              <a:rPr lang="cs-CZ" dirty="0"/>
              <a:t>,</a:t>
            </a:r>
            <a:r>
              <a:rPr lang="es-ES" dirty="0"/>
              <a:t>27</a:t>
            </a:r>
          </a:p>
          <a:p>
            <a:pPr>
              <a:spcBef>
                <a:spcPct val="50000"/>
              </a:spcBef>
            </a:pPr>
            <a:r>
              <a:rPr lang="es-ES" dirty="0"/>
              <a:t>1</a:t>
            </a:r>
            <a:r>
              <a:rPr lang="cs-CZ" dirty="0"/>
              <a:t>. </a:t>
            </a:r>
            <a:r>
              <a:rPr lang="es-ES" dirty="0"/>
              <a:t>Samuel</a:t>
            </a:r>
            <a:r>
              <a:rPr lang="cs-CZ" dirty="0"/>
              <a:t>ova</a:t>
            </a:r>
            <a:r>
              <a:rPr lang="es-ES" dirty="0"/>
              <a:t> 16</a:t>
            </a:r>
            <a:r>
              <a:rPr lang="cs-CZ" dirty="0"/>
              <a:t>,</a:t>
            </a:r>
            <a:r>
              <a:rPr lang="es-ES" dirty="0"/>
              <a:t>16</a:t>
            </a:r>
            <a:r>
              <a:rPr lang="cs-CZ" dirty="0"/>
              <a:t>.</a:t>
            </a:r>
            <a:r>
              <a:rPr lang="es-ES" dirty="0"/>
              <a:t>23</a:t>
            </a:r>
          </a:p>
          <a:p>
            <a:pPr>
              <a:spcBef>
                <a:spcPct val="50000"/>
              </a:spcBef>
            </a:pPr>
            <a:r>
              <a:rPr lang="es-ES" dirty="0"/>
              <a:t>1</a:t>
            </a:r>
            <a:r>
              <a:rPr lang="cs-CZ" dirty="0"/>
              <a:t>. Paralipomenon</a:t>
            </a:r>
            <a:r>
              <a:rPr lang="es-ES" dirty="0"/>
              <a:t> 15</a:t>
            </a:r>
            <a:r>
              <a:rPr lang="cs-CZ" dirty="0"/>
              <a:t>,</a:t>
            </a:r>
            <a:r>
              <a:rPr lang="es-ES" dirty="0"/>
              <a:t>16</a:t>
            </a:r>
            <a:r>
              <a:rPr lang="cs-CZ" dirty="0"/>
              <a:t>.</a:t>
            </a:r>
            <a:r>
              <a:rPr lang="es-ES" dirty="0"/>
              <a:t>21</a:t>
            </a:r>
            <a:r>
              <a:rPr lang="cs-CZ" dirty="0"/>
              <a:t>.</a:t>
            </a:r>
            <a:r>
              <a:rPr lang="es-ES" dirty="0"/>
              <a:t>28</a:t>
            </a:r>
          </a:p>
          <a:p>
            <a:pPr>
              <a:spcBef>
                <a:spcPct val="50000"/>
              </a:spcBef>
            </a:pPr>
            <a:r>
              <a:rPr lang="es-ES" dirty="0"/>
              <a:t>Nehem</a:t>
            </a:r>
            <a:r>
              <a:rPr lang="cs-CZ" dirty="0" err="1"/>
              <a:t>jáš</a:t>
            </a:r>
            <a:r>
              <a:rPr lang="es-ES" dirty="0"/>
              <a:t> 12</a:t>
            </a:r>
            <a:r>
              <a:rPr lang="cs-CZ" dirty="0"/>
              <a:t>,</a:t>
            </a:r>
            <a:r>
              <a:rPr lang="es-ES" dirty="0"/>
              <a:t>27</a:t>
            </a:r>
          </a:p>
          <a:p>
            <a:pPr>
              <a:spcBef>
                <a:spcPct val="50000"/>
              </a:spcBef>
            </a:pPr>
            <a:r>
              <a:rPr lang="cs-CZ" dirty="0"/>
              <a:t>Ž</a:t>
            </a:r>
            <a:r>
              <a:rPr lang="es-ES" dirty="0"/>
              <a:t>alm 149</a:t>
            </a:r>
            <a:r>
              <a:rPr lang="cs-CZ" dirty="0"/>
              <a:t>,</a:t>
            </a:r>
            <a:r>
              <a:rPr lang="es-ES" dirty="0"/>
              <a:t>3</a:t>
            </a:r>
          </a:p>
          <a:p>
            <a:pPr>
              <a:spcBef>
                <a:spcPct val="50000"/>
              </a:spcBef>
            </a:pPr>
            <a:r>
              <a:rPr lang="cs-CZ" dirty="0"/>
              <a:t>Ž</a:t>
            </a:r>
            <a:r>
              <a:rPr lang="es-ES" dirty="0"/>
              <a:t>alm 150</a:t>
            </a:r>
            <a:r>
              <a:rPr lang="cs-CZ" dirty="0"/>
              <a:t>,</a:t>
            </a:r>
            <a:r>
              <a:rPr lang="es-ES" dirty="0"/>
              <a:t>3</a:t>
            </a:r>
          </a:p>
          <a:p>
            <a:pPr>
              <a:spcBef>
                <a:spcPct val="50000"/>
              </a:spcBef>
            </a:pPr>
            <a:r>
              <a:rPr lang="cs-CZ" dirty="0"/>
              <a:t>Ž</a:t>
            </a:r>
            <a:r>
              <a:rPr lang="es-ES" dirty="0"/>
              <a:t>alm 137</a:t>
            </a:r>
            <a:r>
              <a:rPr lang="cs-CZ" dirty="0"/>
              <a:t>,</a:t>
            </a:r>
            <a:r>
              <a:rPr lang="es-ES" dirty="0"/>
              <a:t>2</a:t>
            </a:r>
          </a:p>
        </p:txBody>
      </p:sp>
      <p:sp>
        <p:nvSpPr>
          <p:cNvPr id="43016" name="Text Box 8"/>
          <p:cNvSpPr txBox="1">
            <a:spLocks noChangeArrowheads="1"/>
          </p:cNvSpPr>
          <p:nvPr/>
        </p:nvSpPr>
        <p:spPr bwMode="auto">
          <a:xfrm>
            <a:off x="3059113" y="1557338"/>
            <a:ext cx="230346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Populární nástroj </a:t>
            </a:r>
            <a:r>
              <a:rPr lang="cs-CZ" dirty="0"/>
              <a:t>    k</a:t>
            </a:r>
            <a:r>
              <a:rPr lang="es-ES" dirty="0"/>
              <a:t> vyjádření radosti a </a:t>
            </a:r>
            <a:r>
              <a:rPr lang="cs-CZ" dirty="0"/>
              <a:t>veselí</a:t>
            </a:r>
            <a:r>
              <a:rPr lang="es-ES" dirty="0"/>
              <a:t>.
</a:t>
            </a:r>
          </a:p>
        </p:txBody>
      </p:sp>
      <p:pic>
        <p:nvPicPr>
          <p:cNvPr id="43017" name="Picture 9"/>
          <p:cNvPicPr>
            <a:picLocks noChangeAspect="1" noChangeArrowheads="1"/>
          </p:cNvPicPr>
          <p:nvPr/>
        </p:nvPicPr>
        <p:blipFill>
          <a:blip r:embed="rId7">
            <a:extLst>
              <a:ext uri="{28A0092B-C50C-407E-A947-70E740481C1C}">
                <a14:useLocalDpi xmlns:a14="http://schemas.microsoft.com/office/drawing/2010/main" val="0"/>
              </a:ext>
            </a:extLst>
          </a:blip>
          <a:srcRect b="18555"/>
          <a:stretch>
            <a:fillRect/>
          </a:stretch>
        </p:blipFill>
        <p:spPr bwMode="auto">
          <a:xfrm>
            <a:off x="6084888" y="4581525"/>
            <a:ext cx="2693987"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es-ES"/>
              <a:t>‘ASOR</a:t>
            </a:r>
          </a:p>
        </p:txBody>
      </p:sp>
      <p:pic>
        <p:nvPicPr>
          <p:cNvPr id="44035" name="Picture 3" descr="img%3Fs%3DMLA%26f%3D31487787_982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0430" r="23834"/>
          <a:stretch>
            <a:fillRect/>
          </a:stretch>
        </p:blipFill>
        <p:spPr bwMode="auto">
          <a:xfrm>
            <a:off x="611188" y="1484313"/>
            <a:ext cx="1196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citara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429000"/>
            <a:ext cx="21605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3132138" y="3573463"/>
            <a:ext cx="1871662"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Ž</a:t>
            </a:r>
            <a:r>
              <a:rPr lang="es-ES" dirty="0"/>
              <a:t>alm 33</a:t>
            </a:r>
            <a:r>
              <a:rPr lang="cs-CZ" dirty="0"/>
              <a:t>,</a:t>
            </a:r>
            <a:r>
              <a:rPr lang="es-ES" dirty="0"/>
              <a:t>2</a:t>
            </a:r>
          </a:p>
          <a:p>
            <a:pPr>
              <a:spcBef>
                <a:spcPct val="50000"/>
              </a:spcBef>
            </a:pPr>
            <a:r>
              <a:rPr lang="cs-CZ" dirty="0"/>
              <a:t>Ž</a:t>
            </a:r>
            <a:r>
              <a:rPr lang="es-ES" dirty="0"/>
              <a:t>alm 92</a:t>
            </a:r>
            <a:r>
              <a:rPr lang="cs-CZ" dirty="0"/>
              <a:t>,</a:t>
            </a:r>
            <a:r>
              <a:rPr lang="es-ES" dirty="0"/>
              <a:t>3</a:t>
            </a:r>
          </a:p>
          <a:p>
            <a:pPr>
              <a:spcBef>
                <a:spcPct val="50000"/>
              </a:spcBef>
            </a:pPr>
            <a:r>
              <a:rPr lang="cs-CZ" dirty="0"/>
              <a:t>Ž</a:t>
            </a:r>
            <a:r>
              <a:rPr lang="es-ES" dirty="0"/>
              <a:t>almo144</a:t>
            </a:r>
            <a:r>
              <a:rPr lang="cs-CZ" dirty="0"/>
              <a:t>,</a:t>
            </a:r>
            <a:r>
              <a:rPr lang="es-ES" dirty="0"/>
              <a:t>9</a:t>
            </a:r>
          </a:p>
        </p:txBody>
      </p:sp>
      <p:sp>
        <p:nvSpPr>
          <p:cNvPr id="44039" name="Text Box 7"/>
          <p:cNvSpPr txBox="1">
            <a:spLocks noChangeArrowheads="1"/>
          </p:cNvSpPr>
          <p:nvPr/>
        </p:nvSpPr>
        <p:spPr bwMode="auto">
          <a:xfrm>
            <a:off x="2700338" y="1700213"/>
            <a:ext cx="43195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Byl to </a:t>
            </a:r>
            <a:r>
              <a:rPr lang="cs-CZ" dirty="0"/>
              <a:t>deseti</a:t>
            </a:r>
            <a:r>
              <a:rPr lang="es-ES" dirty="0"/>
              <a:t>strunný nástroj.
</a:t>
            </a:r>
          </a:p>
        </p:txBody>
      </p:sp>
      <p:grpSp>
        <p:nvGrpSpPr>
          <p:cNvPr id="3" name="Grupo 2">
            <a:extLst>
              <a:ext uri="{FF2B5EF4-FFF2-40B4-BE49-F238E27FC236}">
                <a16:creationId xmlns:a16="http://schemas.microsoft.com/office/drawing/2014/main" id="{DBAD2281-81F5-108B-503B-B61CB3DE5DCB}"/>
              </a:ext>
            </a:extLst>
          </p:cNvPr>
          <p:cNvGrpSpPr/>
          <p:nvPr/>
        </p:nvGrpSpPr>
        <p:grpSpPr>
          <a:xfrm>
            <a:off x="5001884" y="2996952"/>
            <a:ext cx="3600400" cy="2928938"/>
            <a:chOff x="5029145" y="3132970"/>
            <a:chExt cx="3600400" cy="2928938"/>
          </a:xfrm>
        </p:grpSpPr>
        <p:pic>
          <p:nvPicPr>
            <p:cNvPr id="44037" name="BLOGGER_PHOTO_ID_5100215486679972354" descr="asor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978" y="3132970"/>
              <a:ext cx="333873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8CA7861F-757E-C61D-DF10-9A6DD610002F}"/>
                </a:ext>
              </a:extLst>
            </p:cNvPr>
            <p:cNvSpPr txBox="1"/>
            <p:nvPr/>
          </p:nvSpPr>
          <p:spPr>
            <a:xfrm>
              <a:off x="5029145" y="5748483"/>
              <a:ext cx="3600400" cy="307777"/>
            </a:xfrm>
            <a:prstGeom prst="rect">
              <a:avLst/>
            </a:prstGeom>
            <a:solidFill>
              <a:schemeClr val="bg1"/>
            </a:solidFill>
          </p:spPr>
          <p:txBody>
            <a:bodyPr wrap="square" rtlCol="0">
              <a:spAutoFit/>
            </a:bodyPr>
            <a:lstStyle/>
            <a:p>
              <a:r>
                <a:rPr lang="pl-PL" sz="1400" dirty="0"/>
                <a:t>Syrské ženy z 8. století př. n. l. s citerami</a:t>
              </a:r>
              <a:endParaRPr lang="es-ES" sz="14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s-ES" dirty="0"/>
              <a:t>Dechové nástroje
</a:t>
            </a:r>
          </a:p>
        </p:txBody>
      </p:sp>
      <p:graphicFrame>
        <p:nvGraphicFramePr>
          <p:cNvPr id="69682" name="Group 50"/>
          <p:cNvGraphicFramePr>
            <a:graphicFrameLocks noGrp="1"/>
          </p:cNvGraphicFramePr>
          <p:nvPr>
            <p:ph sz="half" idx="1"/>
            <p:extLst>
              <p:ext uri="{D42A27DB-BD31-4B8C-83A1-F6EECF244321}">
                <p14:modId xmlns:p14="http://schemas.microsoft.com/office/powerpoint/2010/main" val="926159107"/>
              </p:ext>
            </p:extLst>
          </p:nvPr>
        </p:nvGraphicFramePr>
        <p:xfrm>
          <a:off x="611188" y="1457325"/>
          <a:ext cx="7923212" cy="4852608"/>
        </p:xfrm>
        <a:graphic>
          <a:graphicData uri="http://schemas.openxmlformats.org/drawingml/2006/table">
            <a:tbl>
              <a:tblPr/>
              <a:tblGrid>
                <a:gridCol w="2089150">
                  <a:extLst>
                    <a:ext uri="{9D8B030D-6E8A-4147-A177-3AD203B41FA5}">
                      <a16:colId xmlns:a16="http://schemas.microsoft.com/office/drawing/2014/main" val="20000"/>
                    </a:ext>
                  </a:extLst>
                </a:gridCol>
                <a:gridCol w="4103687">
                  <a:extLst>
                    <a:ext uri="{9D8B030D-6E8A-4147-A177-3AD203B41FA5}">
                      <a16:colId xmlns:a16="http://schemas.microsoft.com/office/drawing/2014/main" val="20001"/>
                    </a:ext>
                  </a:extLst>
                </a:gridCol>
                <a:gridCol w="1730375">
                  <a:extLst>
                    <a:ext uri="{9D8B030D-6E8A-4147-A177-3AD203B41FA5}">
                      <a16:colId xmlns:a16="http://schemas.microsoft.com/office/drawing/2014/main" val="20002"/>
                    </a:ext>
                  </a:extLst>
                </a:gridCol>
              </a:tblGrid>
              <a:tr h="5413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a:t>
                      </a:r>
                      <a:r>
                        <a:rPr kumimoji="0" lang="cs-CZ"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ÁZEV</a:t>
                      </a:r>
                      <a:endPar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PŘEKLAD</a:t>
                      </a:r>
                      <a:endPar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‘Ugab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a:t>
                      </a:r>
                      <a:r>
                        <a:rPr kumimoji="0" lang="cs-CZ"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étna</a:t>
                      </a:r>
                      <a:endPar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39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Jalil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Dvojitá flétna nebo hoboj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0">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Shofar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Roh</a:t>
                      </a:r>
                      <a:endPar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Jatsotserah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mpeta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9681" name="Picture 49" descr="fl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133600"/>
            <a:ext cx="1428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3" name="Picture 51" descr="trom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084763"/>
            <a:ext cx="1428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4" name="Picture 52" descr="baz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005263"/>
            <a:ext cx="114141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5" name="BLOGGER_PHOTO_ID_5100387783588018770" descr="oboe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b="36613"/>
          <a:stretch>
            <a:fillRect/>
          </a:stretch>
        </p:blipFill>
        <p:spPr bwMode="auto">
          <a:xfrm>
            <a:off x="7235825" y="2997200"/>
            <a:ext cx="765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s-ES"/>
              <a:t>‘UGAB</a:t>
            </a:r>
          </a:p>
        </p:txBody>
      </p:sp>
      <p:pic>
        <p:nvPicPr>
          <p:cNvPr id="58371" name="Picture 3" descr="kehhig9ai11yzwj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33131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flauta%2520travesera%2520barroc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863" b="3741"/>
          <a:stretch>
            <a:fillRect/>
          </a:stretch>
        </p:blipFill>
        <p:spPr bwMode="auto">
          <a:xfrm>
            <a:off x="611188" y="4468813"/>
            <a:ext cx="194468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4211638" y="4221163"/>
            <a:ext cx="288131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1. Mojžíšova</a:t>
            </a:r>
            <a:r>
              <a:rPr lang="es-ES" dirty="0"/>
              <a:t> 4</a:t>
            </a:r>
            <a:r>
              <a:rPr lang="cs-CZ" dirty="0"/>
              <a:t>,</a:t>
            </a:r>
            <a:r>
              <a:rPr lang="es-ES" dirty="0"/>
              <a:t>21</a:t>
            </a:r>
          </a:p>
          <a:p>
            <a:pPr>
              <a:spcBef>
                <a:spcPct val="50000"/>
              </a:spcBef>
            </a:pPr>
            <a:r>
              <a:rPr lang="es-ES" dirty="0"/>
              <a:t>J</a:t>
            </a:r>
            <a:r>
              <a:rPr lang="cs-CZ" dirty="0"/>
              <a:t>ó</a:t>
            </a:r>
            <a:r>
              <a:rPr lang="es-ES" dirty="0"/>
              <a:t>b 21</a:t>
            </a:r>
            <a:r>
              <a:rPr lang="cs-CZ" dirty="0"/>
              <a:t>,</a:t>
            </a:r>
            <a:r>
              <a:rPr lang="es-ES" dirty="0"/>
              <a:t>12</a:t>
            </a:r>
          </a:p>
          <a:p>
            <a:pPr>
              <a:spcBef>
                <a:spcPct val="50000"/>
              </a:spcBef>
            </a:pPr>
            <a:r>
              <a:rPr lang="es-ES" dirty="0"/>
              <a:t>J</a:t>
            </a:r>
            <a:r>
              <a:rPr lang="cs-CZ" dirty="0"/>
              <a:t>ó</a:t>
            </a:r>
            <a:r>
              <a:rPr lang="es-ES" dirty="0"/>
              <a:t>b 30</a:t>
            </a:r>
            <a:r>
              <a:rPr lang="cs-CZ" dirty="0"/>
              <a:t>,</a:t>
            </a:r>
            <a:r>
              <a:rPr lang="es-ES" dirty="0"/>
              <a:t>31</a:t>
            </a:r>
          </a:p>
          <a:p>
            <a:pPr>
              <a:spcBef>
                <a:spcPct val="50000"/>
              </a:spcBef>
            </a:pPr>
            <a:r>
              <a:rPr lang="cs-CZ" dirty="0"/>
              <a:t>Ž</a:t>
            </a:r>
            <a:r>
              <a:rPr lang="es-ES" dirty="0"/>
              <a:t>alm 150</a:t>
            </a:r>
            <a:r>
              <a:rPr lang="cs-CZ" dirty="0"/>
              <a:t>,</a:t>
            </a:r>
            <a:r>
              <a:rPr lang="es-ES" dirty="0"/>
              <a:t>4</a:t>
            </a:r>
          </a:p>
        </p:txBody>
      </p:sp>
      <p:sp>
        <p:nvSpPr>
          <p:cNvPr id="58374" name="Text Box 6"/>
          <p:cNvSpPr txBox="1">
            <a:spLocks noChangeArrowheads="1"/>
          </p:cNvSpPr>
          <p:nvPr/>
        </p:nvSpPr>
        <p:spPr bwMode="auto">
          <a:xfrm>
            <a:off x="4067175" y="1628775"/>
            <a:ext cx="42497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Hebrejské slovo souvisí se slovesem "milovat", možná kvůli jeho měkkému zvuku.
V chrámu se nepoužívala, protože byly upřednostňovány nástroje s větší zvučností.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es-ES"/>
              <a:t>JALIL</a:t>
            </a:r>
          </a:p>
        </p:txBody>
      </p:sp>
      <p:pic>
        <p:nvPicPr>
          <p:cNvPr id="59395" name="Picture 3" descr="fdoble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18907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flaut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860800"/>
            <a:ext cx="2519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4211638" y="4076700"/>
            <a:ext cx="3960812"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1</a:t>
            </a:r>
            <a:r>
              <a:rPr lang="cs-CZ" dirty="0"/>
              <a:t>.</a:t>
            </a:r>
            <a:r>
              <a:rPr lang="es-ES" dirty="0"/>
              <a:t>Samuel</a:t>
            </a:r>
            <a:r>
              <a:rPr lang="cs-CZ" dirty="0"/>
              <a:t>ova</a:t>
            </a:r>
            <a:r>
              <a:rPr lang="es-ES" dirty="0"/>
              <a:t> 10</a:t>
            </a:r>
            <a:r>
              <a:rPr lang="cs-CZ" dirty="0"/>
              <a:t>,</a:t>
            </a:r>
            <a:r>
              <a:rPr lang="es-ES" dirty="0"/>
              <a:t>5</a:t>
            </a:r>
          </a:p>
          <a:p>
            <a:pPr>
              <a:spcBef>
                <a:spcPct val="50000"/>
              </a:spcBef>
            </a:pPr>
            <a:r>
              <a:rPr lang="es-ES" dirty="0"/>
              <a:t>1</a:t>
            </a:r>
            <a:r>
              <a:rPr lang="cs-CZ" dirty="0"/>
              <a:t>. Královská</a:t>
            </a:r>
            <a:r>
              <a:rPr lang="es-ES" dirty="0"/>
              <a:t> 1</a:t>
            </a:r>
            <a:r>
              <a:rPr lang="cs-CZ" dirty="0"/>
              <a:t>,</a:t>
            </a:r>
            <a:r>
              <a:rPr lang="es-ES" dirty="0"/>
              <a:t>40</a:t>
            </a:r>
          </a:p>
          <a:p>
            <a:pPr>
              <a:spcBef>
                <a:spcPct val="50000"/>
              </a:spcBef>
            </a:pPr>
            <a:r>
              <a:rPr lang="es-ES" dirty="0"/>
              <a:t>I</a:t>
            </a:r>
            <a:r>
              <a:rPr lang="cs-CZ" dirty="0" err="1"/>
              <a:t>zajáš</a:t>
            </a:r>
            <a:r>
              <a:rPr lang="es-ES" dirty="0"/>
              <a:t> 5</a:t>
            </a:r>
            <a:r>
              <a:rPr lang="cs-CZ" dirty="0"/>
              <a:t>,</a:t>
            </a:r>
            <a:r>
              <a:rPr lang="es-ES" dirty="0"/>
              <a:t>11</a:t>
            </a:r>
            <a:r>
              <a:rPr lang="cs-CZ" dirty="0"/>
              <a:t>.</a:t>
            </a:r>
            <a:r>
              <a:rPr lang="es-ES" dirty="0"/>
              <a:t>12</a:t>
            </a:r>
          </a:p>
          <a:p>
            <a:pPr>
              <a:spcBef>
                <a:spcPct val="50000"/>
              </a:spcBef>
            </a:pPr>
            <a:r>
              <a:rPr lang="es-ES" dirty="0"/>
              <a:t>Jerem</a:t>
            </a:r>
            <a:r>
              <a:rPr lang="cs-CZ" dirty="0" err="1"/>
              <a:t>jáš</a:t>
            </a:r>
            <a:r>
              <a:rPr lang="es-ES" dirty="0"/>
              <a:t> 48</a:t>
            </a:r>
            <a:r>
              <a:rPr lang="cs-CZ" dirty="0"/>
              <a:t>,</a:t>
            </a:r>
            <a:r>
              <a:rPr lang="es-ES" dirty="0"/>
              <a:t>36</a:t>
            </a:r>
          </a:p>
        </p:txBody>
      </p:sp>
      <p:sp>
        <p:nvSpPr>
          <p:cNvPr id="59398" name="Text Box 6"/>
          <p:cNvSpPr txBox="1">
            <a:spLocks noChangeArrowheads="1"/>
          </p:cNvSpPr>
          <p:nvPr/>
        </p:nvSpPr>
        <p:spPr bwMode="auto">
          <a:xfrm>
            <a:off x="3635375" y="2349500"/>
            <a:ext cx="44640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Hráli </a:t>
            </a:r>
            <a:r>
              <a:rPr lang="cs-CZ" dirty="0"/>
              <a:t>na n</a:t>
            </a:r>
            <a:r>
              <a:rPr lang="es-ES" dirty="0"/>
              <a:t>i proroci a používali ji </a:t>
            </a:r>
            <a:r>
              <a:rPr lang="cs-CZ" dirty="0"/>
              <a:t>                 </a:t>
            </a:r>
            <a:r>
              <a:rPr lang="es-ES" dirty="0"/>
              <a:t>i při Šalomounově korunovaci.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s-ES"/>
              <a:t>SHOFAR</a:t>
            </a:r>
          </a:p>
        </p:txBody>
      </p:sp>
      <p:pic>
        <p:nvPicPr>
          <p:cNvPr id="60419" name="Picture 3" descr="Ver imagen en tamaño comple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20161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cuerno-1-1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500438"/>
            <a:ext cx="25193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p:cNvSpPr txBox="1">
            <a:spLocks noChangeArrowheads="1"/>
          </p:cNvSpPr>
          <p:nvPr/>
        </p:nvSpPr>
        <p:spPr bwMode="auto">
          <a:xfrm>
            <a:off x="4859338" y="1557338"/>
            <a:ext cx="338455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2. Mojžíšova</a:t>
            </a:r>
            <a:r>
              <a:rPr lang="es-ES" dirty="0"/>
              <a:t> 19</a:t>
            </a:r>
            <a:r>
              <a:rPr lang="cs-CZ" dirty="0"/>
              <a:t>,</a:t>
            </a:r>
            <a:r>
              <a:rPr lang="es-ES" dirty="0"/>
              <a:t>16</a:t>
            </a:r>
            <a:r>
              <a:rPr lang="cs-CZ" dirty="0"/>
              <a:t>.</a:t>
            </a:r>
            <a:r>
              <a:rPr lang="es-ES" dirty="0"/>
              <a:t>19</a:t>
            </a:r>
            <a:r>
              <a:rPr lang="cs-CZ" dirty="0"/>
              <a:t>; </a:t>
            </a:r>
            <a:r>
              <a:rPr lang="es-ES" dirty="0"/>
              <a:t>20</a:t>
            </a:r>
            <a:r>
              <a:rPr lang="cs-CZ" dirty="0"/>
              <a:t>,</a:t>
            </a:r>
            <a:r>
              <a:rPr lang="es-ES" dirty="0"/>
              <a:t>18</a:t>
            </a:r>
          </a:p>
          <a:p>
            <a:pPr>
              <a:spcBef>
                <a:spcPct val="50000"/>
              </a:spcBef>
            </a:pPr>
            <a:r>
              <a:rPr lang="cs-CZ" dirty="0"/>
              <a:t>3 . Mojžíšova</a:t>
            </a:r>
            <a:r>
              <a:rPr lang="es-ES" dirty="0"/>
              <a:t> 25</a:t>
            </a:r>
            <a:r>
              <a:rPr lang="cs-CZ" dirty="0"/>
              <a:t>,</a:t>
            </a:r>
            <a:r>
              <a:rPr lang="es-ES" dirty="0"/>
              <a:t>9</a:t>
            </a:r>
          </a:p>
          <a:p>
            <a:pPr>
              <a:spcBef>
                <a:spcPct val="50000"/>
              </a:spcBef>
            </a:pPr>
            <a:r>
              <a:rPr lang="es-ES" dirty="0"/>
              <a:t>Jo</a:t>
            </a:r>
            <a:r>
              <a:rPr lang="cs-CZ" dirty="0" err="1"/>
              <a:t>zue</a:t>
            </a:r>
            <a:r>
              <a:rPr lang="cs-CZ" dirty="0"/>
              <a:t> </a:t>
            </a:r>
            <a:r>
              <a:rPr lang="es-ES" dirty="0"/>
              <a:t>6</a:t>
            </a:r>
            <a:r>
              <a:rPr lang="cs-CZ" dirty="0"/>
              <a:t>,</a:t>
            </a:r>
            <a:r>
              <a:rPr lang="es-ES" dirty="0"/>
              <a:t>6</a:t>
            </a:r>
            <a:r>
              <a:rPr lang="cs-CZ" dirty="0"/>
              <a:t>.</a:t>
            </a:r>
            <a:r>
              <a:rPr lang="es-ES" dirty="0"/>
              <a:t>20</a:t>
            </a:r>
          </a:p>
          <a:p>
            <a:pPr>
              <a:spcBef>
                <a:spcPct val="50000"/>
              </a:spcBef>
            </a:pPr>
            <a:r>
              <a:rPr lang="cs-CZ" dirty="0"/>
              <a:t>Soudců</a:t>
            </a:r>
            <a:r>
              <a:rPr lang="es-ES" dirty="0"/>
              <a:t> 3</a:t>
            </a:r>
            <a:r>
              <a:rPr lang="cs-CZ" dirty="0"/>
              <a:t>,</a:t>
            </a:r>
            <a:r>
              <a:rPr lang="es-ES" dirty="0"/>
              <a:t>27</a:t>
            </a:r>
            <a:r>
              <a:rPr lang="cs-CZ" dirty="0"/>
              <a:t>;</a:t>
            </a:r>
            <a:r>
              <a:rPr lang="es-ES" dirty="0"/>
              <a:t> 7</a:t>
            </a:r>
            <a:r>
              <a:rPr lang="cs-CZ" dirty="0"/>
              <a:t>,</a:t>
            </a:r>
            <a:r>
              <a:rPr lang="es-ES" dirty="0"/>
              <a:t>20</a:t>
            </a:r>
          </a:p>
          <a:p>
            <a:pPr>
              <a:spcBef>
                <a:spcPct val="50000"/>
              </a:spcBef>
            </a:pPr>
            <a:r>
              <a:rPr lang="es-ES" dirty="0"/>
              <a:t>1</a:t>
            </a:r>
            <a:r>
              <a:rPr lang="cs-CZ" dirty="0"/>
              <a:t>. </a:t>
            </a:r>
            <a:r>
              <a:rPr lang="es-ES" dirty="0"/>
              <a:t>Samuel</a:t>
            </a:r>
            <a:r>
              <a:rPr lang="cs-CZ" dirty="0"/>
              <a:t>ova </a:t>
            </a:r>
            <a:r>
              <a:rPr lang="es-ES" dirty="0"/>
              <a:t>13</a:t>
            </a:r>
            <a:r>
              <a:rPr lang="cs-CZ" dirty="0"/>
              <a:t>,</a:t>
            </a:r>
            <a:r>
              <a:rPr lang="es-ES" dirty="0"/>
              <a:t>3</a:t>
            </a:r>
          </a:p>
          <a:p>
            <a:pPr>
              <a:spcBef>
                <a:spcPct val="50000"/>
              </a:spcBef>
            </a:pPr>
            <a:r>
              <a:rPr lang="es-ES" dirty="0"/>
              <a:t>2ª de Samuel, 2</a:t>
            </a:r>
            <a:r>
              <a:rPr lang="cs-CZ" dirty="0"/>
              <a:t>,</a:t>
            </a:r>
            <a:r>
              <a:rPr lang="es-ES" dirty="0"/>
              <a:t>28</a:t>
            </a:r>
          </a:p>
          <a:p>
            <a:pPr>
              <a:spcBef>
                <a:spcPct val="50000"/>
              </a:spcBef>
            </a:pPr>
            <a:r>
              <a:rPr lang="es-ES" dirty="0"/>
              <a:t>1</a:t>
            </a:r>
            <a:r>
              <a:rPr lang="cs-CZ" dirty="0"/>
              <a:t>. Královská</a:t>
            </a:r>
            <a:r>
              <a:rPr lang="es-ES" dirty="0"/>
              <a:t> 1</a:t>
            </a:r>
            <a:r>
              <a:rPr lang="cs-CZ" dirty="0"/>
              <a:t>,</a:t>
            </a:r>
            <a:r>
              <a:rPr lang="es-ES" dirty="0"/>
              <a:t>34</a:t>
            </a:r>
            <a:r>
              <a:rPr lang="cs-CZ" dirty="0"/>
              <a:t>.3</a:t>
            </a:r>
            <a:r>
              <a:rPr lang="es-ES" dirty="0"/>
              <a:t>9</a:t>
            </a:r>
          </a:p>
          <a:p>
            <a:pPr>
              <a:spcBef>
                <a:spcPct val="50000"/>
              </a:spcBef>
            </a:pPr>
            <a:r>
              <a:rPr lang="cs-CZ" dirty="0"/>
              <a:t>Ž</a:t>
            </a:r>
            <a:r>
              <a:rPr lang="es-ES" dirty="0"/>
              <a:t>alm 81</a:t>
            </a:r>
            <a:r>
              <a:rPr lang="cs-CZ" dirty="0"/>
              <a:t>,</a:t>
            </a:r>
            <a:r>
              <a:rPr lang="es-ES" dirty="0"/>
              <a:t>3</a:t>
            </a:r>
          </a:p>
          <a:p>
            <a:pPr>
              <a:spcBef>
                <a:spcPct val="50000"/>
              </a:spcBef>
            </a:pPr>
            <a:r>
              <a:rPr lang="cs-CZ" dirty="0"/>
              <a:t>Ž</a:t>
            </a:r>
            <a:r>
              <a:rPr lang="es-ES" dirty="0"/>
              <a:t>alm 150</a:t>
            </a:r>
            <a:r>
              <a:rPr lang="cs-CZ" dirty="0"/>
              <a:t>,</a:t>
            </a:r>
            <a:r>
              <a:rPr lang="es-ES" dirty="0"/>
              <a:t>3</a:t>
            </a:r>
          </a:p>
        </p:txBody>
      </p:sp>
      <p:sp>
        <p:nvSpPr>
          <p:cNvPr id="60423" name="Text Box 7"/>
          <p:cNvSpPr txBox="1">
            <a:spLocks noChangeArrowheads="1"/>
          </p:cNvSpPr>
          <p:nvPr/>
        </p:nvSpPr>
        <p:spPr bwMode="auto">
          <a:xfrm>
            <a:off x="2627313" y="1484313"/>
            <a:ext cx="216058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Je to nejčastěji zmiňovaný nástroj v Bibli.
Předznamenal nový rok.
</a:t>
            </a:r>
          </a:p>
        </p:txBody>
      </p:sp>
      <p:grpSp>
        <p:nvGrpSpPr>
          <p:cNvPr id="3" name="Grupo 2">
            <a:extLst>
              <a:ext uri="{FF2B5EF4-FFF2-40B4-BE49-F238E27FC236}">
                <a16:creationId xmlns:a16="http://schemas.microsoft.com/office/drawing/2014/main" id="{DB4E3C15-BBC5-EC70-2F09-9B2B7CB2ACB9}"/>
              </a:ext>
            </a:extLst>
          </p:cNvPr>
          <p:cNvGrpSpPr/>
          <p:nvPr/>
        </p:nvGrpSpPr>
        <p:grpSpPr>
          <a:xfrm>
            <a:off x="3491880" y="3429000"/>
            <a:ext cx="4848225" cy="2863850"/>
            <a:chOff x="3491880" y="3429000"/>
            <a:chExt cx="4848225" cy="2863850"/>
          </a:xfrm>
        </p:grpSpPr>
        <p:pic>
          <p:nvPicPr>
            <p:cNvPr id="60420" name="BLOGGER_PHOTO_ID_5102367346899647106" descr="cuerno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1880" y="3429000"/>
              <a:ext cx="48482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78351AB6-C9A9-9CB1-4268-E0BEA8947349}"/>
                </a:ext>
              </a:extLst>
            </p:cNvPr>
            <p:cNvSpPr txBox="1"/>
            <p:nvPr/>
          </p:nvSpPr>
          <p:spPr>
            <a:xfrm>
              <a:off x="3657600" y="5877272"/>
              <a:ext cx="4514800" cy="307777"/>
            </a:xfrm>
            <a:prstGeom prst="rect">
              <a:avLst/>
            </a:prstGeom>
            <a:solidFill>
              <a:schemeClr val="bg1"/>
            </a:solidFill>
          </p:spPr>
          <p:txBody>
            <a:bodyPr wrap="square" rtlCol="0">
              <a:spAutoFit/>
            </a:bodyPr>
            <a:lstStyle/>
            <a:p>
              <a:pPr algn="ctr"/>
              <a:r>
                <a:rPr lang="es-ES" sz="1400" dirty="0" err="1"/>
                <a:t>Židovský</a:t>
              </a:r>
              <a:r>
                <a:rPr lang="es-ES" sz="1400" dirty="0"/>
                <a:t> </a:t>
              </a:r>
              <a:r>
                <a:rPr lang="es-ES" sz="1400" dirty="0" err="1"/>
                <a:t>roh</a:t>
              </a:r>
              <a:r>
                <a:rPr lang="es-ES" sz="1400" dirty="0"/>
                <a:t> z 12. </a:t>
              </a:r>
              <a:r>
                <a:rPr lang="es-ES" sz="1400" dirty="0" err="1"/>
                <a:t>století</a:t>
              </a:r>
              <a:r>
                <a:rPr lang="es-ES" sz="1400" dirty="0"/>
                <a:t> </a:t>
              </a:r>
              <a:r>
                <a:rPr lang="es-ES" sz="1400" dirty="0" err="1"/>
                <a:t>našeho</a:t>
              </a:r>
              <a:r>
                <a:rPr lang="es-ES" sz="1400" dirty="0"/>
                <a:t> </a:t>
              </a:r>
              <a:r>
                <a:rPr lang="es-ES" sz="1400" dirty="0" err="1"/>
                <a:t>letopočtu</a:t>
              </a:r>
              <a:endParaRPr lang="es-ES" sz="14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es-ES"/>
              <a:t>JATSOTSERAH</a:t>
            </a:r>
          </a:p>
        </p:txBody>
      </p:sp>
      <p:pic>
        <p:nvPicPr>
          <p:cNvPr id="65539" name="Picture 3" descr="trom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43195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3059113" y="5084763"/>
            <a:ext cx="49688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4. Mojžíšova </a:t>
            </a:r>
            <a:r>
              <a:rPr lang="es-ES" dirty="0"/>
              <a:t>10</a:t>
            </a:r>
            <a:r>
              <a:rPr lang="cs-CZ" dirty="0"/>
              <a:t>,</a:t>
            </a:r>
            <a:r>
              <a:rPr lang="es-ES" dirty="0"/>
              <a:t>1</a:t>
            </a:r>
            <a:r>
              <a:rPr lang="cs-CZ" dirty="0"/>
              <a:t>.</a:t>
            </a:r>
            <a:r>
              <a:rPr lang="es-ES" dirty="0"/>
              <a:t>2</a:t>
            </a:r>
            <a:r>
              <a:rPr lang="cs-CZ" dirty="0"/>
              <a:t>.</a:t>
            </a:r>
            <a:r>
              <a:rPr lang="es-ES" dirty="0"/>
              <a:t>9</a:t>
            </a:r>
          </a:p>
          <a:p>
            <a:pPr>
              <a:spcBef>
                <a:spcPct val="50000"/>
              </a:spcBef>
            </a:pPr>
            <a:r>
              <a:rPr lang="es-ES" dirty="0"/>
              <a:t>2</a:t>
            </a:r>
            <a:r>
              <a:rPr lang="cs-CZ" dirty="0"/>
              <a:t>. Paralipomenon</a:t>
            </a:r>
            <a:r>
              <a:rPr lang="es-ES" dirty="0"/>
              <a:t> 5</a:t>
            </a:r>
            <a:r>
              <a:rPr lang="cs-CZ" dirty="0"/>
              <a:t>,</a:t>
            </a:r>
            <a:r>
              <a:rPr lang="es-ES" dirty="0"/>
              <a:t>12</a:t>
            </a:r>
            <a:r>
              <a:rPr lang="cs-CZ" dirty="0"/>
              <a:t>.</a:t>
            </a:r>
            <a:r>
              <a:rPr lang="es-ES" dirty="0"/>
              <a:t>13</a:t>
            </a:r>
          </a:p>
        </p:txBody>
      </p:sp>
      <p:sp>
        <p:nvSpPr>
          <p:cNvPr id="65541" name="Text Box 5"/>
          <p:cNvSpPr txBox="1">
            <a:spLocks noChangeArrowheads="1"/>
          </p:cNvSpPr>
          <p:nvPr/>
        </p:nvSpPr>
        <p:spPr bwMode="auto">
          <a:xfrm>
            <a:off x="3419475" y="2924175"/>
            <a:ext cx="47529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Používaly se pro vojenské účely a měly také svůj význam v hudbě chrámu.
Mojžíšovi bylo přikázáno, aby vyrobil dvě stříbrné polnice.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music_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825"/>
            <a:ext cx="9144000" cy="6211888"/>
          </a:xfrm>
          <a:prstGeom prst="rect">
            <a:avLst/>
          </a:prstGeom>
          <a:noFill/>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827088" y="620713"/>
            <a:ext cx="7921625" cy="1323439"/>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dirty="0">
                <a:latin typeface="Comic Sans MS" panose="030F0702030302020204" pitchFamily="66" charset="0"/>
              </a:rPr>
              <a:t>“Jsem rád, že slyším hudební nástroje, které tu máte.  Bůh chce, abychom je měli. Chce, abychom Ho chválili srdcem, duší a hlasem a velebili Jeho jméno před světem.” </a:t>
            </a:r>
            <a:r>
              <a:rPr lang="cs-CZ" sz="2000" b="1" dirty="0">
                <a:latin typeface="Comic Sans MS" panose="030F0702030302020204" pitchFamily="66" charset="0"/>
              </a:rPr>
              <a:t>        			   </a:t>
            </a:r>
            <a:r>
              <a:rPr lang="es-ES" sz="1200" dirty="0">
                <a:latin typeface="Comic Sans MS" panose="030F0702030302020204" pitchFamily="66" charset="0"/>
              </a:rPr>
              <a:t>(E.G.W., </a:t>
            </a:r>
            <a:r>
              <a:rPr lang="en-US" sz="1200" dirty="0">
                <a:latin typeface="Comic Sans MS" panose="030F0702030302020204" pitchFamily="66" charset="0"/>
              </a:rPr>
              <a:t>Review and Herald, 15. </a:t>
            </a:r>
            <a:r>
              <a:rPr lang="en-US" sz="1200" dirty="0" err="1">
                <a:latin typeface="Comic Sans MS" panose="030F0702030302020204" pitchFamily="66" charset="0"/>
              </a:rPr>
              <a:t>června</a:t>
            </a:r>
            <a:r>
              <a:rPr lang="en-US" sz="1200" dirty="0">
                <a:latin typeface="Comic Sans MS" panose="030F0702030302020204" pitchFamily="66" charset="0"/>
              </a:rPr>
              <a:t> 1905</a:t>
            </a:r>
            <a:r>
              <a:rPr lang="es-ES" sz="1200" dirty="0">
                <a:latin typeface="Comic Sans MS" panose="030F0702030302020204" pitchFamily="66"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cs-CZ" dirty="0"/>
              <a:t>Ž</a:t>
            </a:r>
            <a:r>
              <a:rPr lang="es-ES" dirty="0"/>
              <a:t>alm 150</a:t>
            </a:r>
          </a:p>
        </p:txBody>
      </p:sp>
      <p:sp>
        <p:nvSpPr>
          <p:cNvPr id="45059" name="Text Box 3"/>
          <p:cNvSpPr txBox="1">
            <a:spLocks noChangeArrowheads="1"/>
          </p:cNvSpPr>
          <p:nvPr/>
        </p:nvSpPr>
        <p:spPr bwMode="auto">
          <a:xfrm>
            <a:off x="971550" y="1693863"/>
            <a:ext cx="7489825"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200" b="1" i="1" dirty="0"/>
              <a:t>Chvalte Boha v jeho svatyni,</a:t>
            </a:r>
            <a:br>
              <a:rPr lang="es-ES" sz="2200" b="1" dirty="0"/>
            </a:br>
            <a:r>
              <a:rPr lang="cs-CZ" sz="2200" b="1" i="1" dirty="0"/>
              <a:t>Chvalte ho i na obloze, již sklenul svou mocí,</a:t>
            </a:r>
            <a:br>
              <a:rPr lang="es-ES" sz="2200" b="1" dirty="0"/>
            </a:br>
            <a:r>
              <a:rPr lang="cs-CZ" sz="2200" b="1" dirty="0"/>
              <a:t>chvalte ho za jeho bohatýrské činy,</a:t>
            </a:r>
          </a:p>
          <a:p>
            <a:pPr>
              <a:spcBef>
                <a:spcPct val="50000"/>
              </a:spcBef>
            </a:pPr>
            <a:r>
              <a:rPr lang="cs-CZ" sz="2200" b="1" dirty="0"/>
              <a:t>Chvalte ho pro jeho nesmírnou velikost!</a:t>
            </a:r>
            <a:br>
              <a:rPr lang="es-ES" sz="2200" b="1" dirty="0"/>
            </a:br>
            <a:r>
              <a:rPr lang="cs-CZ" sz="2200" b="1" dirty="0"/>
              <a:t>Chvalte ho zvukem</a:t>
            </a:r>
            <a:r>
              <a:rPr lang="es-ES" sz="2200" b="1" i="1" dirty="0"/>
              <a:t> </a:t>
            </a:r>
            <a:r>
              <a:rPr lang="cs-CZ" sz="2200" b="1" i="1">
                <a:solidFill>
                  <a:srgbClr val="0033CC"/>
                </a:solidFill>
              </a:rPr>
              <a:t>polnice,</a:t>
            </a:r>
            <a:br>
              <a:rPr lang="es-ES" sz="2200" b="1" dirty="0"/>
            </a:br>
            <a:r>
              <a:rPr lang="cs-CZ" sz="2200" b="1" i="1" dirty="0" err="1"/>
              <a:t>chva</a:t>
            </a:r>
            <a:r>
              <a:rPr lang="es-ES" sz="2200" b="1" i="1" dirty="0"/>
              <a:t>l</a:t>
            </a:r>
            <a:r>
              <a:rPr lang="cs-CZ" sz="2200" b="1" i="1" dirty="0"/>
              <a:t>t</a:t>
            </a:r>
            <a:r>
              <a:rPr lang="es-ES" sz="2200" b="1" i="1" dirty="0"/>
              <a:t>e </a:t>
            </a:r>
            <a:r>
              <a:rPr lang="cs-CZ" sz="2200" b="1" i="1" dirty="0"/>
              <a:t>h</a:t>
            </a:r>
            <a:r>
              <a:rPr lang="es-ES" sz="2200" b="1" i="1" dirty="0"/>
              <a:t>o </a:t>
            </a:r>
            <a:r>
              <a:rPr lang="cs-CZ" sz="2200" b="1" i="1" dirty="0">
                <a:solidFill>
                  <a:srgbClr val="0033CC"/>
                </a:solidFill>
              </a:rPr>
              <a:t>harf</a:t>
            </a:r>
            <a:r>
              <a:rPr lang="es-ES" sz="2200" b="1" i="1" dirty="0">
                <a:solidFill>
                  <a:srgbClr val="0033CC"/>
                </a:solidFill>
              </a:rPr>
              <a:t>o</a:t>
            </a:r>
            <a:r>
              <a:rPr lang="cs-CZ" sz="2200" b="1" i="1" dirty="0">
                <a:solidFill>
                  <a:srgbClr val="0033CC"/>
                </a:solidFill>
              </a:rPr>
              <a:t>u</a:t>
            </a:r>
            <a:r>
              <a:rPr lang="es-ES" sz="2200" b="1" i="1" dirty="0"/>
              <a:t> </a:t>
            </a:r>
            <a:r>
              <a:rPr lang="cs-CZ" sz="2200" b="1" i="1" dirty="0"/>
              <a:t>a</a:t>
            </a:r>
            <a:r>
              <a:rPr lang="es-ES" sz="2200" b="1" i="1" dirty="0"/>
              <a:t> </a:t>
            </a:r>
            <a:r>
              <a:rPr lang="cs-CZ" sz="2200" b="1" i="1" dirty="0">
                <a:solidFill>
                  <a:srgbClr val="0033CC"/>
                </a:solidFill>
              </a:rPr>
              <a:t>citarou</a:t>
            </a:r>
            <a:r>
              <a:rPr lang="cs-CZ" sz="2200" b="1" i="1" dirty="0"/>
              <a:t>,</a:t>
            </a:r>
            <a:br>
              <a:rPr lang="es-ES" sz="2200" b="1" dirty="0"/>
            </a:br>
            <a:r>
              <a:rPr lang="cs-CZ" sz="2200" b="1" i="1" dirty="0" err="1"/>
              <a:t>chva</a:t>
            </a:r>
            <a:r>
              <a:rPr lang="es-ES" sz="2200" b="1" i="1" dirty="0"/>
              <a:t>l</a:t>
            </a:r>
            <a:r>
              <a:rPr lang="cs-CZ" sz="2200" b="1" i="1" dirty="0"/>
              <a:t>t</a:t>
            </a:r>
            <a:r>
              <a:rPr lang="es-ES" sz="2200" b="1" i="1" dirty="0"/>
              <a:t>e </a:t>
            </a:r>
            <a:r>
              <a:rPr lang="cs-CZ" sz="2200" b="1" i="1" dirty="0"/>
              <a:t>h</a:t>
            </a:r>
            <a:r>
              <a:rPr lang="es-ES" sz="2200" b="1" i="1" dirty="0"/>
              <a:t>o </a:t>
            </a:r>
            <a:r>
              <a:rPr lang="cs-CZ" sz="2200" b="1" i="1" dirty="0" err="1">
                <a:solidFill>
                  <a:srgbClr val="0033CC"/>
                </a:solidFill>
              </a:rPr>
              <a:t>bubn</a:t>
            </a:r>
            <a:r>
              <a:rPr lang="es-ES" sz="2200" b="1" i="1" dirty="0">
                <a:solidFill>
                  <a:srgbClr val="0033CC"/>
                </a:solidFill>
              </a:rPr>
              <a:t>e</a:t>
            </a:r>
            <a:r>
              <a:rPr lang="cs-CZ" sz="2200" b="1" i="1" dirty="0">
                <a:solidFill>
                  <a:srgbClr val="0033CC"/>
                </a:solidFill>
              </a:rPr>
              <a:t>m</a:t>
            </a:r>
            <a:r>
              <a:rPr lang="es-ES" sz="2200" b="1" i="1" dirty="0"/>
              <a:t> </a:t>
            </a:r>
            <a:r>
              <a:rPr lang="cs-CZ" sz="2200" b="1" i="1" dirty="0"/>
              <a:t>a</a:t>
            </a:r>
            <a:r>
              <a:rPr lang="es-ES" sz="2200" b="1" i="1" dirty="0"/>
              <a:t> </a:t>
            </a:r>
            <a:r>
              <a:rPr lang="cs-CZ" sz="2200" b="1" i="1" dirty="0"/>
              <a:t>tancem,</a:t>
            </a:r>
            <a:br>
              <a:rPr lang="es-ES" sz="2200" b="1" dirty="0"/>
            </a:br>
            <a:r>
              <a:rPr lang="cs-CZ" sz="2200" b="1" i="1" dirty="0" err="1"/>
              <a:t>chva</a:t>
            </a:r>
            <a:r>
              <a:rPr lang="es-ES" sz="2200" b="1" i="1" dirty="0"/>
              <a:t>l</a:t>
            </a:r>
            <a:r>
              <a:rPr lang="cs-CZ" sz="2200" b="1" i="1" dirty="0"/>
              <a:t>t</a:t>
            </a:r>
            <a:r>
              <a:rPr lang="es-ES" sz="2200" b="1" i="1" dirty="0"/>
              <a:t>e </a:t>
            </a:r>
            <a:r>
              <a:rPr lang="cs-CZ" sz="2200" b="1" i="1" dirty="0"/>
              <a:t>h</a:t>
            </a:r>
            <a:r>
              <a:rPr lang="es-ES" sz="2200" b="1" i="1" dirty="0"/>
              <a:t>o </a:t>
            </a:r>
            <a:r>
              <a:rPr lang="es-ES" sz="2200" b="1" i="1" dirty="0">
                <a:solidFill>
                  <a:srgbClr val="0033CC"/>
                </a:solidFill>
              </a:rPr>
              <a:t>s</a:t>
            </a:r>
            <a:r>
              <a:rPr lang="cs-CZ" sz="2200" b="1" i="1" dirty="0" err="1">
                <a:solidFill>
                  <a:srgbClr val="0033CC"/>
                </a:solidFill>
              </a:rPr>
              <a:t>trunami</a:t>
            </a:r>
            <a:r>
              <a:rPr lang="es-ES" sz="2200" b="1" i="1" dirty="0"/>
              <a:t> </a:t>
            </a:r>
            <a:r>
              <a:rPr lang="cs-CZ" sz="2200" b="1" i="1" dirty="0"/>
              <a:t>a</a:t>
            </a:r>
            <a:r>
              <a:rPr lang="es-ES" sz="2200" b="1" i="1" dirty="0"/>
              <a:t> </a:t>
            </a:r>
            <a:r>
              <a:rPr lang="es-ES" sz="2200" b="1" i="1" dirty="0">
                <a:solidFill>
                  <a:srgbClr val="0033CC"/>
                </a:solidFill>
              </a:rPr>
              <a:t>fl</a:t>
            </a:r>
            <a:r>
              <a:rPr lang="cs-CZ" sz="2200" b="1" i="1" dirty="0" err="1">
                <a:solidFill>
                  <a:srgbClr val="0033CC"/>
                </a:solidFill>
              </a:rPr>
              <a:t>étnou</a:t>
            </a:r>
            <a:r>
              <a:rPr lang="es-ES" sz="2200" b="1" i="1" dirty="0"/>
              <a:t>.</a:t>
            </a:r>
            <a:br>
              <a:rPr lang="es-ES" sz="2200" b="1" dirty="0"/>
            </a:br>
            <a:r>
              <a:rPr lang="cs-CZ" sz="2200" b="1" i="1" dirty="0" err="1"/>
              <a:t>chva</a:t>
            </a:r>
            <a:r>
              <a:rPr lang="es-ES" sz="2200" b="1" i="1" dirty="0"/>
              <a:t>l</a:t>
            </a:r>
            <a:r>
              <a:rPr lang="cs-CZ" sz="2200" b="1" i="1" dirty="0"/>
              <a:t>t</a:t>
            </a:r>
            <a:r>
              <a:rPr lang="es-ES" sz="2200" b="1" i="1" dirty="0"/>
              <a:t>e </a:t>
            </a:r>
            <a:r>
              <a:rPr lang="cs-CZ" sz="2200" b="1" i="1" dirty="0"/>
              <a:t>n</a:t>
            </a:r>
            <a:r>
              <a:rPr lang="es-ES" sz="2200" b="1" i="1" dirty="0"/>
              <a:t>o</a:t>
            </a:r>
            <a:r>
              <a:rPr lang="cs-CZ" sz="2200" b="1" i="1" dirty="0"/>
              <a:t> </a:t>
            </a:r>
            <a:r>
              <a:rPr lang="es-ES" sz="2200" b="1" i="1" dirty="0"/>
              <a:t> </a:t>
            </a:r>
            <a:r>
              <a:rPr lang="cs-CZ" sz="2200" b="1" i="1" dirty="0">
                <a:solidFill>
                  <a:srgbClr val="0033CC"/>
                </a:solidFill>
              </a:rPr>
              <a:t>zvučnými </a:t>
            </a:r>
            <a:r>
              <a:rPr lang="cs-CZ" sz="2200" b="1" i="1" dirty="0" err="1">
                <a:solidFill>
                  <a:srgbClr val="0033CC"/>
                </a:solidFill>
              </a:rPr>
              <a:t>cy</a:t>
            </a:r>
            <a:r>
              <a:rPr lang="es-ES" sz="2200" b="1" i="1" dirty="0">
                <a:solidFill>
                  <a:srgbClr val="0033CC"/>
                </a:solidFill>
              </a:rPr>
              <a:t>mb</a:t>
            </a:r>
            <a:r>
              <a:rPr lang="cs-CZ" sz="2200" b="1" i="1" dirty="0">
                <a:solidFill>
                  <a:srgbClr val="0033CC"/>
                </a:solidFill>
              </a:rPr>
              <a:t>á</a:t>
            </a:r>
            <a:r>
              <a:rPr lang="es-ES" sz="2200" b="1" i="1" dirty="0">
                <a:solidFill>
                  <a:srgbClr val="0033CC"/>
                </a:solidFill>
              </a:rPr>
              <a:t>l</a:t>
            </a:r>
            <a:r>
              <a:rPr lang="cs-CZ" sz="2200" b="1" i="1" dirty="0">
                <a:solidFill>
                  <a:srgbClr val="0033CC"/>
                </a:solidFill>
              </a:rPr>
              <a:t>y</a:t>
            </a:r>
            <a:r>
              <a:rPr lang="cs-CZ" sz="2200" b="1" i="1" dirty="0"/>
              <a:t>,</a:t>
            </a:r>
            <a:br>
              <a:rPr lang="es-ES" sz="2200" b="1" dirty="0"/>
            </a:br>
            <a:r>
              <a:rPr lang="cs-CZ" sz="2200" b="1" i="1" dirty="0" err="1"/>
              <a:t>chva</a:t>
            </a:r>
            <a:r>
              <a:rPr lang="es-ES" sz="2200" b="1" i="1" dirty="0"/>
              <a:t>l</a:t>
            </a:r>
            <a:r>
              <a:rPr lang="cs-CZ" sz="2200" b="1" i="1" dirty="0"/>
              <a:t>t</a:t>
            </a:r>
            <a:r>
              <a:rPr lang="es-ES" sz="2200" b="1" i="1" dirty="0"/>
              <a:t>e </a:t>
            </a:r>
            <a:r>
              <a:rPr lang="cs-CZ" sz="2200" b="1" i="1" dirty="0"/>
              <a:t>h</a:t>
            </a:r>
            <a:r>
              <a:rPr lang="es-ES" sz="2200" b="1" i="1" dirty="0"/>
              <a:t>o </a:t>
            </a:r>
            <a:r>
              <a:rPr lang="es-ES" sz="2200" b="1" i="1" dirty="0">
                <a:solidFill>
                  <a:srgbClr val="0033CC"/>
                </a:solidFill>
              </a:rPr>
              <a:t>c</a:t>
            </a:r>
            <a:r>
              <a:rPr lang="cs-CZ" sz="2200" b="1" i="1" dirty="0">
                <a:solidFill>
                  <a:srgbClr val="0033CC"/>
                </a:solidFill>
              </a:rPr>
              <a:t>y</a:t>
            </a:r>
            <a:r>
              <a:rPr lang="es-ES" sz="2200" b="1" i="1" dirty="0">
                <a:solidFill>
                  <a:srgbClr val="0033CC"/>
                </a:solidFill>
              </a:rPr>
              <a:t>mbalos d</a:t>
            </a:r>
            <a:r>
              <a:rPr lang="cs-CZ" sz="2200" b="1" i="1" dirty="0" err="1">
                <a:solidFill>
                  <a:srgbClr val="0033CC"/>
                </a:solidFill>
              </a:rPr>
              <a:t>univými</a:t>
            </a:r>
            <a:r>
              <a:rPr lang="cs-CZ" sz="2200" b="1" i="1" dirty="0"/>
              <a:t>!</a:t>
            </a:r>
            <a:br>
              <a:rPr lang="es-ES" sz="2200" b="1" dirty="0"/>
            </a:br>
            <a:r>
              <a:rPr lang="cs-CZ" sz="2200" b="1" dirty="0" err="1"/>
              <a:t>Všechn</a:t>
            </a:r>
            <a:r>
              <a:rPr lang="es-ES" sz="2200" b="1" i="1" dirty="0"/>
              <a:t>o</a:t>
            </a:r>
            <a:r>
              <a:rPr lang="cs-CZ" sz="2200" b="1" i="1" dirty="0"/>
              <a:t>,</a:t>
            </a:r>
            <a:r>
              <a:rPr lang="es-ES" sz="2200" b="1" i="1" dirty="0"/>
              <a:t> </a:t>
            </a:r>
            <a:r>
              <a:rPr lang="cs-CZ" sz="2200" b="1" i="1" dirty="0"/>
              <a:t>c</a:t>
            </a:r>
            <a:r>
              <a:rPr lang="es-ES" sz="2200" b="1" i="1" dirty="0"/>
              <a:t>o </a:t>
            </a:r>
            <a:r>
              <a:rPr lang="cs-CZ" sz="2200" b="1" i="1" dirty="0"/>
              <a:t>má dech, ať chválí Hospodina!</a:t>
            </a:r>
            <a:br>
              <a:rPr lang="es-ES" sz="2200" b="1" dirty="0"/>
            </a:br>
            <a:r>
              <a:rPr lang="cs-CZ" sz="2200" b="1" dirty="0"/>
              <a:t>Ha</a:t>
            </a:r>
            <a:r>
              <a:rPr lang="es-ES" sz="2200" b="1" i="1" dirty="0"/>
              <a:t>lelu</a:t>
            </a:r>
            <a:r>
              <a:rPr lang="cs-CZ" sz="2200" b="1" i="1" dirty="0"/>
              <a:t>j</a:t>
            </a:r>
            <a:r>
              <a:rPr lang="es-ES" sz="2200" b="1" i="1" dirty="0"/>
              <a:t>a.</a:t>
            </a:r>
            <a:r>
              <a:rPr lang="es-ES" sz="2200" b="1"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s-ES" dirty="0"/>
              <a:t>Bicí nástroje
</a:t>
            </a:r>
          </a:p>
        </p:txBody>
      </p:sp>
      <p:graphicFrame>
        <p:nvGraphicFramePr>
          <p:cNvPr id="46169" name="Group 89"/>
          <p:cNvGraphicFramePr>
            <a:graphicFrameLocks noGrp="1"/>
          </p:cNvGraphicFramePr>
          <p:nvPr>
            <p:ph sz="half" idx="1"/>
            <p:extLst>
              <p:ext uri="{D42A27DB-BD31-4B8C-83A1-F6EECF244321}">
                <p14:modId xmlns:p14="http://schemas.microsoft.com/office/powerpoint/2010/main" val="102663122"/>
              </p:ext>
            </p:extLst>
          </p:nvPr>
        </p:nvGraphicFramePr>
        <p:xfrm>
          <a:off x="611188" y="1457325"/>
          <a:ext cx="7923212" cy="4419602"/>
        </p:xfrm>
        <a:graphic>
          <a:graphicData uri="http://schemas.openxmlformats.org/drawingml/2006/table">
            <a:tbl>
              <a:tblPr/>
              <a:tblGrid>
                <a:gridCol w="2016125">
                  <a:extLst>
                    <a:ext uri="{9D8B030D-6E8A-4147-A177-3AD203B41FA5}">
                      <a16:colId xmlns:a16="http://schemas.microsoft.com/office/drawing/2014/main" val="20000"/>
                    </a:ext>
                  </a:extLst>
                </a:gridCol>
                <a:gridCol w="46101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tblGrid>
              <a:tr h="5413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a:t>
                      </a:r>
                      <a:r>
                        <a:rPr kumimoji="0" lang="cs-CZ"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ÁZEV</a:t>
                      </a:r>
                      <a:endPar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PŘEKLAD</a:t>
                      </a:r>
                      <a:endPar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Tof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amb</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cs-CZ"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ína</a:t>
                      </a:r>
                      <a:endPar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39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Tseltselim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Címb</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á</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0">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Mena’an’im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é</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09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Shalishim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Tri</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ngl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6151" name="Picture 71" descr="Tamboer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2060575"/>
            <a:ext cx="9255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7" name="Picture 77" descr="cimba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065463"/>
            <a:ext cx="1068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8" name="Picture 78" descr="sis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4073525"/>
            <a:ext cx="8524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159" name="Object 79"/>
          <p:cNvGraphicFramePr>
            <a:graphicFrameLocks noGrp="1" noChangeAspect="1"/>
          </p:cNvGraphicFramePr>
          <p:nvPr>
            <p:ph sz="half" idx="2"/>
          </p:nvPr>
        </p:nvGraphicFramePr>
        <p:xfrm>
          <a:off x="7581900" y="5013325"/>
          <a:ext cx="736600" cy="792163"/>
        </p:xfrm>
        <a:graphic>
          <a:graphicData uri="http://schemas.openxmlformats.org/presentationml/2006/ole">
            <mc:AlternateContent xmlns:mc="http://schemas.openxmlformats.org/markup-compatibility/2006">
              <mc:Choice xmlns:v="urn:schemas-microsoft-com:vml" Requires="v">
                <p:oleObj name="PHOTO-PAINT" r:id="rId5" imgW="3263492" imgH="3504762" progId="CorelPHOTOPAINT.Image.13">
                  <p:embed/>
                </p:oleObj>
              </mc:Choice>
              <mc:Fallback>
                <p:oleObj name="PHOTO-PAINT" r:id="rId5" imgW="3263492" imgH="3504762" progId="CorelPHOTOPAINT.Image.13">
                  <p:embed/>
                  <p:pic>
                    <p:nvPicPr>
                      <p:cNvPr id="0" name="Object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1900" y="5013325"/>
                        <a:ext cx="736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es-ES"/>
              <a:t>TOF</a:t>
            </a:r>
          </a:p>
        </p:txBody>
      </p:sp>
      <p:pic>
        <p:nvPicPr>
          <p:cNvPr id="47107" name="Picture 3" descr="pand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35750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4356100" y="2492375"/>
            <a:ext cx="4392613"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66788">
              <a:tabLst>
                <a:tab pos="2328863" algn="l"/>
              </a:tabLst>
              <a:defRPr>
                <a:solidFill>
                  <a:schemeClr val="tx1"/>
                </a:solidFill>
                <a:latin typeface="Arial" panose="020B0604020202020204" pitchFamily="34" charset="0"/>
                <a:cs typeface="Arial" panose="020B0604020202020204" pitchFamily="34" charset="0"/>
              </a:defRPr>
            </a:lvl1pPr>
            <a:lvl2pPr defTabSz="966788">
              <a:tabLst>
                <a:tab pos="2328863" algn="l"/>
              </a:tabLst>
              <a:defRPr>
                <a:solidFill>
                  <a:schemeClr val="tx1"/>
                </a:solidFill>
                <a:latin typeface="Arial" panose="020B0604020202020204" pitchFamily="34" charset="0"/>
                <a:cs typeface="Arial" panose="020B0604020202020204" pitchFamily="34" charset="0"/>
              </a:defRPr>
            </a:lvl2pPr>
            <a:lvl3pPr defTabSz="966788">
              <a:tabLst>
                <a:tab pos="2328863" algn="l"/>
              </a:tabLst>
              <a:defRPr>
                <a:solidFill>
                  <a:schemeClr val="tx1"/>
                </a:solidFill>
                <a:latin typeface="Arial" panose="020B0604020202020204" pitchFamily="34" charset="0"/>
                <a:cs typeface="Arial" panose="020B0604020202020204" pitchFamily="34" charset="0"/>
              </a:defRPr>
            </a:lvl3pPr>
            <a:lvl4pPr defTabSz="966788">
              <a:tabLst>
                <a:tab pos="2328863" algn="l"/>
              </a:tabLst>
              <a:defRPr>
                <a:solidFill>
                  <a:schemeClr val="tx1"/>
                </a:solidFill>
                <a:latin typeface="Arial" panose="020B0604020202020204" pitchFamily="34" charset="0"/>
                <a:cs typeface="Arial" panose="020B0604020202020204" pitchFamily="34" charset="0"/>
              </a:defRPr>
            </a:lvl4pPr>
            <a:lvl5pPr defTabSz="966788">
              <a:tabLst>
                <a:tab pos="2328863" algn="l"/>
              </a:tabLst>
              <a:defRPr>
                <a:solidFill>
                  <a:schemeClr val="tx1"/>
                </a:solidFill>
                <a:latin typeface="Arial" panose="020B0604020202020204" pitchFamily="34" charset="0"/>
                <a:cs typeface="Arial" panose="020B0604020202020204" pitchFamily="34" charset="0"/>
              </a:defRPr>
            </a:lvl5pPr>
            <a:lvl6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6pPr>
            <a:lvl7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7pPr>
            <a:lvl8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8pPr>
            <a:lvl9pPr defTabSz="966788" fontAlgn="base">
              <a:spcBef>
                <a:spcPct val="0"/>
              </a:spcBef>
              <a:spcAft>
                <a:spcPct val="0"/>
              </a:spcAft>
              <a:tabLst>
                <a:tab pos="2328863" algn="l"/>
              </a:tabLst>
              <a:defRPr>
                <a:solidFill>
                  <a:schemeClr val="tx1"/>
                </a:solidFill>
                <a:latin typeface="Arial" panose="020B0604020202020204" pitchFamily="34" charset="0"/>
                <a:cs typeface="Arial" panose="020B0604020202020204" pitchFamily="34" charset="0"/>
              </a:defRPr>
            </a:lvl9pPr>
          </a:lstStyle>
          <a:p>
            <a:pPr>
              <a:spcBef>
                <a:spcPct val="50000"/>
              </a:spcBef>
            </a:pPr>
            <a:r>
              <a:rPr lang="cs-CZ" dirty="0"/>
              <a:t>1. Mojžíšova</a:t>
            </a:r>
            <a:r>
              <a:rPr lang="es-ES" dirty="0"/>
              <a:t> 31</a:t>
            </a:r>
            <a:r>
              <a:rPr lang="cs-CZ" dirty="0"/>
              <a:t>,</a:t>
            </a:r>
            <a:r>
              <a:rPr lang="es-ES" dirty="0"/>
              <a:t>27</a:t>
            </a:r>
          </a:p>
          <a:p>
            <a:pPr>
              <a:spcBef>
                <a:spcPct val="50000"/>
              </a:spcBef>
            </a:pPr>
            <a:r>
              <a:rPr lang="cs-CZ" dirty="0"/>
              <a:t>2. Mojžíšova</a:t>
            </a:r>
            <a:r>
              <a:rPr lang="es-ES" dirty="0"/>
              <a:t> 15</a:t>
            </a:r>
            <a:r>
              <a:rPr lang="cs-CZ" dirty="0"/>
              <a:t>,</a:t>
            </a:r>
            <a:r>
              <a:rPr lang="es-ES" dirty="0"/>
              <a:t>40</a:t>
            </a:r>
          </a:p>
          <a:p>
            <a:pPr>
              <a:spcBef>
                <a:spcPct val="50000"/>
              </a:spcBef>
            </a:pPr>
            <a:r>
              <a:rPr lang="cs-CZ" dirty="0" err="1"/>
              <a:t>Soiudců</a:t>
            </a:r>
            <a:r>
              <a:rPr lang="es-ES" dirty="0"/>
              <a:t> 11</a:t>
            </a:r>
            <a:r>
              <a:rPr lang="cs-CZ" dirty="0"/>
              <a:t>,</a:t>
            </a:r>
            <a:r>
              <a:rPr lang="es-ES" dirty="0"/>
              <a:t>34</a:t>
            </a:r>
          </a:p>
          <a:p>
            <a:pPr>
              <a:spcBef>
                <a:spcPct val="50000"/>
              </a:spcBef>
            </a:pPr>
            <a:r>
              <a:rPr lang="es-ES" dirty="0"/>
              <a:t>1</a:t>
            </a:r>
            <a:r>
              <a:rPr lang="cs-CZ" dirty="0"/>
              <a:t>.</a:t>
            </a:r>
            <a:r>
              <a:rPr lang="es-ES" dirty="0"/>
              <a:t> Samuel</a:t>
            </a:r>
            <a:r>
              <a:rPr lang="cs-CZ" dirty="0"/>
              <a:t>ova</a:t>
            </a:r>
            <a:r>
              <a:rPr lang="es-ES" dirty="0"/>
              <a:t> 10</a:t>
            </a:r>
            <a:r>
              <a:rPr lang="cs-CZ" dirty="0"/>
              <a:t>,</a:t>
            </a:r>
            <a:r>
              <a:rPr lang="es-ES" dirty="0"/>
              <a:t>5</a:t>
            </a:r>
          </a:p>
          <a:p>
            <a:pPr>
              <a:spcBef>
                <a:spcPct val="50000"/>
              </a:spcBef>
            </a:pPr>
            <a:r>
              <a:rPr lang="es-ES" dirty="0"/>
              <a:t>1</a:t>
            </a:r>
            <a:r>
              <a:rPr lang="cs-CZ" dirty="0"/>
              <a:t>.</a:t>
            </a:r>
            <a:r>
              <a:rPr lang="es-ES" dirty="0"/>
              <a:t> Samuel</a:t>
            </a:r>
            <a:r>
              <a:rPr lang="cs-CZ" dirty="0"/>
              <a:t>ova</a:t>
            </a:r>
            <a:r>
              <a:rPr lang="es-ES" dirty="0"/>
              <a:t> 18</a:t>
            </a:r>
            <a:r>
              <a:rPr lang="cs-CZ" dirty="0"/>
              <a:t>,</a:t>
            </a:r>
            <a:r>
              <a:rPr lang="es-ES" dirty="0"/>
              <a:t>16</a:t>
            </a:r>
          </a:p>
          <a:p>
            <a:pPr>
              <a:spcBef>
                <a:spcPct val="50000"/>
              </a:spcBef>
            </a:pPr>
            <a:r>
              <a:rPr lang="es-ES" dirty="0"/>
              <a:t>2</a:t>
            </a:r>
            <a:r>
              <a:rPr lang="cs-CZ" dirty="0"/>
              <a:t>.</a:t>
            </a:r>
            <a:r>
              <a:rPr lang="es-ES" dirty="0"/>
              <a:t>Samuel</a:t>
            </a:r>
            <a:r>
              <a:rPr lang="cs-CZ" dirty="0"/>
              <a:t>ova</a:t>
            </a:r>
            <a:r>
              <a:rPr lang="es-ES" dirty="0"/>
              <a:t> 6</a:t>
            </a:r>
            <a:r>
              <a:rPr lang="cs-CZ" dirty="0"/>
              <a:t>,</a:t>
            </a:r>
            <a:r>
              <a:rPr lang="es-ES" dirty="0"/>
              <a:t>5</a:t>
            </a:r>
          </a:p>
          <a:p>
            <a:pPr>
              <a:spcBef>
                <a:spcPct val="50000"/>
              </a:spcBef>
            </a:pPr>
            <a:r>
              <a:rPr lang="cs-CZ" dirty="0"/>
              <a:t>Ž</a:t>
            </a:r>
            <a:r>
              <a:rPr lang="es-ES" dirty="0"/>
              <a:t>alm 149</a:t>
            </a:r>
            <a:r>
              <a:rPr lang="cs-CZ" dirty="0"/>
              <a:t>,</a:t>
            </a:r>
            <a:r>
              <a:rPr lang="es-ES" dirty="0"/>
              <a:t>3</a:t>
            </a:r>
          </a:p>
          <a:p>
            <a:pPr>
              <a:spcBef>
                <a:spcPct val="50000"/>
              </a:spcBef>
            </a:pPr>
            <a:r>
              <a:rPr lang="cs-CZ" dirty="0"/>
              <a:t>Ž</a:t>
            </a:r>
            <a:r>
              <a:rPr lang="es-ES" dirty="0"/>
              <a:t>alm 150</a:t>
            </a:r>
            <a:r>
              <a:rPr lang="cs-CZ" dirty="0"/>
              <a:t>,</a:t>
            </a:r>
            <a:r>
              <a:rPr lang="es-ES" dirty="0"/>
              <a:t>4</a:t>
            </a:r>
          </a:p>
        </p:txBody>
      </p:sp>
      <p:sp>
        <p:nvSpPr>
          <p:cNvPr id="47109" name="Text Box 5"/>
          <p:cNvSpPr txBox="1">
            <a:spLocks noChangeArrowheads="1"/>
          </p:cNvSpPr>
          <p:nvPr/>
        </p:nvSpPr>
        <p:spPr bwMode="auto">
          <a:xfrm>
            <a:off x="4356100" y="1635125"/>
            <a:ext cx="42481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Používal se hlavně při slavnostních příležitostech</a:t>
            </a:r>
            <a:r>
              <a:rPr lang="cs-CZ" dirty="0"/>
              <a:t> k </a:t>
            </a:r>
            <a:r>
              <a:rPr lang="es-ES" dirty="0"/>
              <a:t>projevov</a:t>
            </a:r>
            <a:r>
              <a:rPr lang="cs-CZ" dirty="0" err="1"/>
              <a:t>ání</a:t>
            </a:r>
            <a:r>
              <a:rPr lang="es-ES" dirty="0"/>
              <a:t> radost</a:t>
            </a:r>
            <a:r>
              <a:rPr lang="cs-CZ" dirty="0"/>
              <a:t>i</a:t>
            </a:r>
            <a:r>
              <a:rPr lang="es-E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cs-CZ" dirty="0"/>
              <a:t>C</a:t>
            </a:r>
            <a:r>
              <a:rPr lang="es-ES" dirty="0"/>
              <a:t>EL</a:t>
            </a:r>
            <a:r>
              <a:rPr lang="cs-CZ" dirty="0"/>
              <a:t>ES</a:t>
            </a:r>
            <a:r>
              <a:rPr lang="es-ES" dirty="0"/>
              <a:t>T</a:t>
            </a:r>
            <a:r>
              <a:rPr lang="cs-CZ" dirty="0"/>
              <a:t>A</a:t>
            </a:r>
            <a:endParaRPr lang="es-ES" dirty="0"/>
          </a:p>
        </p:txBody>
      </p:sp>
      <p:pic>
        <p:nvPicPr>
          <p:cNvPr id="48131" name="Picture 3" descr="inst_per_chapp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208756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BLOGGER_PHOTO_ID_5093423225831795714" descr="cimbalos">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6538" y="2420938"/>
            <a:ext cx="29448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4427538" y="3282950"/>
            <a:ext cx="38893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2</a:t>
            </a:r>
            <a:r>
              <a:rPr lang="cs-CZ" dirty="0"/>
              <a:t>. </a:t>
            </a:r>
            <a:r>
              <a:rPr lang="es-ES" dirty="0"/>
              <a:t>Samuel</a:t>
            </a:r>
            <a:r>
              <a:rPr lang="cs-CZ" dirty="0"/>
              <a:t>ova</a:t>
            </a:r>
            <a:r>
              <a:rPr lang="es-ES" dirty="0"/>
              <a:t> 6</a:t>
            </a:r>
            <a:r>
              <a:rPr lang="cs-CZ" dirty="0"/>
              <a:t>,</a:t>
            </a:r>
            <a:r>
              <a:rPr lang="es-ES" dirty="0"/>
              <a:t>5</a:t>
            </a:r>
          </a:p>
          <a:p>
            <a:pPr>
              <a:spcBef>
                <a:spcPct val="50000"/>
              </a:spcBef>
            </a:pPr>
            <a:r>
              <a:rPr lang="es-ES" dirty="0"/>
              <a:t>2</a:t>
            </a:r>
            <a:r>
              <a:rPr lang="cs-CZ" dirty="0"/>
              <a:t>.</a:t>
            </a:r>
            <a:r>
              <a:rPr lang="es-ES" dirty="0"/>
              <a:t> </a:t>
            </a:r>
            <a:r>
              <a:rPr lang="cs-CZ" dirty="0"/>
              <a:t>Paralipomenon</a:t>
            </a:r>
            <a:r>
              <a:rPr lang="es-ES" dirty="0"/>
              <a:t> 5</a:t>
            </a:r>
            <a:r>
              <a:rPr lang="cs-CZ" dirty="0"/>
              <a:t>,</a:t>
            </a:r>
            <a:r>
              <a:rPr lang="es-ES" dirty="0"/>
              <a:t>12</a:t>
            </a:r>
          </a:p>
          <a:p>
            <a:pPr>
              <a:spcBef>
                <a:spcPct val="50000"/>
              </a:spcBef>
            </a:pPr>
            <a:r>
              <a:rPr lang="es-ES" dirty="0"/>
              <a:t>2</a:t>
            </a:r>
            <a:r>
              <a:rPr lang="cs-CZ" dirty="0"/>
              <a:t>. Paralipomenon</a:t>
            </a:r>
            <a:r>
              <a:rPr lang="es-ES" dirty="0"/>
              <a:t> 29</a:t>
            </a:r>
            <a:r>
              <a:rPr lang="cs-CZ" dirty="0"/>
              <a:t>,</a:t>
            </a:r>
            <a:r>
              <a:rPr lang="es-ES" dirty="0"/>
              <a:t>25</a:t>
            </a:r>
          </a:p>
          <a:p>
            <a:pPr>
              <a:spcBef>
                <a:spcPct val="50000"/>
              </a:spcBef>
            </a:pPr>
            <a:r>
              <a:rPr lang="es-ES" dirty="0"/>
              <a:t>E</a:t>
            </a:r>
            <a:r>
              <a:rPr lang="cs-CZ" dirty="0"/>
              <a:t>z</a:t>
            </a:r>
            <a:r>
              <a:rPr lang="es-ES" dirty="0"/>
              <a:t>dr</a:t>
            </a:r>
            <a:r>
              <a:rPr lang="cs-CZ" dirty="0" err="1"/>
              <a:t>áš</a:t>
            </a:r>
            <a:r>
              <a:rPr lang="es-ES" dirty="0"/>
              <a:t>, 3</a:t>
            </a:r>
            <a:r>
              <a:rPr lang="cs-CZ" dirty="0"/>
              <a:t>,</a:t>
            </a:r>
            <a:r>
              <a:rPr lang="es-ES" dirty="0"/>
              <a:t>10</a:t>
            </a:r>
          </a:p>
          <a:p>
            <a:pPr>
              <a:spcBef>
                <a:spcPct val="50000"/>
              </a:spcBef>
            </a:pPr>
            <a:r>
              <a:rPr lang="es-ES" dirty="0"/>
              <a:t>Nehem</a:t>
            </a:r>
            <a:r>
              <a:rPr lang="cs-CZ" dirty="0" err="1"/>
              <a:t>jáš</a:t>
            </a:r>
            <a:r>
              <a:rPr lang="es-ES" dirty="0"/>
              <a:t>, 12</a:t>
            </a:r>
            <a:r>
              <a:rPr lang="cs-CZ" dirty="0"/>
              <a:t>,</a:t>
            </a:r>
            <a:r>
              <a:rPr lang="es-ES" dirty="0"/>
              <a:t>27</a:t>
            </a:r>
          </a:p>
        </p:txBody>
      </p:sp>
      <p:sp>
        <p:nvSpPr>
          <p:cNvPr id="48134" name="Text Box 6"/>
          <p:cNvSpPr txBox="1">
            <a:spLocks noChangeArrowheads="1"/>
          </p:cNvSpPr>
          <p:nvPr/>
        </p:nvSpPr>
        <p:spPr bwMode="auto">
          <a:xfrm>
            <a:off x="4500563" y="1628775"/>
            <a:ext cx="3671887"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Nástroj úzce spjatý s chrámovou hudbou. Mohou mít velmi různou velikost.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cs-CZ" dirty="0"/>
              <a:t>CHŘESTÍTKO</a:t>
            </a:r>
            <a:endParaRPr lang="es-ES" dirty="0"/>
          </a:p>
        </p:txBody>
      </p:sp>
      <p:pic>
        <p:nvPicPr>
          <p:cNvPr id="49155" name="Picture 3" descr="Sistro (Museo Egizio di Firen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0543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BLOGGER_PHOTO_ID_5094301091377294386" descr="sistroegipci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1412875"/>
            <a:ext cx="15271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3995738" y="5146675"/>
            <a:ext cx="3313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2. </a:t>
            </a:r>
            <a:r>
              <a:rPr lang="es-ES" dirty="0" err="1"/>
              <a:t>Samuelova</a:t>
            </a:r>
            <a:r>
              <a:rPr lang="es-ES" dirty="0"/>
              <a:t> 6,5</a:t>
            </a:r>
          </a:p>
        </p:txBody>
      </p:sp>
      <p:sp>
        <p:nvSpPr>
          <p:cNvPr id="49158" name="Text Box 6"/>
          <p:cNvSpPr txBox="1">
            <a:spLocks noChangeArrowheads="1"/>
          </p:cNvSpPr>
          <p:nvPr/>
        </p:nvSpPr>
        <p:spPr bwMode="auto">
          <a:xfrm>
            <a:off x="3995738" y="3952875"/>
            <a:ext cx="43926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Zmiňuje se o přenesení archy do Jeruzaléma. Jeho jméno pochází z hebrejského slova, které znamená </a:t>
            </a:r>
            <a:r>
              <a:rPr lang="cs-CZ" dirty="0"/>
              <a:t>   </a:t>
            </a:r>
            <a:r>
              <a:rPr lang="es-ES" dirty="0"/>
              <a:t>"třást se".</a:t>
            </a:r>
          </a:p>
        </p:txBody>
      </p:sp>
      <p:sp>
        <p:nvSpPr>
          <p:cNvPr id="3" name="CuadroTexto 2">
            <a:extLst>
              <a:ext uri="{FF2B5EF4-FFF2-40B4-BE49-F238E27FC236}">
                <a16:creationId xmlns:a16="http://schemas.microsoft.com/office/drawing/2014/main" id="{36B7D849-9596-85A7-89F6-6BBD25740C0D}"/>
              </a:ext>
            </a:extLst>
          </p:cNvPr>
          <p:cNvSpPr txBox="1"/>
          <p:nvPr/>
        </p:nvSpPr>
        <p:spPr>
          <a:xfrm>
            <a:off x="1115616" y="5714092"/>
            <a:ext cx="2694384" cy="523220"/>
          </a:xfrm>
          <a:prstGeom prst="rect">
            <a:avLst/>
          </a:prstGeom>
          <a:solidFill>
            <a:schemeClr val="bg1"/>
          </a:solidFill>
        </p:spPr>
        <p:txBody>
          <a:bodyPr wrap="square" rtlCol="0">
            <a:spAutoFit/>
          </a:bodyPr>
          <a:lstStyle/>
          <a:p>
            <a:pPr algn="ctr"/>
            <a:r>
              <a:rPr lang="it-IT" sz="1400" dirty="0"/>
              <a:t>Archeologické muzeum Egizio ve Firenzii </a:t>
            </a:r>
            <a:endParaRPr lang="es-E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iss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068638"/>
            <a:ext cx="3040063"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p:txBody>
          <a:bodyPr/>
          <a:lstStyle/>
          <a:p>
            <a:pPr algn="ctr"/>
            <a:r>
              <a:rPr lang="es-ES"/>
              <a:t>SHALISHIM</a:t>
            </a:r>
          </a:p>
        </p:txBody>
      </p:sp>
      <p:pic>
        <p:nvPicPr>
          <p:cNvPr id="40963" name="Picture 3" descr="ich00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84313"/>
            <a:ext cx="17224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4859338" y="5222875"/>
            <a:ext cx="324167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1. Samuelova, 18</a:t>
            </a:r>
            <a:r>
              <a:rPr lang="cs-CZ" dirty="0"/>
              <a:t>,</a:t>
            </a:r>
            <a:r>
              <a:rPr lang="es-ES" dirty="0"/>
              <a:t>6
</a:t>
            </a:r>
          </a:p>
        </p:txBody>
      </p:sp>
      <p:sp>
        <p:nvSpPr>
          <p:cNvPr id="40966" name="Text Box 6"/>
          <p:cNvSpPr txBox="1">
            <a:spLocks noChangeArrowheads="1"/>
          </p:cNvSpPr>
          <p:nvPr/>
        </p:nvSpPr>
        <p:spPr bwMode="auto">
          <a:xfrm>
            <a:off x="5003800" y="2420938"/>
            <a:ext cx="33131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Je zmíněn pouze tehdy, když se mladé dívky po Goliášově porážce vydaly na setkání se Saulem a Davidem.
Jeho název je odvozen od slova pro tři nebo třetí.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br>
              <a:rPr lang="cs-CZ" dirty="0"/>
            </a:br>
            <a:r>
              <a:rPr lang="es-ES" dirty="0"/>
              <a:t>Strunné nástroje
</a:t>
            </a:r>
          </a:p>
        </p:txBody>
      </p:sp>
      <p:graphicFrame>
        <p:nvGraphicFramePr>
          <p:cNvPr id="57399" name="Group 55"/>
          <p:cNvGraphicFramePr>
            <a:graphicFrameLocks noGrp="1"/>
          </p:cNvGraphicFramePr>
          <p:nvPr>
            <p:ph sz="half" idx="1"/>
            <p:extLst>
              <p:ext uri="{D42A27DB-BD31-4B8C-83A1-F6EECF244321}">
                <p14:modId xmlns:p14="http://schemas.microsoft.com/office/powerpoint/2010/main" val="758739616"/>
              </p:ext>
            </p:extLst>
          </p:nvPr>
        </p:nvGraphicFramePr>
        <p:xfrm>
          <a:off x="611188" y="1557338"/>
          <a:ext cx="7923212" cy="4614800"/>
        </p:xfrm>
        <a:graphic>
          <a:graphicData uri="http://schemas.openxmlformats.org/drawingml/2006/table">
            <a:tbl>
              <a:tblPr/>
              <a:tblGrid>
                <a:gridCol w="2016125">
                  <a:extLst>
                    <a:ext uri="{9D8B030D-6E8A-4147-A177-3AD203B41FA5}">
                      <a16:colId xmlns:a16="http://schemas.microsoft.com/office/drawing/2014/main" val="20000"/>
                    </a:ext>
                  </a:extLst>
                </a:gridCol>
                <a:gridCol w="4105275">
                  <a:extLst>
                    <a:ext uri="{9D8B030D-6E8A-4147-A177-3AD203B41FA5}">
                      <a16:colId xmlns:a16="http://schemas.microsoft.com/office/drawing/2014/main" val="20001"/>
                    </a:ext>
                  </a:extLst>
                </a:gridCol>
                <a:gridCol w="1801812">
                  <a:extLst>
                    <a:ext uri="{9D8B030D-6E8A-4147-A177-3AD203B41FA5}">
                      <a16:colId xmlns:a16="http://schemas.microsoft.com/office/drawing/2014/main" val="20002"/>
                    </a:ext>
                  </a:extLst>
                </a:gridCol>
              </a:tblGrid>
              <a:tr h="66357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a:t>
                      </a:r>
                      <a:r>
                        <a:rPr kumimoji="0" lang="cs-CZ"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ÁZEV</a:t>
                      </a:r>
                      <a:r>
                        <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PŘEKLAD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3638">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Nébel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Žaltář</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neb</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 </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1"/>
                  </a:ext>
                </a:extLst>
              </a:tr>
              <a:tr h="125412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Kinnor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Ha</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neb</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 l</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6813">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1" u="none" strike="noStrike" cap="none" normalizeH="0" baseline="0">
                          <a:ln>
                            <a:noFill/>
                          </a:ln>
                          <a:solidFill>
                            <a:schemeClr val="tx1"/>
                          </a:solidFill>
                          <a:effectLst/>
                          <a:latin typeface="Arial" panose="020B0604020202020204" pitchFamily="34" charset="0"/>
                          <a:cs typeface="Arial" panose="020B0604020202020204" pitchFamily="34" charset="0"/>
                        </a:rPr>
                        <a:t>‘Asor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Decaccordion </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neb</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 cít</a:t>
                      </a:r>
                      <a:r>
                        <a:rPr kumimoji="0" lang="cs-CZ"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a:t>
                      </a:r>
                      <a:r>
                        <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s-E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7394" name="Picture 50" descr="ha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573463"/>
            <a:ext cx="142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6" name="BLOGGER_PHOTO_ID_5100215735788075538" descr="asor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b="7086"/>
          <a:stretch>
            <a:fillRect/>
          </a:stretch>
        </p:blipFill>
        <p:spPr bwMode="auto">
          <a:xfrm>
            <a:off x="7092950" y="4797425"/>
            <a:ext cx="84931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0" name="BLOGGER_PHOTO_ID_5097858754522492082" descr="arpa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8513" y="1627188"/>
            <a:ext cx="10239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s-ES" dirty="0"/>
              <a:t>NÈBEL</a:t>
            </a:r>
          </a:p>
        </p:txBody>
      </p:sp>
      <p:pic>
        <p:nvPicPr>
          <p:cNvPr id="41988" name="Picture 4" descr="salterioAra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57338"/>
            <a:ext cx="13684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BLOGGER_PHOTO_ID_5097856555499236514" descr="arpa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1412875"/>
            <a:ext cx="15033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BLOGGER_PHOTO_ID_5097859235558829250" descr="arpa3">
            <a:hlinkClick r:id="rId7"/>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3141663"/>
            <a:ext cx="28606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salteri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1557338"/>
            <a:ext cx="18669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7"/>
          <p:cNvSpPr txBox="1">
            <a:spLocks noChangeArrowheads="1"/>
          </p:cNvSpPr>
          <p:nvPr/>
        </p:nvSpPr>
        <p:spPr bwMode="auto">
          <a:xfrm>
            <a:off x="4500563" y="2973388"/>
            <a:ext cx="273526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Strunný nástroj, na který se hrálo prsty nebo úderem nějakým malým předmětem</a:t>
            </a:r>
            <a:r>
              <a:rPr lang="cs-CZ" dirty="0"/>
              <a:t>. J</a:t>
            </a:r>
            <a:r>
              <a:rPr lang="es-ES" dirty="0"/>
              <a:t>eho rezonanční deska byla vyrobena z kůže.
V Bibli se objevuje mnohokrát a překládá se jako harfa nebo žaltář.
</a:t>
            </a:r>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TotalTime>
  <Words>2677</Words>
  <Application>Microsoft Office PowerPoint</Application>
  <PresentationFormat>Presentación en pantalla (4:3)</PresentationFormat>
  <Paragraphs>129</Paragraphs>
  <Slides>17</Slides>
  <Notes>12</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25" baseType="lpstr">
      <vt:lpstr>Arial</vt:lpstr>
      <vt:lpstr>Times New Roman</vt:lpstr>
      <vt:lpstr>Wingdings</vt:lpstr>
      <vt:lpstr>Arial Black</vt:lpstr>
      <vt:lpstr>Comic Sans MS</vt:lpstr>
      <vt:lpstr>Radial</vt:lpstr>
      <vt:lpstr>Diseño predeterminado</vt:lpstr>
      <vt:lpstr>PHOTO-PAINT</vt:lpstr>
      <vt:lpstr> HUDEBNÍ NÁSTROJE          V BIBLI
</vt:lpstr>
      <vt:lpstr>Žalm 150</vt:lpstr>
      <vt:lpstr>Bicí nástroje
</vt:lpstr>
      <vt:lpstr>TOF</vt:lpstr>
      <vt:lpstr>CELESTA</vt:lpstr>
      <vt:lpstr>CHŘESTÍTKO</vt:lpstr>
      <vt:lpstr>SHALISHIM</vt:lpstr>
      <vt:lpstr> Strunné nástroje
</vt:lpstr>
      <vt:lpstr>NÈBEL</vt:lpstr>
      <vt:lpstr>KINNAR</vt:lpstr>
      <vt:lpstr>‘ASOR</vt:lpstr>
      <vt:lpstr>Dechové nástroje
</vt:lpstr>
      <vt:lpstr>‘UGAB</vt:lpstr>
      <vt:lpstr>JALIL</vt:lpstr>
      <vt:lpstr>SHOFAR</vt:lpstr>
      <vt:lpstr>JATSOTSERAH</vt:lpstr>
      <vt:lpstr>Presentación de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INSTRUMENTOS MUSICALES EN LA BIBLIA</dc:title>
  <dc:creator>Sergio Fustero</dc:creator>
  <cp:lastModifiedBy>Isabel Laveda</cp:lastModifiedBy>
  <cp:revision>74</cp:revision>
  <dcterms:created xsi:type="dcterms:W3CDTF">2009-02-26T22:12:45Z</dcterms:created>
  <dcterms:modified xsi:type="dcterms:W3CDTF">2023-01-16T20:30:41Z</dcterms:modified>
</cp:coreProperties>
</file>