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83" r:id="rId7"/>
    <p:sldId id="284" r:id="rId8"/>
    <p:sldId id="285" r:id="rId9"/>
    <p:sldId id="288" r:id="rId10"/>
    <p:sldId id="286" r:id="rId11"/>
  </p:sldIdLst>
  <p:sldSz cx="9906000" cy="6858000" type="A4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008000"/>
    <a:srgbClr val="0066FF"/>
    <a:srgbClr val="FF9900"/>
    <a:srgbClr val="6699FF"/>
    <a:srgbClr val="66FF33"/>
    <a:srgbClr val="FF33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9" autoAdjust="0"/>
    <p:restoredTop sz="95884" autoAdjust="0"/>
  </p:normalViewPr>
  <p:slideViewPr>
    <p:cSldViewPr snapToGrid="0">
      <p:cViewPr varScale="1">
        <p:scale>
          <a:sx n="102" d="100"/>
          <a:sy n="102" d="100"/>
        </p:scale>
        <p:origin x="804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893F6E-3A7E-4021-B17A-D91B387AE08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9772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s-E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s-E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75" y="768350"/>
            <a:ext cx="554355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s-E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365E60F0-1326-4BA1-B67E-BEAE0FE9459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8337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FE7382-845E-460E-B9CB-9AADCDF5A78D}" type="slidenum">
              <a:rPr lang="es-ES"/>
              <a:pPr/>
              <a:t>1</a:t>
            </a:fld>
            <a:endParaRPr lang="es-E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873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A3E302-281A-4D92-A41F-CD5AE405F70F}" type="slidenum">
              <a:rPr lang="es-ES"/>
              <a:pPr/>
              <a:t>2</a:t>
            </a:fld>
            <a:endParaRPr lang="es-E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Sedmdesát</a:t>
            </a:r>
            <a:r>
              <a:rPr lang="es-ES" dirty="0"/>
              <a:t> </a:t>
            </a:r>
            <a:r>
              <a:rPr lang="es-ES" dirty="0" err="1"/>
              <a:t>let</a:t>
            </a:r>
            <a:r>
              <a:rPr lang="es-ES" dirty="0"/>
              <a:t> </a:t>
            </a:r>
            <a:r>
              <a:rPr lang="es-ES" dirty="0" err="1"/>
              <a:t>mělo</a:t>
            </a:r>
            <a:r>
              <a:rPr lang="es-ES" dirty="0"/>
              <a:t> </a:t>
            </a:r>
            <a:r>
              <a:rPr lang="es-ES" dirty="0" err="1"/>
              <a:t>začít</a:t>
            </a:r>
            <a:r>
              <a:rPr lang="es-ES" dirty="0"/>
              <a:t> </a:t>
            </a:r>
            <a:r>
              <a:rPr lang="es-ES" dirty="0" err="1"/>
              <a:t>zpustošením</a:t>
            </a:r>
            <a:r>
              <a:rPr lang="es-ES" dirty="0"/>
              <a:t> </a:t>
            </a:r>
            <a:r>
              <a:rPr lang="es-ES" dirty="0" err="1"/>
              <a:t>Judska</a:t>
            </a:r>
            <a:r>
              <a:rPr lang="es-ES" dirty="0"/>
              <a:t> a </a:t>
            </a:r>
            <a:r>
              <a:rPr lang="es-ES" dirty="0" err="1"/>
              <a:t>vyhnanstvím</a:t>
            </a:r>
            <a:r>
              <a:rPr lang="es-ES" dirty="0"/>
              <a:t> </a:t>
            </a:r>
            <a:r>
              <a:rPr lang="es-ES" dirty="0" err="1"/>
              <a:t>jeho</a:t>
            </a:r>
            <a:r>
              <a:rPr lang="es-ES" dirty="0"/>
              <a:t> </a:t>
            </a:r>
            <a:r>
              <a:rPr lang="es-ES" dirty="0" err="1"/>
              <a:t>obyvatel</a:t>
            </a:r>
            <a:r>
              <a:rPr lang="es-ES" dirty="0"/>
              <a:t> a </a:t>
            </a:r>
            <a:r>
              <a:rPr lang="es-ES" dirty="0" err="1"/>
              <a:t>skončit</a:t>
            </a:r>
            <a:r>
              <a:rPr lang="es-ES" dirty="0"/>
              <a:t> </a:t>
            </a:r>
            <a:r>
              <a:rPr lang="es-ES" dirty="0" err="1"/>
              <a:t>dobytím</a:t>
            </a:r>
            <a:r>
              <a:rPr lang="es-ES" dirty="0"/>
              <a:t> </a:t>
            </a:r>
            <a:r>
              <a:rPr lang="es-ES" dirty="0" err="1"/>
              <a:t>Babylonu</a:t>
            </a:r>
            <a:r>
              <a:rPr lang="es-ES" dirty="0"/>
              <a:t> a </a:t>
            </a:r>
            <a:r>
              <a:rPr lang="es-ES" dirty="0" err="1"/>
              <a:t>návratem</a:t>
            </a:r>
            <a:r>
              <a:rPr lang="es-ES" dirty="0"/>
              <a:t> </a:t>
            </a:r>
            <a:r>
              <a:rPr lang="es-ES" dirty="0" err="1"/>
              <a:t>vyhnanců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0331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F73DD1-0918-4829-B9DB-D18658142822}" type="slidenum">
              <a:rPr lang="es-ES"/>
              <a:pPr/>
              <a:t>3</a:t>
            </a:fld>
            <a:endParaRPr lang="es-E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 p</a:t>
            </a:r>
            <a:r>
              <a:rPr lang="es-ES" dirty="0" err="1"/>
              <a:t>vní</a:t>
            </a:r>
            <a:r>
              <a:rPr lang="cs-CZ" dirty="0"/>
              <a:t>m</a:t>
            </a:r>
            <a:r>
              <a:rPr lang="es-ES" dirty="0"/>
              <a:t> </a:t>
            </a:r>
            <a:r>
              <a:rPr lang="es-ES" dirty="0" err="1"/>
              <a:t>vy</a:t>
            </a:r>
            <a:r>
              <a:rPr lang="cs-CZ" dirty="0"/>
              <a:t>jití</a:t>
            </a:r>
            <a:r>
              <a:rPr lang="es-ES" dirty="0"/>
              <a:t> (</a:t>
            </a:r>
            <a:r>
              <a:rPr lang="cs-CZ" dirty="0"/>
              <a:t> za </a:t>
            </a:r>
            <a:r>
              <a:rPr lang="es-ES" dirty="0"/>
              <a:t>J</a:t>
            </a:r>
            <a:r>
              <a:rPr lang="cs-CZ" dirty="0"/>
              <a:t>ó</a:t>
            </a:r>
            <a:r>
              <a:rPr lang="es-ES" dirty="0" err="1"/>
              <a:t>ak</a:t>
            </a:r>
            <a:r>
              <a:rPr lang="cs-CZ" dirty="0"/>
              <a:t>í</a:t>
            </a:r>
            <a:r>
              <a:rPr lang="es-ES" dirty="0" err="1"/>
              <a:t>ma</a:t>
            </a:r>
            <a:r>
              <a:rPr lang="es-ES" dirty="0"/>
              <a:t>, Daniela a </a:t>
            </a:r>
            <a:r>
              <a:rPr lang="es-ES" dirty="0" err="1"/>
              <a:t>dalších</a:t>
            </a:r>
            <a:r>
              <a:rPr lang="es-ES" dirty="0"/>
              <a:t> </a:t>
            </a:r>
            <a:r>
              <a:rPr lang="es-ES" dirty="0" err="1"/>
              <a:t>šlechticů</a:t>
            </a:r>
            <a:r>
              <a:rPr lang="es-ES" dirty="0"/>
              <a:t>) </a:t>
            </a:r>
            <a:r>
              <a:rPr lang="cs-CZ" dirty="0"/>
              <a:t>není</a:t>
            </a:r>
            <a:r>
              <a:rPr lang="es-ES" dirty="0"/>
              <a:t> v </a:t>
            </a:r>
            <a:r>
              <a:rPr lang="es-ES" dirty="0" err="1"/>
              <a:t>knize</a:t>
            </a:r>
            <a:r>
              <a:rPr lang="es-ES" dirty="0"/>
              <a:t> </a:t>
            </a:r>
            <a:r>
              <a:rPr lang="es-ES" dirty="0" err="1"/>
              <a:t>Královské</a:t>
            </a:r>
            <a:r>
              <a:rPr lang="es-ES" dirty="0"/>
              <a:t> </a:t>
            </a:r>
            <a:r>
              <a:rPr lang="cs-CZ" dirty="0"/>
              <a:t>žádná</a:t>
            </a:r>
            <a:r>
              <a:rPr lang="es-ES" dirty="0"/>
              <a:t> </a:t>
            </a:r>
            <a:r>
              <a:rPr lang="es-ES" dirty="0" err="1"/>
              <a:t>zmín</a:t>
            </a:r>
            <a:r>
              <a:rPr lang="cs-CZ" dirty="0" err="1"/>
              <a:t>ka</a:t>
            </a:r>
            <a:r>
              <a:rPr lang="es-ES" dirty="0"/>
              <a:t>.
</a:t>
            </a:r>
            <a:r>
              <a:rPr lang="es-ES" dirty="0" err="1"/>
              <a:t>Druh</a:t>
            </a:r>
            <a:r>
              <a:rPr lang="cs-CZ" dirty="0"/>
              <a:t>ě vyjití</a:t>
            </a:r>
            <a:r>
              <a:rPr lang="es-ES" dirty="0"/>
              <a:t> </a:t>
            </a:r>
            <a:r>
              <a:rPr lang="es-ES" dirty="0" err="1"/>
              <a:t>nezpůsobil</a:t>
            </a:r>
            <a:r>
              <a:rPr lang="cs-CZ" dirty="0"/>
              <a:t>o</a:t>
            </a:r>
            <a:r>
              <a:rPr lang="es-ES" dirty="0"/>
              <a:t> </a:t>
            </a:r>
            <a:r>
              <a:rPr lang="es-ES" dirty="0" err="1"/>
              <a:t>zničení</a:t>
            </a:r>
            <a:r>
              <a:rPr lang="es-ES" dirty="0"/>
              <a:t> </a:t>
            </a:r>
            <a:r>
              <a:rPr lang="es-ES" dirty="0" err="1"/>
              <a:t>Jeruzaléma</a:t>
            </a:r>
            <a:r>
              <a:rPr lang="es-ES" dirty="0"/>
              <a:t>, i </a:t>
            </a:r>
            <a:r>
              <a:rPr lang="es-ES" dirty="0" err="1"/>
              <a:t>když</a:t>
            </a:r>
            <a:r>
              <a:rPr lang="es-ES" dirty="0"/>
              <a:t> </a:t>
            </a:r>
            <a:r>
              <a:rPr lang="es-ES" dirty="0" err="1"/>
              <a:t>mnoho</a:t>
            </a:r>
            <a:r>
              <a:rPr lang="es-ES" dirty="0"/>
              <a:t> </a:t>
            </a:r>
            <a:r>
              <a:rPr lang="es-ES" dirty="0" err="1"/>
              <a:t>judských</a:t>
            </a:r>
            <a:r>
              <a:rPr lang="es-ES" dirty="0"/>
              <a:t> </a:t>
            </a:r>
            <a:r>
              <a:rPr lang="es-ES" dirty="0" err="1"/>
              <a:t>měst</a:t>
            </a:r>
            <a:r>
              <a:rPr lang="es-ES" dirty="0"/>
              <a:t> </a:t>
            </a:r>
            <a:r>
              <a:rPr lang="es-ES" dirty="0" err="1"/>
              <a:t>bylo</a:t>
            </a:r>
            <a:r>
              <a:rPr lang="es-ES" dirty="0"/>
              <a:t> </a:t>
            </a:r>
            <a:r>
              <a:rPr lang="es-ES" dirty="0" err="1"/>
              <a:t>zpustošeno</a:t>
            </a:r>
            <a:r>
              <a:rPr lang="es-ES" dirty="0"/>
              <a:t>.
</a:t>
            </a:r>
            <a:r>
              <a:rPr lang="es-ES" dirty="0" err="1"/>
              <a:t>Třetí</a:t>
            </a:r>
            <a:r>
              <a:rPr lang="es-ES" dirty="0"/>
              <a:t> </a:t>
            </a:r>
            <a:r>
              <a:rPr lang="cs-CZ" dirty="0"/>
              <a:t>vyjití</a:t>
            </a:r>
            <a:r>
              <a:rPr lang="es-ES" dirty="0"/>
              <a:t> se </a:t>
            </a:r>
            <a:r>
              <a:rPr lang="es-ES" dirty="0" err="1"/>
              <a:t>shoduje</a:t>
            </a:r>
            <a:r>
              <a:rPr lang="es-ES" dirty="0"/>
              <a:t> se </a:t>
            </a:r>
            <a:r>
              <a:rPr lang="es-ES" dirty="0" err="1"/>
              <a:t>zničením</a:t>
            </a:r>
            <a:r>
              <a:rPr lang="es-ES" dirty="0"/>
              <a:t> </a:t>
            </a:r>
            <a:r>
              <a:rPr lang="es-ES" dirty="0" err="1"/>
              <a:t>Jeruzaléma</a:t>
            </a:r>
            <a:r>
              <a:rPr lang="es-ES" dirty="0"/>
              <a:t> a </a:t>
            </a:r>
            <a:r>
              <a:rPr lang="es-ES" dirty="0" err="1"/>
              <a:t>Chrámu</a:t>
            </a:r>
            <a:r>
              <a:rPr lang="es-ES" dirty="0"/>
              <a:t> a </a:t>
            </a:r>
            <a:r>
              <a:rPr lang="es-ES" dirty="0" err="1"/>
              <a:t>historicky</a:t>
            </a:r>
            <a:r>
              <a:rPr lang="es-ES" dirty="0"/>
              <a:t> </a:t>
            </a:r>
            <a:r>
              <a:rPr lang="es-ES" dirty="0" err="1"/>
              <a:t>označuje</a:t>
            </a:r>
            <a:r>
              <a:rPr lang="es-ES" dirty="0"/>
              <a:t> </a:t>
            </a:r>
            <a:r>
              <a:rPr lang="es-ES" dirty="0" err="1"/>
              <a:t>židovsk</a:t>
            </a:r>
            <a:r>
              <a:rPr lang="cs-CZ" dirty="0"/>
              <a:t>é</a:t>
            </a:r>
            <a:r>
              <a:rPr lang="es-ES" dirty="0"/>
              <a:t> </a:t>
            </a:r>
            <a:r>
              <a:rPr lang="es-ES" dirty="0" err="1"/>
              <a:t>babylonsk</a:t>
            </a:r>
            <a:r>
              <a:rPr lang="cs-CZ" dirty="0"/>
              <a:t>é vyjití</a:t>
            </a:r>
            <a:r>
              <a:rPr lang="es-ES" dirty="0"/>
              <a:t>.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cs-CZ" dirty="0"/>
              <a:t>popisu</a:t>
            </a:r>
            <a:r>
              <a:rPr lang="es-ES" dirty="0"/>
              <a:t>je 2</a:t>
            </a:r>
            <a:r>
              <a:rPr lang="cs-CZ" dirty="0"/>
              <a:t>. Paralipomenon</a:t>
            </a:r>
            <a:r>
              <a:rPr lang="es-ES" dirty="0"/>
              <a:t> </a:t>
            </a:r>
            <a:r>
              <a:rPr lang="es-ES" dirty="0" err="1"/>
              <a:t>jako</a:t>
            </a:r>
            <a:r>
              <a:rPr lang="es-ES" dirty="0"/>
              <a:t> </a:t>
            </a:r>
            <a:r>
              <a:rPr lang="es-ES" dirty="0" err="1"/>
              <a:t>začátek</a:t>
            </a:r>
            <a:r>
              <a:rPr lang="es-ES" dirty="0"/>
              <a:t> </a:t>
            </a:r>
            <a:r>
              <a:rPr lang="es-ES" dirty="0" err="1"/>
              <a:t>sedmdesáti</a:t>
            </a:r>
            <a:r>
              <a:rPr lang="es-ES" dirty="0"/>
              <a:t> </a:t>
            </a:r>
            <a:r>
              <a:rPr lang="es-ES" dirty="0" err="1"/>
              <a:t>let</a:t>
            </a:r>
            <a:r>
              <a:rPr lang="es-ES" dirty="0"/>
              <a:t>.
</a:t>
            </a:r>
          </a:p>
        </p:txBody>
      </p:sp>
    </p:spTree>
    <p:extLst>
      <p:ext uri="{BB962C8B-B14F-4D97-AF65-F5344CB8AC3E}">
        <p14:creationId xmlns:p14="http://schemas.microsoft.com/office/powerpoint/2010/main" val="839967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3B993D-A336-4741-AD94-6360DB5A9A58}" type="slidenum">
              <a:rPr lang="es-ES"/>
              <a:pPr/>
              <a:t>4</a:t>
            </a:fld>
            <a:endParaRPr lang="es-E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Z </a:t>
            </a:r>
            <a:r>
              <a:rPr lang="es-ES" dirty="0" err="1"/>
              <a:t>těchto</a:t>
            </a:r>
            <a:r>
              <a:rPr lang="es-ES" dirty="0"/>
              <a:t> </a:t>
            </a:r>
            <a:r>
              <a:rPr lang="es-ES" dirty="0" err="1"/>
              <a:t>tří</a:t>
            </a:r>
            <a:r>
              <a:rPr lang="es-ES" dirty="0"/>
              <a:t> </a:t>
            </a:r>
            <a:r>
              <a:rPr lang="es-ES" dirty="0" err="1"/>
              <a:t>dekretů</a:t>
            </a:r>
            <a:r>
              <a:rPr lang="es-ES" dirty="0"/>
              <a:t> se </a:t>
            </a:r>
            <a:r>
              <a:rPr lang="es-ES" dirty="0" err="1"/>
              <a:t>pouze</a:t>
            </a:r>
            <a:r>
              <a:rPr lang="es-ES" dirty="0"/>
              <a:t> </a:t>
            </a:r>
            <a:r>
              <a:rPr lang="es-ES" dirty="0" err="1"/>
              <a:t>první</a:t>
            </a:r>
            <a:r>
              <a:rPr lang="es-ES" dirty="0"/>
              <a:t> a </a:t>
            </a:r>
            <a:r>
              <a:rPr lang="es-ES" dirty="0" err="1"/>
              <a:t>poslední</a:t>
            </a:r>
            <a:r>
              <a:rPr lang="es-ES" dirty="0"/>
              <a:t> </a:t>
            </a:r>
            <a:r>
              <a:rPr lang="es-ES" dirty="0" err="1"/>
              <a:t>týkal</a:t>
            </a:r>
            <a:r>
              <a:rPr lang="es-ES" dirty="0"/>
              <a:t> </a:t>
            </a:r>
            <a:r>
              <a:rPr lang="es-ES" dirty="0" err="1"/>
              <a:t>návratu</a:t>
            </a:r>
            <a:r>
              <a:rPr lang="es-ES" dirty="0"/>
              <a:t> do </a:t>
            </a:r>
            <a:r>
              <a:rPr lang="es-ES" dirty="0" err="1"/>
              <a:t>Judska</a:t>
            </a:r>
            <a:r>
              <a:rPr lang="es-ES" dirty="0"/>
              <a:t>.
</a:t>
            </a:r>
            <a:r>
              <a:rPr lang="es-ES" dirty="0" err="1"/>
              <a:t>Dareiův</a:t>
            </a:r>
            <a:r>
              <a:rPr lang="es-ES" dirty="0"/>
              <a:t> </a:t>
            </a:r>
            <a:r>
              <a:rPr lang="es-ES" dirty="0" err="1"/>
              <a:t>výnos</a:t>
            </a:r>
            <a:r>
              <a:rPr lang="es-ES" dirty="0"/>
              <a:t> </a:t>
            </a:r>
            <a:r>
              <a:rPr lang="es-ES" dirty="0" err="1"/>
              <a:t>povolil</a:t>
            </a:r>
            <a:r>
              <a:rPr lang="es-ES" dirty="0"/>
              <a:t> </a:t>
            </a:r>
            <a:r>
              <a:rPr lang="es-ES" dirty="0" err="1"/>
              <a:t>pouze</a:t>
            </a:r>
            <a:r>
              <a:rPr lang="es-ES" dirty="0"/>
              <a:t> </a:t>
            </a:r>
            <a:r>
              <a:rPr lang="es-ES" dirty="0" err="1"/>
              <a:t>dokončení</a:t>
            </a:r>
            <a:r>
              <a:rPr lang="es-ES" dirty="0"/>
              <a:t> </a:t>
            </a:r>
            <a:r>
              <a:rPr lang="es-ES" dirty="0" err="1"/>
              <a:t>rekonstrukce</a:t>
            </a:r>
            <a:r>
              <a:rPr lang="es-ES" dirty="0"/>
              <a:t> </a:t>
            </a:r>
            <a:r>
              <a:rPr lang="es-ES" dirty="0" err="1"/>
              <a:t>chrámu</a:t>
            </a:r>
            <a:r>
              <a:rPr lang="es-ES" dirty="0"/>
              <a:t>.
</a:t>
            </a:r>
          </a:p>
        </p:txBody>
      </p:sp>
    </p:spTree>
    <p:extLst>
      <p:ext uri="{BB962C8B-B14F-4D97-AF65-F5344CB8AC3E}">
        <p14:creationId xmlns:p14="http://schemas.microsoft.com/office/powerpoint/2010/main" val="4118141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1CCF13-8EFF-4954-8078-20600CC98E63}" type="slidenum">
              <a:rPr lang="es-ES"/>
              <a:pPr/>
              <a:t>5</a:t>
            </a:fld>
            <a:endParaRPr lang="es-E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Ezdráš</a:t>
            </a:r>
            <a:r>
              <a:rPr lang="es-ES" dirty="0"/>
              <a:t> </a:t>
            </a:r>
            <a:r>
              <a:rPr lang="es-ES" dirty="0" err="1"/>
              <a:t>uvádí</a:t>
            </a:r>
            <a:r>
              <a:rPr lang="es-ES" dirty="0"/>
              <a:t> </a:t>
            </a:r>
            <a:r>
              <a:rPr lang="es-ES" dirty="0" err="1"/>
              <a:t>jako</a:t>
            </a:r>
            <a:r>
              <a:rPr lang="es-ES" dirty="0"/>
              <a:t> </a:t>
            </a:r>
            <a:r>
              <a:rPr lang="es-ES" dirty="0" err="1"/>
              <a:t>konec</a:t>
            </a:r>
            <a:r>
              <a:rPr lang="es-ES" dirty="0"/>
              <a:t> </a:t>
            </a:r>
            <a:r>
              <a:rPr lang="es-ES" dirty="0" err="1"/>
              <a:t>sedmdesáti</a:t>
            </a:r>
            <a:r>
              <a:rPr lang="es-ES" dirty="0"/>
              <a:t> </a:t>
            </a:r>
            <a:r>
              <a:rPr lang="es-ES" dirty="0" err="1"/>
              <a:t>let</a:t>
            </a:r>
            <a:r>
              <a:rPr lang="es-ES" dirty="0"/>
              <a:t> </a:t>
            </a:r>
            <a:r>
              <a:rPr lang="es-ES" dirty="0" err="1"/>
              <a:t>Kýrův</a:t>
            </a:r>
            <a:r>
              <a:rPr lang="es-ES" dirty="0"/>
              <a:t> </a:t>
            </a:r>
            <a:r>
              <a:rPr lang="es-ES" dirty="0" err="1"/>
              <a:t>výnos</a:t>
            </a:r>
            <a:r>
              <a:rPr lang="es-ES" dirty="0"/>
              <a:t>, </a:t>
            </a:r>
            <a:r>
              <a:rPr lang="es-ES" dirty="0" err="1"/>
              <a:t>který</a:t>
            </a:r>
            <a:r>
              <a:rPr lang="es-ES" dirty="0"/>
              <a:t>, </a:t>
            </a:r>
            <a:r>
              <a:rPr lang="es-ES" dirty="0" err="1"/>
              <a:t>jak</a:t>
            </a:r>
            <a:r>
              <a:rPr lang="es-ES" dirty="0"/>
              <a:t> </a:t>
            </a:r>
            <a:r>
              <a:rPr lang="es-ES" dirty="0" err="1"/>
              <a:t>uvidíme</a:t>
            </a:r>
            <a:r>
              <a:rPr lang="es-ES" dirty="0"/>
              <a:t> </a:t>
            </a:r>
            <a:r>
              <a:rPr lang="es-ES" dirty="0" err="1"/>
              <a:t>později</a:t>
            </a:r>
            <a:r>
              <a:rPr lang="es-ES" dirty="0"/>
              <a:t>, se </a:t>
            </a:r>
            <a:r>
              <a:rPr lang="es-ES" dirty="0" err="1"/>
              <a:t>neshoduje</a:t>
            </a:r>
            <a:r>
              <a:rPr lang="es-ES" dirty="0"/>
              <a:t> se 70letým </a:t>
            </a:r>
            <a:r>
              <a:rPr lang="es-ES" dirty="0" err="1"/>
              <a:t>obdobím</a:t>
            </a:r>
            <a:r>
              <a:rPr lang="es-ES" dirty="0"/>
              <a:t> 2.
</a:t>
            </a:r>
            <a:r>
              <a:rPr lang="es-ES" dirty="0" err="1"/>
              <a:t>Tento</a:t>
            </a:r>
            <a:r>
              <a:rPr lang="es-ES" dirty="0"/>
              <a:t> </a:t>
            </a:r>
            <a:r>
              <a:rPr lang="es-ES" dirty="0" err="1"/>
              <a:t>rozpor</a:t>
            </a:r>
            <a:r>
              <a:rPr lang="es-ES" dirty="0"/>
              <a:t> je </a:t>
            </a:r>
            <a:r>
              <a:rPr lang="es-ES" dirty="0" err="1"/>
              <a:t>zvláštní</a:t>
            </a:r>
            <a:r>
              <a:rPr lang="es-ES" dirty="0"/>
              <a:t>, </a:t>
            </a:r>
            <a:r>
              <a:rPr lang="es-ES" dirty="0" err="1"/>
              <a:t>protože</a:t>
            </a:r>
            <a:r>
              <a:rPr lang="es-ES" dirty="0"/>
              <a:t> </a:t>
            </a:r>
            <a:r>
              <a:rPr lang="es-ES" dirty="0" err="1"/>
              <a:t>Ezdráš</a:t>
            </a:r>
            <a:r>
              <a:rPr lang="es-ES" dirty="0"/>
              <a:t> je </a:t>
            </a:r>
            <a:r>
              <a:rPr lang="es-ES" dirty="0" err="1"/>
              <a:t>autorem</a:t>
            </a:r>
            <a:r>
              <a:rPr lang="es-ES" dirty="0"/>
              <a:t> </a:t>
            </a:r>
            <a:r>
              <a:rPr lang="es-ES" dirty="0" err="1"/>
              <a:t>obou</a:t>
            </a:r>
            <a:r>
              <a:rPr lang="es-ES" dirty="0"/>
              <a:t> </a:t>
            </a:r>
            <a:r>
              <a:rPr lang="es-ES" dirty="0" err="1"/>
              <a:t>knih</a:t>
            </a:r>
            <a:r>
              <a:rPr lang="es-ES" dirty="0"/>
              <a:t> a </a:t>
            </a:r>
            <a:r>
              <a:rPr lang="es-ES" dirty="0" err="1"/>
              <a:t>navíc</a:t>
            </a:r>
            <a:r>
              <a:rPr lang="es-ES" dirty="0"/>
              <a:t> </a:t>
            </a:r>
            <a:r>
              <a:rPr lang="es-ES" dirty="0" err="1"/>
              <a:t>první</a:t>
            </a:r>
            <a:r>
              <a:rPr lang="es-ES" dirty="0"/>
              <a:t> </a:t>
            </a:r>
            <a:r>
              <a:rPr lang="es-ES" dirty="0" err="1"/>
              <a:t>verše</a:t>
            </a:r>
            <a:r>
              <a:rPr lang="es-ES" dirty="0"/>
              <a:t> </a:t>
            </a:r>
            <a:r>
              <a:rPr lang="es-ES" dirty="0" err="1"/>
              <a:t>knihy</a:t>
            </a:r>
            <a:r>
              <a:rPr lang="es-ES" dirty="0"/>
              <a:t> </a:t>
            </a:r>
            <a:r>
              <a:rPr lang="es-ES" dirty="0" err="1"/>
              <a:t>Ezdráš</a:t>
            </a:r>
            <a:r>
              <a:rPr lang="es-ES" dirty="0"/>
              <a:t> a </a:t>
            </a:r>
            <a:r>
              <a:rPr lang="es-ES" dirty="0" err="1"/>
              <a:t>poslední</a:t>
            </a:r>
            <a:r>
              <a:rPr lang="es-ES" dirty="0"/>
              <a:t> </a:t>
            </a:r>
            <a:r>
              <a:rPr lang="es-ES" dirty="0" err="1"/>
              <a:t>ze</a:t>
            </a:r>
            <a:r>
              <a:rPr lang="es-ES" dirty="0"/>
              <a:t> 2 </a:t>
            </a:r>
            <a:r>
              <a:rPr lang="es-ES" dirty="0" err="1"/>
              <a:t>Paralipomenon</a:t>
            </a:r>
            <a:r>
              <a:rPr lang="es-ES" dirty="0"/>
              <a:t> </a:t>
            </a:r>
            <a:r>
              <a:rPr lang="es-ES" dirty="0" err="1"/>
              <a:t>jsou</a:t>
            </a:r>
            <a:r>
              <a:rPr lang="es-ES" dirty="0"/>
              <a:t> </a:t>
            </a:r>
            <a:r>
              <a:rPr lang="es-ES" dirty="0" err="1"/>
              <a:t>téměř</a:t>
            </a:r>
            <a:r>
              <a:rPr lang="es-ES" dirty="0"/>
              <a:t> </a:t>
            </a:r>
            <a:r>
              <a:rPr lang="es-ES" dirty="0" err="1"/>
              <a:t>totožné</a:t>
            </a:r>
            <a:r>
              <a:rPr lang="es-ES" dirty="0"/>
              <a:t>.
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znamená</a:t>
            </a:r>
            <a:r>
              <a:rPr lang="es-ES" dirty="0"/>
              <a:t>, </a:t>
            </a:r>
            <a:r>
              <a:rPr lang="es-ES" dirty="0" err="1"/>
              <a:t>že</a:t>
            </a:r>
            <a:r>
              <a:rPr lang="es-ES" dirty="0"/>
              <a:t> </a:t>
            </a:r>
            <a:r>
              <a:rPr lang="es-ES" dirty="0" err="1"/>
              <a:t>Ezdráš</a:t>
            </a:r>
            <a:r>
              <a:rPr lang="es-ES" dirty="0"/>
              <a:t> si </a:t>
            </a:r>
            <a:r>
              <a:rPr lang="es-ES" dirty="0" err="1"/>
              <a:t>byl</a:t>
            </a:r>
            <a:r>
              <a:rPr lang="es-ES" dirty="0"/>
              <a:t> </a:t>
            </a:r>
            <a:r>
              <a:rPr lang="es-ES" dirty="0" err="1"/>
              <a:t>vědom</a:t>
            </a:r>
            <a:r>
              <a:rPr lang="es-ES" dirty="0"/>
              <a:t> </a:t>
            </a:r>
            <a:r>
              <a:rPr lang="es-ES" dirty="0" err="1"/>
              <a:t>začátku</a:t>
            </a:r>
            <a:r>
              <a:rPr lang="es-ES" dirty="0"/>
              <a:t> a </a:t>
            </a:r>
            <a:r>
              <a:rPr lang="es-ES" dirty="0" err="1"/>
              <a:t>konce</a:t>
            </a:r>
            <a:r>
              <a:rPr lang="es-ES" dirty="0"/>
              <a:t> </a:t>
            </a:r>
            <a:r>
              <a:rPr lang="es-ES" dirty="0" err="1"/>
              <a:t>proroctví</a:t>
            </a:r>
            <a:r>
              <a:rPr lang="es-ES" dirty="0"/>
              <a:t> </a:t>
            </a:r>
            <a:r>
              <a:rPr lang="es-ES" dirty="0" err="1"/>
              <a:t>sedmdesáti</a:t>
            </a:r>
            <a:r>
              <a:rPr lang="es-ES" dirty="0"/>
              <a:t> </a:t>
            </a:r>
            <a:r>
              <a:rPr lang="es-ES" dirty="0" err="1"/>
              <a:t>let</a:t>
            </a:r>
            <a:r>
              <a:rPr lang="es-ES" dirty="0"/>
              <a:t> a </a:t>
            </a:r>
            <a:r>
              <a:rPr lang="es-ES" dirty="0" err="1"/>
              <a:t>že</a:t>
            </a:r>
            <a:r>
              <a:rPr lang="es-ES" dirty="0"/>
              <a:t> </a:t>
            </a:r>
            <a:r>
              <a:rPr lang="es-ES" dirty="0" err="1"/>
              <a:t>předběžné</a:t>
            </a:r>
            <a:r>
              <a:rPr lang="es-ES" dirty="0"/>
              <a:t> </a:t>
            </a:r>
            <a:r>
              <a:rPr lang="es-ES" dirty="0" err="1"/>
              <a:t>výroky</a:t>
            </a:r>
            <a:r>
              <a:rPr lang="es-ES" dirty="0"/>
              <a:t> 2.</a:t>
            </a:r>
            <a:r>
              <a:rPr lang="cs-CZ" dirty="0"/>
              <a:t> Paralipomenon</a:t>
            </a:r>
            <a:r>
              <a:rPr lang="es-ES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262234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465608-97D2-40DE-8DFE-EBFD340A967F}" type="slidenum">
              <a:rPr lang="es-ES"/>
              <a:pPr/>
              <a:t>6</a:t>
            </a:fld>
            <a:endParaRPr lang="es-E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Tři</a:t>
            </a:r>
            <a:r>
              <a:rPr lang="es-ES" dirty="0"/>
              <a:t> </a:t>
            </a:r>
            <a:r>
              <a:rPr lang="es-ES" dirty="0" err="1"/>
              <a:t>možné</a:t>
            </a:r>
            <a:r>
              <a:rPr lang="es-ES" dirty="0"/>
              <a:t> </a:t>
            </a:r>
            <a:r>
              <a:rPr lang="es-ES" dirty="0" err="1"/>
              <a:t>začátky</a:t>
            </a:r>
            <a:r>
              <a:rPr lang="es-ES" dirty="0"/>
              <a:t>, </a:t>
            </a:r>
            <a:r>
              <a:rPr lang="es-ES" dirty="0" err="1"/>
              <a:t>tři</a:t>
            </a:r>
            <a:r>
              <a:rPr lang="es-ES" dirty="0"/>
              <a:t> </a:t>
            </a:r>
            <a:r>
              <a:rPr lang="es-ES" dirty="0" err="1"/>
              <a:t>možné</a:t>
            </a:r>
            <a:r>
              <a:rPr lang="es-ES" dirty="0"/>
              <a:t> </a:t>
            </a:r>
            <a:r>
              <a:rPr lang="es-ES" dirty="0" err="1"/>
              <a:t>konce</a:t>
            </a:r>
            <a:r>
              <a:rPr lang="es-ES" dirty="0"/>
              <a:t>. </a:t>
            </a:r>
            <a:r>
              <a:rPr lang="es-ES" dirty="0" err="1"/>
              <a:t>Pouze</a:t>
            </a:r>
            <a:r>
              <a:rPr lang="es-ES" dirty="0"/>
              <a:t> </a:t>
            </a:r>
            <a:r>
              <a:rPr lang="es-ES" dirty="0" err="1"/>
              <a:t>porovnáním</a:t>
            </a:r>
            <a:r>
              <a:rPr lang="es-ES" dirty="0"/>
              <a:t> </a:t>
            </a:r>
            <a:r>
              <a:rPr lang="es-ES" dirty="0" err="1"/>
              <a:t>všech</a:t>
            </a:r>
            <a:r>
              <a:rPr lang="es-ES" dirty="0"/>
              <a:t> </a:t>
            </a:r>
            <a:r>
              <a:rPr lang="es-ES" dirty="0" err="1"/>
              <a:t>dat</a:t>
            </a:r>
            <a:r>
              <a:rPr lang="es-ES" dirty="0"/>
              <a:t> </a:t>
            </a:r>
            <a:r>
              <a:rPr lang="es-ES" dirty="0" err="1"/>
              <a:t>můžeme</a:t>
            </a:r>
            <a:r>
              <a:rPr lang="es-ES" dirty="0"/>
              <a:t> </a:t>
            </a:r>
            <a:r>
              <a:rPr lang="es-ES" dirty="0" err="1"/>
              <a:t>dojít</a:t>
            </a:r>
            <a:r>
              <a:rPr lang="es-ES" dirty="0"/>
              <a:t> k </a:t>
            </a:r>
            <a:r>
              <a:rPr lang="es-ES" dirty="0" err="1"/>
              <a:t>závěru</a:t>
            </a:r>
            <a:r>
              <a:rPr lang="es-ES" dirty="0"/>
              <a:t>, </a:t>
            </a:r>
            <a:r>
              <a:rPr lang="es-ES" dirty="0" err="1"/>
              <a:t>že</a:t>
            </a:r>
            <a:r>
              <a:rPr lang="es-ES" dirty="0"/>
              <a:t> </a:t>
            </a:r>
            <a:r>
              <a:rPr lang="es-ES" dirty="0" err="1"/>
              <a:t>sedmdesát</a:t>
            </a:r>
            <a:r>
              <a:rPr lang="es-ES" dirty="0"/>
              <a:t> </a:t>
            </a:r>
            <a:r>
              <a:rPr lang="es-ES" dirty="0" err="1"/>
              <a:t>let</a:t>
            </a:r>
            <a:r>
              <a:rPr lang="es-ES" dirty="0"/>
              <a:t> se </a:t>
            </a:r>
            <a:r>
              <a:rPr lang="es-ES" dirty="0" err="1"/>
              <a:t>pohybuje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roku</a:t>
            </a:r>
            <a:r>
              <a:rPr lang="es-ES" dirty="0"/>
              <a:t> 605 </a:t>
            </a:r>
            <a:r>
              <a:rPr lang="es-ES" dirty="0" err="1"/>
              <a:t>př</a:t>
            </a:r>
            <a:r>
              <a:rPr lang="es-ES" dirty="0"/>
              <a:t>. n. l. do </a:t>
            </a:r>
            <a:r>
              <a:rPr lang="es-ES" dirty="0" err="1"/>
              <a:t>roku</a:t>
            </a:r>
            <a:r>
              <a:rPr lang="es-ES" dirty="0"/>
              <a:t> 536 </a:t>
            </a:r>
            <a:r>
              <a:rPr lang="es-ES" dirty="0" err="1"/>
              <a:t>př</a:t>
            </a:r>
            <a:r>
              <a:rPr lang="es-ES" dirty="0"/>
              <a:t>. n. l.
</a:t>
            </a:r>
            <a:r>
              <a:rPr lang="es-ES" dirty="0" err="1"/>
              <a:t>Inkluzivní</a:t>
            </a:r>
            <a:r>
              <a:rPr lang="es-ES" dirty="0"/>
              <a:t> </a:t>
            </a:r>
            <a:r>
              <a:rPr lang="es-ES" dirty="0" err="1"/>
              <a:t>metoda</a:t>
            </a:r>
            <a:r>
              <a:rPr lang="es-ES" dirty="0"/>
              <a:t> </a:t>
            </a:r>
            <a:r>
              <a:rPr lang="es-ES" dirty="0" err="1"/>
              <a:t>nás</a:t>
            </a:r>
            <a:r>
              <a:rPr lang="es-ES" dirty="0"/>
              <a:t> vede k 536 a </a:t>
            </a:r>
            <a:r>
              <a:rPr lang="es-ES" dirty="0" err="1"/>
              <a:t>ne</a:t>
            </a:r>
            <a:r>
              <a:rPr lang="es-ES" dirty="0"/>
              <a:t> 535. Je </a:t>
            </a:r>
            <a:r>
              <a:rPr lang="es-ES" dirty="0" err="1"/>
              <a:t>však</a:t>
            </a:r>
            <a:r>
              <a:rPr lang="es-ES" dirty="0"/>
              <a:t> </a:t>
            </a:r>
            <a:r>
              <a:rPr lang="es-ES" dirty="0" err="1"/>
              <a:t>třeba</a:t>
            </a:r>
            <a:r>
              <a:rPr lang="es-ES" dirty="0"/>
              <a:t> </a:t>
            </a:r>
            <a:r>
              <a:rPr lang="es-ES" dirty="0" err="1"/>
              <a:t>také</a:t>
            </a:r>
            <a:r>
              <a:rPr lang="es-ES" dirty="0"/>
              <a:t> </a:t>
            </a:r>
            <a:r>
              <a:rPr lang="es-ES" dirty="0" err="1"/>
              <a:t>objasnit</a:t>
            </a:r>
            <a:r>
              <a:rPr lang="es-ES" dirty="0"/>
              <a:t>, </a:t>
            </a:r>
            <a:r>
              <a:rPr lang="es-ES" dirty="0" err="1"/>
              <a:t>že</a:t>
            </a:r>
            <a:r>
              <a:rPr lang="es-ES" dirty="0"/>
              <a:t> </a:t>
            </a:r>
            <a:r>
              <a:rPr lang="es-ES" dirty="0" err="1"/>
              <a:t>ačkoli</a:t>
            </a:r>
            <a:r>
              <a:rPr lang="es-ES" dirty="0"/>
              <a:t> </a:t>
            </a:r>
            <a:r>
              <a:rPr lang="es-ES" dirty="0" err="1"/>
              <a:t>byl</a:t>
            </a:r>
            <a:r>
              <a:rPr lang="es-ES" dirty="0"/>
              <a:t> </a:t>
            </a:r>
            <a:r>
              <a:rPr lang="es-ES" dirty="0" err="1"/>
              <a:t>Kýrův</a:t>
            </a:r>
            <a:r>
              <a:rPr lang="es-ES" dirty="0"/>
              <a:t> </a:t>
            </a:r>
            <a:r>
              <a:rPr lang="es-ES" dirty="0" err="1"/>
              <a:t>výnos</a:t>
            </a:r>
            <a:r>
              <a:rPr lang="es-ES" dirty="0"/>
              <a:t> </a:t>
            </a:r>
            <a:r>
              <a:rPr lang="es-ES" dirty="0" err="1"/>
              <a:t>vydán</a:t>
            </a:r>
            <a:r>
              <a:rPr lang="es-ES" dirty="0"/>
              <a:t> v roce 536, </a:t>
            </a:r>
            <a:r>
              <a:rPr lang="es-ES" dirty="0" err="1"/>
              <a:t>vyhnanci</a:t>
            </a:r>
            <a:r>
              <a:rPr lang="es-ES" dirty="0"/>
              <a:t> se </a:t>
            </a:r>
            <a:r>
              <a:rPr lang="es-ES" dirty="0" err="1"/>
              <a:t>vrátili</a:t>
            </a:r>
            <a:r>
              <a:rPr lang="es-ES" dirty="0"/>
              <a:t> </a:t>
            </a:r>
            <a:r>
              <a:rPr lang="es-ES" dirty="0" err="1"/>
              <a:t>až</a:t>
            </a:r>
            <a:r>
              <a:rPr lang="es-ES" dirty="0"/>
              <a:t> v roce 535 (</a:t>
            </a:r>
            <a:r>
              <a:rPr lang="es-ES" dirty="0" err="1"/>
              <a:t>kvůli</a:t>
            </a:r>
            <a:r>
              <a:rPr lang="es-ES" dirty="0"/>
              <a:t> </a:t>
            </a:r>
            <a:r>
              <a:rPr lang="es-ES" dirty="0" err="1"/>
              <a:t>přípravám</a:t>
            </a:r>
            <a:r>
              <a:rPr lang="es-E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20926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1F25DF-46E7-475F-9050-0591EF1A32A3}" type="slidenum">
              <a:rPr lang="es-ES"/>
              <a:pPr/>
              <a:t>7</a:t>
            </a:fld>
            <a:endParaRPr lang="es-E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Daniel si </a:t>
            </a:r>
            <a:r>
              <a:rPr lang="es-ES" dirty="0" err="1"/>
              <a:t>byl</a:t>
            </a:r>
            <a:r>
              <a:rPr lang="es-ES" dirty="0"/>
              <a:t> </a:t>
            </a:r>
            <a:r>
              <a:rPr lang="es-ES" dirty="0" err="1"/>
              <a:t>vědom</a:t>
            </a:r>
            <a:r>
              <a:rPr lang="es-ES" dirty="0"/>
              <a:t> </a:t>
            </a:r>
            <a:r>
              <a:rPr lang="es-ES" dirty="0" err="1"/>
              <a:t>svých</a:t>
            </a:r>
            <a:r>
              <a:rPr lang="es-ES" dirty="0"/>
              <a:t> 69 </a:t>
            </a:r>
            <a:r>
              <a:rPr lang="es-ES" dirty="0" err="1"/>
              <a:t>let</a:t>
            </a:r>
            <a:r>
              <a:rPr lang="es-ES" dirty="0"/>
              <a:t> </a:t>
            </a:r>
            <a:r>
              <a:rPr lang="es-ES" dirty="0" err="1"/>
              <a:t>zajetí</a:t>
            </a:r>
            <a:r>
              <a:rPr lang="es-ES" dirty="0"/>
              <a:t> a </a:t>
            </a:r>
            <a:r>
              <a:rPr lang="es-ES" dirty="0" err="1"/>
              <a:t>také</a:t>
            </a:r>
            <a:r>
              <a:rPr lang="es-ES" dirty="0"/>
              <a:t> si </a:t>
            </a:r>
            <a:r>
              <a:rPr lang="es-ES" dirty="0" err="1"/>
              <a:t>byl</a:t>
            </a:r>
            <a:r>
              <a:rPr lang="es-ES" dirty="0"/>
              <a:t> </a:t>
            </a:r>
            <a:r>
              <a:rPr lang="es-ES" dirty="0" err="1"/>
              <a:t>jistý</a:t>
            </a:r>
            <a:r>
              <a:rPr lang="es-ES" dirty="0"/>
              <a:t>, </a:t>
            </a:r>
            <a:r>
              <a:rPr lang="es-ES" dirty="0" err="1"/>
              <a:t>že</a:t>
            </a:r>
            <a:r>
              <a:rPr lang="es-ES" dirty="0"/>
              <a:t> </a:t>
            </a:r>
            <a:r>
              <a:rPr lang="es-ES" dirty="0" err="1"/>
              <a:t>konečné</a:t>
            </a:r>
            <a:r>
              <a:rPr lang="es-ES" dirty="0"/>
              <a:t> </a:t>
            </a:r>
            <a:r>
              <a:rPr lang="es-ES" dirty="0" err="1"/>
              <a:t>naplnění</a:t>
            </a:r>
            <a:r>
              <a:rPr lang="es-ES" dirty="0"/>
              <a:t> </a:t>
            </a:r>
            <a:r>
              <a:rPr lang="es-ES" dirty="0" err="1"/>
              <a:t>proroctví</a:t>
            </a:r>
            <a:r>
              <a:rPr lang="es-ES" dirty="0"/>
              <a:t> je </a:t>
            </a:r>
            <a:r>
              <a:rPr lang="es-ES" dirty="0" err="1"/>
              <a:t>ještě</a:t>
            </a:r>
            <a:r>
              <a:rPr lang="es-ES" dirty="0"/>
              <a:t> 20 </a:t>
            </a:r>
            <a:r>
              <a:rPr lang="es-ES" dirty="0" err="1"/>
              <a:t>let</a:t>
            </a:r>
            <a:r>
              <a:rPr lang="es-ES" dirty="0"/>
              <a:t> </a:t>
            </a:r>
            <a:r>
              <a:rPr lang="es-ES" dirty="0" err="1"/>
              <a:t>daleko</a:t>
            </a:r>
            <a:r>
              <a:rPr lang="es-ES" dirty="0"/>
              <a:t>.
K </a:t>
            </a:r>
            <a:r>
              <a:rPr lang="es-ES" dirty="0" err="1"/>
              <a:t>tomu</a:t>
            </a:r>
            <a:r>
              <a:rPr lang="es-ES" dirty="0"/>
              <a:t> </a:t>
            </a:r>
            <a:r>
              <a:rPr lang="es-ES" dirty="0" err="1"/>
              <a:t>přidal</a:t>
            </a:r>
            <a:r>
              <a:rPr lang="es-ES" dirty="0"/>
              <a:t> </a:t>
            </a:r>
            <a:r>
              <a:rPr lang="es-ES" dirty="0" err="1"/>
              <a:t>možné</a:t>
            </a:r>
            <a:r>
              <a:rPr lang="es-ES" dirty="0"/>
              <a:t> </a:t>
            </a:r>
            <a:r>
              <a:rPr lang="es-ES" dirty="0" err="1"/>
              <a:t>zpoždění</a:t>
            </a:r>
            <a:r>
              <a:rPr lang="es-ES" dirty="0"/>
              <a:t> </a:t>
            </a:r>
            <a:r>
              <a:rPr lang="es-ES" dirty="0" err="1"/>
              <a:t>dodržování</a:t>
            </a:r>
            <a:r>
              <a:rPr lang="es-ES" dirty="0"/>
              <a:t> </a:t>
            </a:r>
            <a:r>
              <a:rPr lang="es-ES" dirty="0" err="1"/>
              <a:t>předpisů</a:t>
            </a:r>
            <a:r>
              <a:rPr lang="es-ES" dirty="0"/>
              <a:t> </a:t>
            </a:r>
            <a:r>
              <a:rPr lang="es-ES" dirty="0" err="1"/>
              <a:t>po</a:t>
            </a:r>
            <a:r>
              <a:rPr lang="es-ES" dirty="0"/>
              <a:t> </a:t>
            </a:r>
            <a:r>
              <a:rPr lang="es-ES" dirty="0" err="1"/>
              <a:t>dobu</a:t>
            </a:r>
            <a:r>
              <a:rPr lang="es-ES" dirty="0"/>
              <a:t> 2 300 </a:t>
            </a:r>
            <a:r>
              <a:rPr lang="es-ES" dirty="0" err="1"/>
              <a:t>let</a:t>
            </a:r>
            <a:r>
              <a:rPr lang="es-ES" dirty="0"/>
              <a:t>! (Daniel 8)
Daniel </a:t>
            </a:r>
            <a:r>
              <a:rPr lang="es-ES" dirty="0" err="1"/>
              <a:t>důvěřoval</a:t>
            </a:r>
            <a:r>
              <a:rPr lang="es-ES" dirty="0"/>
              <a:t> </a:t>
            </a:r>
            <a:r>
              <a:rPr lang="es-ES" dirty="0" err="1"/>
              <a:t>Bohu</a:t>
            </a:r>
            <a:r>
              <a:rPr lang="es-ES" dirty="0"/>
              <a:t>, </a:t>
            </a:r>
            <a:r>
              <a:rPr lang="es-ES" dirty="0" err="1"/>
              <a:t>který</a:t>
            </a:r>
            <a:r>
              <a:rPr lang="es-ES" dirty="0"/>
              <a:t> </a:t>
            </a:r>
            <a:r>
              <a:rPr lang="es-ES" dirty="0" err="1"/>
              <a:t>vládne</a:t>
            </a:r>
            <a:r>
              <a:rPr lang="es-ES" dirty="0"/>
              <a:t> </a:t>
            </a:r>
            <a:r>
              <a:rPr lang="es-ES" dirty="0" err="1"/>
              <a:t>času</a:t>
            </a:r>
            <a:r>
              <a:rPr lang="es-ES" dirty="0"/>
              <a:t> a </a:t>
            </a:r>
            <a:r>
              <a:rPr lang="es-ES" dirty="0" err="1"/>
              <a:t>ročním</a:t>
            </a:r>
            <a:r>
              <a:rPr lang="es-ES" dirty="0"/>
              <a:t> </a:t>
            </a:r>
            <a:r>
              <a:rPr lang="es-ES" dirty="0" err="1"/>
              <a:t>obdobím</a:t>
            </a:r>
            <a:r>
              <a:rPr lang="es-ES" dirty="0"/>
              <a:t>.
</a:t>
            </a:r>
            <a:r>
              <a:rPr lang="es-ES" dirty="0" err="1"/>
              <a:t>Bylo</a:t>
            </a:r>
            <a:r>
              <a:rPr lang="es-ES" dirty="0"/>
              <a:t> </a:t>
            </a:r>
            <a:r>
              <a:rPr lang="es-ES" dirty="0" err="1"/>
              <a:t>tam</a:t>
            </a:r>
            <a:r>
              <a:rPr lang="es-ES" dirty="0"/>
              <a:t> </a:t>
            </a:r>
            <a:r>
              <a:rPr lang="es-ES" dirty="0" err="1"/>
              <a:t>také</a:t>
            </a:r>
            <a:r>
              <a:rPr lang="es-ES" dirty="0"/>
              <a:t> </a:t>
            </a:r>
            <a:r>
              <a:rPr lang="es-ES" dirty="0" err="1"/>
              <a:t>Izaiášovo</a:t>
            </a:r>
            <a:r>
              <a:rPr lang="es-ES" dirty="0"/>
              <a:t> </a:t>
            </a:r>
            <a:r>
              <a:rPr lang="es-ES" dirty="0" err="1"/>
              <a:t>proroctví</a:t>
            </a:r>
            <a:r>
              <a:rPr lang="es-ES" dirty="0"/>
              <a:t> o </a:t>
            </a:r>
            <a:r>
              <a:rPr lang="es-ES" dirty="0" err="1"/>
              <a:t>Kýrovi</a:t>
            </a:r>
            <a:r>
              <a:rPr lang="es-ES" dirty="0"/>
              <a:t>. Mohl </a:t>
            </a:r>
            <a:r>
              <a:rPr lang="es-ES" dirty="0" err="1"/>
              <a:t>by</a:t>
            </a:r>
            <a:r>
              <a:rPr lang="es-ES" dirty="0"/>
              <a:t> s </a:t>
            </a:r>
            <a:r>
              <a:rPr lang="es-ES" dirty="0" err="1"/>
              <a:t>tím</a:t>
            </a:r>
            <a:r>
              <a:rPr lang="es-ES" dirty="0"/>
              <a:t> </a:t>
            </a:r>
            <a:r>
              <a:rPr lang="es-ES" dirty="0" err="1"/>
              <a:t>něco</a:t>
            </a:r>
            <a:r>
              <a:rPr lang="es-ES" dirty="0"/>
              <a:t> </a:t>
            </a:r>
            <a:r>
              <a:rPr lang="es-ES" dirty="0" err="1"/>
              <a:t>udělat</a:t>
            </a:r>
            <a:r>
              <a:rPr lang="es-ES" dirty="0"/>
              <a:t>?
</a:t>
            </a:r>
          </a:p>
        </p:txBody>
      </p:sp>
    </p:spTree>
    <p:extLst>
      <p:ext uri="{BB962C8B-B14F-4D97-AF65-F5344CB8AC3E}">
        <p14:creationId xmlns:p14="http://schemas.microsoft.com/office/powerpoint/2010/main" val="1955777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1A9EE1-5ED4-4EB3-8441-28BE1AB00353}" type="slidenum">
              <a:rPr lang="es-ES"/>
              <a:pPr/>
              <a:t>8</a:t>
            </a:fld>
            <a:endParaRPr lang="es-E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Během</a:t>
            </a:r>
            <a:r>
              <a:rPr lang="es-ES" dirty="0"/>
              <a:t> </a:t>
            </a:r>
            <a:r>
              <a:rPr lang="es-ES" dirty="0" err="1"/>
              <a:t>roku</a:t>
            </a:r>
            <a:r>
              <a:rPr lang="es-ES" dirty="0"/>
              <a:t>, </a:t>
            </a:r>
            <a:r>
              <a:rPr lang="es-ES" dirty="0" err="1"/>
              <a:t>který</a:t>
            </a:r>
            <a:r>
              <a:rPr lang="es-ES" dirty="0"/>
              <a:t> </a:t>
            </a:r>
            <a:r>
              <a:rPr lang="es-ES" dirty="0" err="1"/>
              <a:t>následoval</a:t>
            </a:r>
            <a:r>
              <a:rPr lang="es-ES" dirty="0"/>
              <a:t> </a:t>
            </a:r>
            <a:r>
              <a:rPr lang="es-ES" dirty="0" err="1"/>
              <a:t>po</a:t>
            </a:r>
            <a:r>
              <a:rPr lang="es-ES" dirty="0"/>
              <a:t> </a:t>
            </a:r>
            <a:r>
              <a:rPr lang="es-ES" dirty="0" err="1"/>
              <a:t>jeho</a:t>
            </a:r>
            <a:r>
              <a:rPr lang="es-ES" dirty="0"/>
              <a:t> </a:t>
            </a:r>
            <a:r>
              <a:rPr lang="es-ES" dirty="0" err="1"/>
              <a:t>modlitbě</a:t>
            </a:r>
            <a:r>
              <a:rPr lang="es-ES" dirty="0"/>
              <a:t>, </a:t>
            </a:r>
            <a:r>
              <a:rPr lang="es-ES" dirty="0" err="1"/>
              <a:t>byl</a:t>
            </a:r>
            <a:r>
              <a:rPr lang="es-ES" dirty="0"/>
              <a:t> Daniel </a:t>
            </a:r>
            <a:r>
              <a:rPr lang="es-ES" dirty="0" err="1"/>
              <a:t>vzat</a:t>
            </a:r>
            <a:r>
              <a:rPr lang="es-ES" dirty="0"/>
              <a:t> do </a:t>
            </a:r>
            <a:r>
              <a:rPr lang="es-ES" dirty="0" err="1"/>
              <a:t>jámy</a:t>
            </a:r>
            <a:r>
              <a:rPr lang="es-ES" dirty="0"/>
              <a:t> </a:t>
            </a:r>
            <a:r>
              <a:rPr lang="es-ES" dirty="0" err="1"/>
              <a:t>lvové</a:t>
            </a:r>
            <a:r>
              <a:rPr lang="es-ES" dirty="0"/>
              <a:t>.
</a:t>
            </a:r>
            <a:r>
              <a:rPr lang="es-ES" dirty="0" err="1"/>
              <a:t>Kýros</a:t>
            </a:r>
            <a:r>
              <a:rPr lang="es-ES" dirty="0"/>
              <a:t> se </a:t>
            </a:r>
            <a:r>
              <a:rPr lang="es-ES" dirty="0" err="1"/>
              <a:t>zmocnil</a:t>
            </a:r>
            <a:r>
              <a:rPr lang="es-ES" dirty="0"/>
              <a:t> </a:t>
            </a:r>
            <a:r>
              <a:rPr lang="es-ES" dirty="0" err="1"/>
              <a:t>svého</a:t>
            </a:r>
            <a:r>
              <a:rPr lang="es-ES" dirty="0"/>
              <a:t> </a:t>
            </a:r>
            <a:r>
              <a:rPr lang="es-ES" dirty="0" err="1"/>
              <a:t>království</a:t>
            </a:r>
            <a:r>
              <a:rPr lang="es-ES" dirty="0"/>
              <a:t> v </a:t>
            </a:r>
            <a:r>
              <a:rPr lang="es-ES" dirty="0" err="1"/>
              <a:t>Babylonu</a:t>
            </a:r>
            <a:r>
              <a:rPr lang="es-ES" dirty="0"/>
              <a:t>, </a:t>
            </a:r>
            <a:r>
              <a:rPr lang="es-ES" dirty="0" err="1"/>
              <a:t>když</a:t>
            </a:r>
            <a:r>
              <a:rPr lang="es-ES" dirty="0"/>
              <a:t> se </a:t>
            </a:r>
            <a:r>
              <a:rPr lang="es-ES" dirty="0" err="1"/>
              <a:t>vrátil</a:t>
            </a:r>
            <a:r>
              <a:rPr lang="es-ES" dirty="0"/>
              <a:t> </a:t>
            </a:r>
            <a:r>
              <a:rPr lang="es-ES" dirty="0" err="1"/>
              <a:t>ze</a:t>
            </a:r>
            <a:r>
              <a:rPr lang="es-ES" dirty="0"/>
              <a:t> </a:t>
            </a:r>
            <a:r>
              <a:rPr lang="es-ES" dirty="0" err="1"/>
              <a:t>svých</a:t>
            </a:r>
            <a:r>
              <a:rPr lang="es-ES" dirty="0"/>
              <a:t> </a:t>
            </a:r>
            <a:r>
              <a:rPr lang="es-ES" dirty="0" err="1"/>
              <a:t>tažení</a:t>
            </a:r>
            <a:r>
              <a:rPr lang="es-ES" dirty="0"/>
              <a:t>, a </a:t>
            </a:r>
            <a:r>
              <a:rPr lang="es-ES" dirty="0" err="1"/>
              <a:t>chtěl</a:t>
            </a:r>
            <a:r>
              <a:rPr lang="es-ES" dirty="0"/>
              <a:t> se </a:t>
            </a:r>
            <a:r>
              <a:rPr lang="es-ES" dirty="0" err="1"/>
              <a:t>setkat</a:t>
            </a:r>
            <a:r>
              <a:rPr lang="es-ES" dirty="0"/>
              <a:t> s </a:t>
            </a:r>
            <a:r>
              <a:rPr lang="es-ES" dirty="0" err="1"/>
              <a:t>mužem</a:t>
            </a:r>
            <a:r>
              <a:rPr lang="es-ES" dirty="0"/>
              <a:t>, </a:t>
            </a:r>
            <a:r>
              <a:rPr lang="es-ES" dirty="0" err="1"/>
              <a:t>který</a:t>
            </a:r>
            <a:r>
              <a:rPr lang="es-ES" dirty="0"/>
              <a:t> </a:t>
            </a:r>
            <a:r>
              <a:rPr lang="es-ES" dirty="0" err="1"/>
              <a:t>byl</a:t>
            </a:r>
            <a:r>
              <a:rPr lang="es-ES" dirty="0"/>
              <a:t> </a:t>
            </a:r>
            <a:r>
              <a:rPr lang="es-ES" dirty="0" err="1"/>
              <a:t>tak</a:t>
            </a:r>
            <a:r>
              <a:rPr lang="es-ES" dirty="0"/>
              <a:t> </a:t>
            </a:r>
            <a:r>
              <a:rPr lang="es-ES" dirty="0" err="1"/>
              <a:t>zázračně</a:t>
            </a:r>
            <a:r>
              <a:rPr lang="es-ES" dirty="0"/>
              <a:t> </a:t>
            </a:r>
            <a:r>
              <a:rPr lang="es-ES" dirty="0" err="1"/>
              <a:t>zachráněn</a:t>
            </a:r>
            <a:r>
              <a:rPr lang="es-ES" dirty="0"/>
              <a:t> </a:t>
            </a:r>
            <a:r>
              <a:rPr lang="es-ES" dirty="0" err="1"/>
              <a:t>před</a:t>
            </a:r>
            <a:r>
              <a:rPr lang="es-ES" dirty="0"/>
              <a:t> </a:t>
            </a:r>
            <a:r>
              <a:rPr lang="es-ES" dirty="0" err="1"/>
              <a:t>jistou</a:t>
            </a:r>
            <a:r>
              <a:rPr lang="es-ES" dirty="0"/>
              <a:t> </a:t>
            </a:r>
            <a:r>
              <a:rPr lang="es-ES" dirty="0" err="1"/>
              <a:t>smrtí</a:t>
            </a:r>
            <a:r>
              <a:rPr lang="es-ES" dirty="0"/>
              <a:t>.
Daniel </a:t>
            </a:r>
            <a:r>
              <a:rPr lang="es-ES" dirty="0" err="1"/>
              <a:t>využil</a:t>
            </a:r>
            <a:r>
              <a:rPr lang="es-ES" dirty="0"/>
              <a:t> </a:t>
            </a:r>
            <a:r>
              <a:rPr lang="es-ES" dirty="0" err="1"/>
              <a:t>příležitosti</a:t>
            </a:r>
            <a:r>
              <a:rPr lang="es-ES" dirty="0"/>
              <a:t>, </a:t>
            </a:r>
            <a:r>
              <a:rPr lang="es-ES" dirty="0" err="1"/>
              <a:t>aby</a:t>
            </a:r>
            <a:r>
              <a:rPr lang="es-ES" dirty="0"/>
              <a:t> </a:t>
            </a:r>
            <a:r>
              <a:rPr lang="es-ES" dirty="0" err="1"/>
              <a:t>ho</a:t>
            </a:r>
            <a:r>
              <a:rPr lang="es-ES" dirty="0"/>
              <a:t> </a:t>
            </a:r>
            <a:r>
              <a:rPr lang="es-ES" dirty="0" err="1"/>
              <a:t>seznámil</a:t>
            </a:r>
            <a:r>
              <a:rPr lang="es-ES" dirty="0"/>
              <a:t> s </a:t>
            </a:r>
            <a:r>
              <a:rPr lang="es-ES" dirty="0" err="1"/>
              <a:t>Izaiášovými</a:t>
            </a:r>
            <a:r>
              <a:rPr lang="es-ES" dirty="0"/>
              <a:t> </a:t>
            </a:r>
            <a:r>
              <a:rPr lang="es-ES" dirty="0" err="1"/>
              <a:t>proroctvími</a:t>
            </a:r>
            <a:r>
              <a:rPr lang="es-ES" dirty="0"/>
              <a:t>. </a:t>
            </a:r>
            <a:r>
              <a:rPr lang="es-ES" dirty="0" err="1"/>
              <a:t>Kýros</a:t>
            </a:r>
            <a:r>
              <a:rPr lang="es-ES" dirty="0"/>
              <a:t> </a:t>
            </a:r>
            <a:r>
              <a:rPr lang="es-ES" dirty="0" err="1"/>
              <a:t>nařídil</a:t>
            </a:r>
            <a:r>
              <a:rPr lang="es-ES" dirty="0"/>
              <a:t> </a:t>
            </a:r>
            <a:r>
              <a:rPr lang="es-ES" dirty="0" err="1"/>
              <a:t>návrat</a:t>
            </a:r>
            <a:r>
              <a:rPr lang="es-ES" dirty="0"/>
              <a:t> </a:t>
            </a:r>
            <a:r>
              <a:rPr lang="es-ES" dirty="0" err="1"/>
              <a:t>vyhnanců</a:t>
            </a:r>
            <a:r>
              <a:rPr lang="es-ES" dirty="0"/>
              <a:t>. </a:t>
            </a:r>
            <a:r>
              <a:rPr lang="es-ES" dirty="0" err="1"/>
              <a:t>Sedmdesát</a:t>
            </a:r>
            <a:r>
              <a:rPr lang="es-ES" dirty="0"/>
              <a:t> </a:t>
            </a:r>
            <a:r>
              <a:rPr lang="es-ES" dirty="0" err="1"/>
              <a:t>let</a:t>
            </a:r>
            <a:r>
              <a:rPr lang="es-ES" dirty="0"/>
              <a:t> se </a:t>
            </a:r>
            <a:r>
              <a:rPr lang="es-ES" dirty="0" err="1"/>
              <a:t>chýlí</a:t>
            </a:r>
            <a:r>
              <a:rPr lang="es-ES" dirty="0"/>
              <a:t> ke </a:t>
            </a:r>
            <a:r>
              <a:rPr lang="es-ES" dirty="0" err="1"/>
              <a:t>konci</a:t>
            </a:r>
            <a:r>
              <a:rPr lang="es-ES" dirty="0"/>
              <a:t>.
</a:t>
            </a:r>
          </a:p>
        </p:txBody>
      </p:sp>
    </p:spTree>
    <p:extLst>
      <p:ext uri="{BB962C8B-B14F-4D97-AF65-F5344CB8AC3E}">
        <p14:creationId xmlns:p14="http://schemas.microsoft.com/office/powerpoint/2010/main" val="2649189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3784B6-F9C8-4D5E-9414-B2E4980C5642}" type="slidenum">
              <a:rPr lang="es-ES"/>
              <a:pPr/>
              <a:t>9</a:t>
            </a:fld>
            <a:endParaRPr lang="es-E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Známe</a:t>
            </a:r>
            <a:r>
              <a:rPr lang="es-ES" dirty="0"/>
              <a:t> </a:t>
            </a:r>
            <a:r>
              <a:rPr lang="es-ES" dirty="0" err="1"/>
              <a:t>proroctví</a:t>
            </a:r>
            <a:r>
              <a:rPr lang="es-ES" dirty="0"/>
              <a:t> o </a:t>
            </a:r>
            <a:r>
              <a:rPr lang="es-ES" dirty="0" err="1"/>
              <a:t>konci</a:t>
            </a:r>
            <a:r>
              <a:rPr lang="es-ES" dirty="0"/>
              <a:t> </a:t>
            </a:r>
            <a:r>
              <a:rPr lang="es-ES" dirty="0" err="1"/>
              <a:t>času</a:t>
            </a:r>
            <a:r>
              <a:rPr lang="es-ES" dirty="0"/>
              <a:t>?
</a:t>
            </a:r>
            <a:r>
              <a:rPr lang="es-ES" dirty="0" err="1"/>
              <a:t>Jsme</a:t>
            </a:r>
            <a:r>
              <a:rPr lang="es-ES" dirty="0"/>
              <a:t> si </a:t>
            </a:r>
            <a:r>
              <a:rPr lang="es-ES" dirty="0" err="1"/>
              <a:t>vědomi</a:t>
            </a:r>
            <a:r>
              <a:rPr lang="es-ES" dirty="0"/>
              <a:t> </a:t>
            </a:r>
            <a:r>
              <a:rPr lang="es-ES" dirty="0" err="1"/>
              <a:t>doby</a:t>
            </a:r>
            <a:r>
              <a:rPr lang="es-ES" dirty="0"/>
              <a:t>, </a:t>
            </a:r>
            <a:r>
              <a:rPr lang="es-ES" dirty="0" err="1"/>
              <a:t>kterou</a:t>
            </a:r>
            <a:r>
              <a:rPr lang="es-ES" dirty="0"/>
              <a:t> </a:t>
            </a:r>
            <a:r>
              <a:rPr lang="es-ES" dirty="0" err="1"/>
              <a:t>jsme</a:t>
            </a:r>
            <a:r>
              <a:rPr lang="es-ES" dirty="0"/>
              <a:t> </a:t>
            </a:r>
            <a:r>
              <a:rPr lang="es-ES" dirty="0" err="1"/>
              <a:t>museli</a:t>
            </a:r>
            <a:r>
              <a:rPr lang="es-ES" dirty="0"/>
              <a:t> </a:t>
            </a:r>
            <a:r>
              <a:rPr lang="es-ES" dirty="0" err="1"/>
              <a:t>žít</a:t>
            </a:r>
            <a:r>
              <a:rPr lang="es-ES" dirty="0"/>
              <a:t>?
</a:t>
            </a:r>
            <a:r>
              <a:rPr lang="es-ES" dirty="0" err="1"/>
              <a:t>Můžeme</a:t>
            </a:r>
            <a:r>
              <a:rPr lang="es-ES" dirty="0"/>
              <a:t> </a:t>
            </a:r>
            <a:r>
              <a:rPr lang="es-ES" dirty="0" err="1"/>
              <a:t>my</a:t>
            </a:r>
            <a:r>
              <a:rPr lang="es-ES" dirty="0"/>
              <a:t>, </a:t>
            </a:r>
            <a:r>
              <a:rPr lang="es-ES" dirty="0" err="1"/>
              <a:t>známe</a:t>
            </a:r>
            <a:r>
              <a:rPr lang="es-ES" dirty="0"/>
              <a:t> </a:t>
            </a:r>
            <a:r>
              <a:rPr lang="es-ES" dirty="0" err="1"/>
              <a:t>čas</a:t>
            </a:r>
            <a:r>
              <a:rPr lang="es-ES" dirty="0"/>
              <a:t> </a:t>
            </a:r>
            <a:r>
              <a:rPr lang="es-ES" dirty="0" err="1"/>
              <a:t>naznačený</a:t>
            </a:r>
            <a:r>
              <a:rPr lang="es-ES" dirty="0"/>
              <a:t> </a:t>
            </a:r>
            <a:r>
              <a:rPr lang="es-ES" dirty="0" err="1"/>
              <a:t>proroctvími</a:t>
            </a:r>
            <a:r>
              <a:rPr lang="es-ES" dirty="0"/>
              <a:t>, </a:t>
            </a:r>
            <a:r>
              <a:rPr lang="es-ES" dirty="0" err="1"/>
              <a:t>nějak</a:t>
            </a:r>
            <a:r>
              <a:rPr lang="es-ES" dirty="0"/>
              <a:t> </a:t>
            </a:r>
            <a:r>
              <a:rPr lang="es-ES" dirty="0" err="1"/>
              <a:t>urychlit</a:t>
            </a:r>
            <a:r>
              <a:rPr lang="es-ES" dirty="0"/>
              <a:t> </a:t>
            </a:r>
            <a:r>
              <a:rPr lang="es-ES" dirty="0" err="1"/>
              <a:t>jejich</a:t>
            </a:r>
            <a:r>
              <a:rPr lang="es-ES" dirty="0"/>
              <a:t> </a:t>
            </a:r>
            <a:r>
              <a:rPr lang="es-ES" dirty="0" err="1"/>
              <a:t>naplnění</a:t>
            </a:r>
            <a:r>
              <a:rPr lang="es-ES" dirty="0"/>
              <a:t> (</a:t>
            </a:r>
            <a:r>
              <a:rPr lang="es-ES" dirty="0" err="1"/>
              <a:t>jako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udělal</a:t>
            </a:r>
            <a:r>
              <a:rPr lang="es-ES" dirty="0"/>
              <a:t> Daniel)?
</a:t>
            </a:r>
            <a:r>
              <a:rPr lang="es-ES" dirty="0" err="1"/>
              <a:t>Pouze</a:t>
            </a:r>
            <a:r>
              <a:rPr lang="es-ES" dirty="0"/>
              <a:t> </a:t>
            </a:r>
            <a:r>
              <a:rPr lang="es-ES" dirty="0" err="1"/>
              <a:t>studiem</a:t>
            </a:r>
            <a:r>
              <a:rPr lang="es-ES" dirty="0"/>
              <a:t> a </a:t>
            </a:r>
            <a:r>
              <a:rPr lang="es-ES" dirty="0" err="1"/>
              <a:t>modlitbou</a:t>
            </a:r>
            <a:r>
              <a:rPr lang="es-ES" dirty="0"/>
              <a:t> </a:t>
            </a:r>
            <a:r>
              <a:rPr lang="es-ES" dirty="0" err="1"/>
              <a:t>budeme</a:t>
            </a:r>
            <a:r>
              <a:rPr lang="es-ES" dirty="0"/>
              <a:t> </a:t>
            </a:r>
            <a:r>
              <a:rPr lang="es-ES" dirty="0" err="1"/>
              <a:t>připraveni</a:t>
            </a:r>
            <a:r>
              <a:rPr lang="es-ES" dirty="0"/>
              <a:t> </a:t>
            </a:r>
            <a:r>
              <a:rPr lang="es-ES" dirty="0" err="1"/>
              <a:t>poznat</a:t>
            </a:r>
            <a:r>
              <a:rPr lang="es-ES" dirty="0"/>
              <a:t> a </a:t>
            </a:r>
            <a:r>
              <a:rPr lang="es-ES" dirty="0" err="1"/>
              <a:t>žít</a:t>
            </a:r>
            <a:r>
              <a:rPr lang="es-ES" dirty="0"/>
              <a:t> </a:t>
            </a:r>
            <a:r>
              <a:rPr lang="es-ES" dirty="0" err="1"/>
              <a:t>podle</a:t>
            </a:r>
            <a:r>
              <a:rPr lang="es-ES" dirty="0"/>
              <a:t> </a:t>
            </a:r>
            <a:r>
              <a:rPr lang="es-ES" dirty="0" err="1"/>
              <a:t>toho</a:t>
            </a:r>
            <a:r>
              <a:rPr lang="es-ES" dirty="0"/>
              <a:t>, </a:t>
            </a:r>
            <a:r>
              <a:rPr lang="es-ES" dirty="0" err="1"/>
              <a:t>co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nás</a:t>
            </a:r>
            <a:r>
              <a:rPr lang="es-ES" dirty="0"/>
              <a:t> </a:t>
            </a:r>
            <a:r>
              <a:rPr lang="es-ES" dirty="0" err="1"/>
              <a:t>dnes</a:t>
            </a:r>
            <a:r>
              <a:rPr lang="es-ES" dirty="0"/>
              <a:t> </a:t>
            </a:r>
            <a:r>
              <a:rPr lang="es-ES" dirty="0" err="1"/>
              <a:t>Bůh</a:t>
            </a:r>
            <a:r>
              <a:rPr lang="es-ES" dirty="0"/>
              <a:t> </a:t>
            </a:r>
            <a:r>
              <a:rPr lang="es-ES" dirty="0" err="1"/>
              <a:t>očekává</a:t>
            </a:r>
            <a:r>
              <a:rPr lang="es-ES" dirty="0"/>
              <a:t>.
</a:t>
            </a:r>
          </a:p>
        </p:txBody>
      </p:sp>
    </p:spTree>
    <p:extLst>
      <p:ext uri="{BB962C8B-B14F-4D97-AF65-F5344CB8AC3E}">
        <p14:creationId xmlns:p14="http://schemas.microsoft.com/office/powerpoint/2010/main" val="333187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89374-5C4A-4867-A789-F1C69BEF24F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3255175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81697-B812-47A8-BF9B-FE97A4DF081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4440599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6154A-2876-44F4-83D7-F267470CBAB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9029766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/>
          <p:cNvSpPr>
            <a:spLocks/>
          </p:cNvSpPr>
          <p:nvPr/>
        </p:nvSpPr>
        <p:spPr bwMode="blackWhite">
          <a:xfrm>
            <a:off x="22225" y="12700"/>
            <a:ext cx="9637713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85900" y="1511300"/>
            <a:ext cx="69342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s-ES" noProof="0"/>
              <a:t>Haga clic para cambiar el estilo de título	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77988" y="4051300"/>
            <a:ext cx="6535737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0723BDFF-C239-4E81-8C1F-74AEAF5118AB}" type="slidenum">
              <a:rPr lang="es-ES"/>
              <a:pPr/>
              <a:t>‹Nº›</a:t>
            </a:fld>
            <a:endParaRPr lang="es-ES"/>
          </a:p>
        </p:txBody>
      </p:sp>
      <p:grpSp>
        <p:nvGrpSpPr>
          <p:cNvPr id="14344" name="Group 8"/>
          <p:cNvGrpSpPr>
            <a:grpSpLocks/>
          </p:cNvGrpSpPr>
          <p:nvPr/>
        </p:nvGrpSpPr>
        <p:grpSpPr bwMode="auto">
          <a:xfrm>
            <a:off x="211138" y="234950"/>
            <a:ext cx="4103687" cy="1778000"/>
            <a:chOff x="123" y="148"/>
            <a:chExt cx="2386" cy="1120"/>
          </a:xfrm>
        </p:grpSpPr>
        <p:sp>
          <p:nvSpPr>
            <p:cNvPr id="14345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346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347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14348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4349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4350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4351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4352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4353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</p:grpSp>
      <p:grpSp>
        <p:nvGrpSpPr>
          <p:cNvPr id="14354" name="Group 18"/>
          <p:cNvGrpSpPr>
            <a:grpSpLocks/>
          </p:cNvGrpSpPr>
          <p:nvPr/>
        </p:nvGrpSpPr>
        <p:grpSpPr bwMode="auto">
          <a:xfrm>
            <a:off x="8575675" y="4368800"/>
            <a:ext cx="804863" cy="1058863"/>
            <a:chOff x="4986" y="2752"/>
            <a:chExt cx="468" cy="667"/>
          </a:xfrm>
        </p:grpSpPr>
        <p:sp>
          <p:nvSpPr>
            <p:cNvPr id="14355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356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357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14358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4359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4360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4361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4362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4363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14364" name="Freeform 28"/>
          <p:cNvSpPr>
            <a:spLocks/>
          </p:cNvSpPr>
          <p:nvPr/>
        </p:nvSpPr>
        <p:spPr bwMode="auto">
          <a:xfrm>
            <a:off x="976313" y="5054600"/>
            <a:ext cx="7375525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4365" name="Freeform 29"/>
          <p:cNvSpPr>
            <a:spLocks/>
          </p:cNvSpPr>
          <p:nvPr/>
        </p:nvSpPr>
        <p:spPr bwMode="auto">
          <a:xfrm>
            <a:off x="4416425" y="1930400"/>
            <a:ext cx="963613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1DB2B-A8AF-4C25-93ED-5930670066C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79904"/>
      </p:ext>
    </p:extLst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4F521-D122-4D33-A111-B3B45A2E119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5731339"/>
      </p:ext>
    </p:extLst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42950" y="1828800"/>
            <a:ext cx="4092575" cy="36576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87925" y="1828800"/>
            <a:ext cx="4092575" cy="36576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55C6D-81F1-4812-AB78-F23859C80C3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3994084"/>
      </p:ext>
    </p:extLst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0511D-656D-47D2-8334-E0890153505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1321656"/>
      </p:ext>
    </p:extLst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C4E74-9BA8-4C89-910D-AC9A9CD99FF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1274857"/>
      </p:ext>
    </p:extLst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2E904-74BA-46B7-AC6F-EBEC054EA6E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54148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E3E7D-F260-4448-8B4D-C0C275C2445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6928964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B441F-145B-4AE3-B2CD-DAE62CEC290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15086"/>
      </p:ext>
    </p:extLst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AA4C3-B64E-4B96-B092-760E9D49A91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2713223"/>
      </p:ext>
    </p:extLst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561CF-CEB5-4BD7-95D1-AE037C0A6F1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231756"/>
      </p:ext>
    </p:extLst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996113" y="152400"/>
            <a:ext cx="2084387" cy="5334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42950" y="152400"/>
            <a:ext cx="6100763" cy="5334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BED18-57FE-4853-8B58-E38B826C1F0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1112459"/>
      </p:ext>
    </p:extLst>
  </p:cSld>
  <p:clrMapOvr>
    <a:masterClrMapping/>
  </p:clrMapOvr>
  <p:transition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950" y="152400"/>
            <a:ext cx="7443788" cy="16002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abla 2"/>
          <p:cNvSpPr>
            <a:spLocks noGrp="1"/>
          </p:cNvSpPr>
          <p:nvPr>
            <p:ph type="tbl" idx="1"/>
          </p:nvPr>
        </p:nvSpPr>
        <p:spPr>
          <a:xfrm>
            <a:off x="742950" y="1828800"/>
            <a:ext cx="8337550" cy="3657600"/>
          </a:xfrm>
        </p:spPr>
        <p:txBody>
          <a:bodyPr/>
          <a:lstStyle/>
          <a:p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14859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852863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278688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BBE0E414-7D0C-4741-BB99-87DABD767A8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9958732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8802B-1BC1-4A8D-82B7-3A1206D4A82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8715951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68DBD-8461-4963-9450-2527DA30B38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5690015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6A344E-5EA8-4F4B-B128-E1CBF5C40B1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0000939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16048-3021-42F1-B8B1-6F7941C89A8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2260864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92A21-8312-4BB7-A355-352481E2B8C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2271689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053D9-DA10-4505-865C-6D6F1EECC29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1001105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A8B25-94BE-4F49-9B99-4000C6AF7F9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8585186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D33A84-5DCE-4B63-ADD3-F324C7083A1F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 rot="-3172564">
            <a:off x="8474869" y="-102393"/>
            <a:ext cx="1162050" cy="2259012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152400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828800"/>
            <a:ext cx="83375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85900" y="6248400"/>
            <a:ext cx="206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52863" y="6248400"/>
            <a:ext cx="3136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78688" y="6248400"/>
            <a:ext cx="206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477B105-36B3-4832-9206-051E52CDA234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 rot="-3172564">
            <a:off x="8569325" y="-63499"/>
            <a:ext cx="1165225" cy="2273300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 rot="-3172564">
            <a:off x="8526462" y="127001"/>
            <a:ext cx="1025525" cy="1701800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grpSp>
        <p:nvGrpSpPr>
          <p:cNvPr id="13322" name="Group 10"/>
          <p:cNvGrpSpPr>
            <a:grpSpLocks/>
          </p:cNvGrpSpPr>
          <p:nvPr/>
        </p:nvGrpSpPr>
        <p:grpSpPr bwMode="auto">
          <a:xfrm>
            <a:off x="7938" y="5540375"/>
            <a:ext cx="1933575" cy="1246188"/>
            <a:chOff x="5" y="3490"/>
            <a:chExt cx="1124" cy="785"/>
          </a:xfrm>
        </p:grpSpPr>
        <p:sp>
          <p:nvSpPr>
            <p:cNvPr id="1332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32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32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32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32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32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32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33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33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13332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3333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333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3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3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sp>
            <p:nvSpPr>
              <p:cNvPr id="1333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333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333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13340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334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4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4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4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4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4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4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4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</p:grpSp>
        </p:grpSp>
      </p:grpSp>
      <p:grpSp>
        <p:nvGrpSpPr>
          <p:cNvPr id="13349" name="Group 37"/>
          <p:cNvGrpSpPr>
            <a:grpSpLocks/>
          </p:cNvGrpSpPr>
          <p:nvPr/>
        </p:nvGrpSpPr>
        <p:grpSpPr bwMode="auto">
          <a:xfrm>
            <a:off x="9404350" y="2116138"/>
            <a:ext cx="417513" cy="4308475"/>
            <a:chOff x="5468" y="1333"/>
            <a:chExt cx="243" cy="2714"/>
          </a:xfrm>
        </p:grpSpPr>
        <p:sp>
          <p:nvSpPr>
            <p:cNvPr id="1335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35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13352" name="Group 40"/>
          <p:cNvGrpSpPr>
            <a:grpSpLocks/>
          </p:cNvGrpSpPr>
          <p:nvPr/>
        </p:nvGrpSpPr>
        <p:grpSpPr bwMode="auto">
          <a:xfrm>
            <a:off x="7927975" y="90488"/>
            <a:ext cx="2311400" cy="1911350"/>
            <a:chOff x="4610" y="57"/>
            <a:chExt cx="1344" cy="1204"/>
          </a:xfrm>
        </p:grpSpPr>
        <p:grpSp>
          <p:nvGrpSpPr>
            <p:cNvPr id="13353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335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13355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335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5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5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5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6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6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6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6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</p:grpSp>
        </p:grpSp>
        <p:sp>
          <p:nvSpPr>
            <p:cNvPr id="1336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BEREAN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1052513" y="1052513"/>
            <a:ext cx="8399959" cy="5040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43684" dir="2700000" algn="ctr" rotWithShape="0">
                    <a:srgbClr val="FFFF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PROROCTVÍ
70 LET</a:t>
            </a:r>
          </a:p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43684" dir="2700000" algn="ctr" rotWithShape="0">
                    <a:srgbClr val="FFFF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JEREMIÁŠE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BEREAN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71463" y="476250"/>
            <a:ext cx="9363075" cy="5539978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“</a:t>
            </a:r>
            <a:r>
              <a:rPr lang="cs-CZ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Tak se stane celá tato země troskami a bude budit úděs</a:t>
            </a:r>
            <a:r>
              <a:rPr lang="es-E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  <a:r>
              <a:rPr lang="cs-CZ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Tyto pronárody budou sloužit králi babylónskému po sedmdesát let. Až se naplní sedmdesát let, budu stíhat na králi babylónském a na onom pronárodu,</a:t>
            </a:r>
            <a:r>
              <a:rPr lang="es-E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totiž na zemi </a:t>
            </a:r>
            <a:r>
              <a:rPr lang="cs-CZ" sz="28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Kaldejců</a:t>
            </a:r>
            <a:r>
              <a:rPr lang="cs-CZ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, jejich vinu,</a:t>
            </a:r>
            <a:r>
              <a:rPr lang="es-E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je výrok Hospodinův, a způsobím, že bude navěky zpustošena</a:t>
            </a:r>
            <a:r>
              <a:rPr lang="es-E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”</a:t>
            </a:r>
          </a:p>
          <a:p>
            <a:pPr algn="r">
              <a:spcBef>
                <a:spcPct val="50000"/>
              </a:spcBef>
            </a:pPr>
            <a:r>
              <a:rPr lang="es-ES" sz="20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Jerem</a:t>
            </a:r>
            <a:r>
              <a:rPr lang="cs-CZ" sz="20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jáš</a:t>
            </a:r>
            <a:r>
              <a:rPr 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25</a:t>
            </a:r>
            <a:r>
              <a:rPr lang="cs-CZ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,</a:t>
            </a:r>
            <a:r>
              <a:rPr 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  <a:r>
              <a:rPr lang="cs-CZ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r>
              <a:rPr 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  <a:p>
            <a:pPr algn="just">
              <a:spcBef>
                <a:spcPct val="50000"/>
              </a:spcBef>
            </a:pPr>
            <a:r>
              <a:rPr lang="es-E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“</a:t>
            </a:r>
            <a:r>
              <a:rPr lang="cs-CZ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Toto praví Hospodin: ´Až se vyplní sedmdesát let </a:t>
            </a:r>
            <a:r>
              <a:rPr lang="cs-CZ" sz="28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Babylóna</a:t>
            </a:r>
            <a:r>
              <a:rPr lang="cs-CZ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, navštívím vás a splním na vás své dobré slovo, že vás přivedu zpět na toto místo´</a:t>
            </a:r>
            <a:r>
              <a:rPr lang="es-E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”</a:t>
            </a:r>
            <a:endParaRPr lang="es-ES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r">
              <a:spcBef>
                <a:spcPct val="50000"/>
              </a:spcBef>
            </a:pPr>
            <a:r>
              <a:rPr lang="es-ES" sz="20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Jerem</a:t>
            </a:r>
            <a:r>
              <a:rPr lang="cs-CZ" sz="20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jáš</a:t>
            </a:r>
            <a:r>
              <a:rPr 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29</a:t>
            </a:r>
            <a:r>
              <a:rPr lang="cs-CZ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,</a:t>
            </a:r>
            <a:r>
              <a:rPr 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846388" y="5373688"/>
            <a:ext cx="55387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dirty="0"/>
              <a:t>(</a:t>
            </a:r>
            <a:r>
              <a:rPr lang="es-ES" b="1" dirty="0" err="1"/>
              <a:t>Všechna</a:t>
            </a:r>
            <a:r>
              <a:rPr lang="es-ES" b="1" dirty="0"/>
              <a:t> data </a:t>
            </a:r>
            <a:r>
              <a:rPr lang="es-ES" b="1" dirty="0" err="1"/>
              <a:t>jsou</a:t>
            </a:r>
            <a:r>
              <a:rPr lang="es-ES" b="1" dirty="0"/>
              <a:t> </a:t>
            </a:r>
            <a:r>
              <a:rPr lang="cs-CZ" b="1" dirty="0"/>
              <a:t>př</a:t>
            </a:r>
            <a:r>
              <a:rPr lang="es-ES" b="1" dirty="0"/>
              <a:t>e</a:t>
            </a:r>
            <a:r>
              <a:rPr lang="cs-CZ" b="1" dirty="0"/>
              <a:t>d</a:t>
            </a:r>
            <a:r>
              <a:rPr lang="es-ES" b="1" dirty="0"/>
              <a:t> </a:t>
            </a:r>
            <a:r>
              <a:rPr lang="cs-CZ" b="1" dirty="0"/>
              <a:t>K</a:t>
            </a:r>
            <a:r>
              <a:rPr lang="es-ES" b="1" dirty="0" err="1"/>
              <a:t>rist</a:t>
            </a:r>
            <a:r>
              <a:rPr lang="cs-CZ" b="1" dirty="0" err="1"/>
              <a:t>em</a:t>
            </a:r>
            <a:r>
              <a:rPr lang="es-ES" b="1" dirty="0"/>
              <a:t> (</a:t>
            </a:r>
            <a:r>
              <a:rPr lang="cs-CZ" b="1" dirty="0"/>
              <a:t>př</a:t>
            </a:r>
            <a:r>
              <a:rPr lang="es-ES" b="1" dirty="0"/>
              <a:t>. </a:t>
            </a:r>
            <a:r>
              <a:rPr lang="cs-CZ" b="1" dirty="0" err="1"/>
              <a:t>Kr</a:t>
            </a:r>
            <a:r>
              <a:rPr lang="es-ES" b="1" dirty="0"/>
              <a:t>.)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244013" cy="1044575"/>
          </a:xfrm>
          <a:noFill/>
        </p:spPr>
        <p:txBody>
          <a:bodyPr anchor="ctr" anchorCtr="1"/>
          <a:lstStyle/>
          <a:p>
            <a:r>
              <a:rPr lang="cs-CZ" dirty="0"/>
              <a:t>Po</a:t>
            </a:r>
            <a:r>
              <a:rPr lang="es-ES" dirty="0" err="1"/>
              <a:t>čátek</a:t>
            </a:r>
            <a:r>
              <a:rPr lang="es-ES" dirty="0"/>
              <a:t> </a:t>
            </a:r>
            <a:r>
              <a:rPr lang="cs-CZ" dirty="0"/>
              <a:t>sedmdesáti</a:t>
            </a:r>
            <a:r>
              <a:rPr lang="es-ES" dirty="0"/>
              <a:t> </a:t>
            </a:r>
            <a:r>
              <a:rPr lang="es-ES" dirty="0" err="1"/>
              <a:t>let</a:t>
            </a:r>
            <a:endParaRPr lang="es-ES" dirty="0"/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71463" y="1341438"/>
            <a:ext cx="9906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CC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605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441450" y="1341438"/>
            <a:ext cx="4757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/>
              <a:t>Pr</a:t>
            </a:r>
            <a:r>
              <a:rPr lang="cs-CZ" dirty="0" err="1"/>
              <a:t>vní</a:t>
            </a:r>
            <a:r>
              <a:rPr lang="cs-CZ" dirty="0"/>
              <a:t> vyjití</a:t>
            </a:r>
            <a:r>
              <a:rPr lang="es-ES" dirty="0"/>
              <a:t> (Daniel 1</a:t>
            </a:r>
            <a:r>
              <a:rPr lang="cs-CZ" dirty="0"/>
              <a:t>,</a:t>
            </a:r>
            <a:r>
              <a:rPr lang="es-ES" dirty="0"/>
              <a:t>1-2)</a:t>
            </a:r>
          </a:p>
        </p:txBody>
      </p:sp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1052513" y="2349500"/>
            <a:ext cx="9906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CC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597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143125" y="2349500"/>
            <a:ext cx="5381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Druhé vyjití</a:t>
            </a:r>
            <a:r>
              <a:rPr lang="es-ES" dirty="0"/>
              <a:t> (2</a:t>
            </a:r>
            <a:r>
              <a:rPr lang="cs-CZ" dirty="0"/>
              <a:t>. Královská</a:t>
            </a:r>
            <a:r>
              <a:rPr lang="es-ES" dirty="0"/>
              <a:t> 24</a:t>
            </a:r>
            <a:r>
              <a:rPr lang="cs-CZ" dirty="0"/>
              <a:t>,</a:t>
            </a:r>
            <a:r>
              <a:rPr lang="es-ES" dirty="0"/>
              <a:t>10-16)</a:t>
            </a: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1597025" y="3430588"/>
            <a:ext cx="9906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CC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586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689225" y="3359150"/>
            <a:ext cx="52276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/>
              <a:t>T</a:t>
            </a:r>
            <a:r>
              <a:rPr lang="cs-CZ" dirty="0" err="1"/>
              <a:t>řetí</a:t>
            </a:r>
            <a:r>
              <a:rPr lang="cs-CZ" dirty="0"/>
              <a:t> vyjití</a:t>
            </a:r>
            <a:r>
              <a:rPr lang="es-ES" dirty="0"/>
              <a:t> (2</a:t>
            </a:r>
            <a:r>
              <a:rPr lang="cs-CZ" dirty="0"/>
              <a:t>. Královská</a:t>
            </a:r>
            <a:r>
              <a:rPr lang="es-ES" dirty="0"/>
              <a:t> 25</a:t>
            </a:r>
            <a:r>
              <a:rPr lang="cs-CZ" dirty="0"/>
              <a:t>,</a:t>
            </a:r>
            <a:r>
              <a:rPr lang="es-ES" dirty="0"/>
              <a:t>1-21)</a:t>
            </a: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1363663" y="1630363"/>
            <a:ext cx="4602162" cy="360362"/>
          </a:xfrm>
          <a:prstGeom prst="rightArrow">
            <a:avLst>
              <a:gd name="adj1" fmla="val 33917"/>
              <a:gd name="adj2" fmla="val 90816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4108" name="WordArt 12"/>
          <p:cNvSpPr>
            <a:spLocks noChangeArrowheads="1" noChangeShapeType="1" noTextEdit="1"/>
          </p:cNvSpPr>
          <p:nvPr/>
        </p:nvSpPr>
        <p:spPr bwMode="auto">
          <a:xfrm>
            <a:off x="6043613" y="1341438"/>
            <a:ext cx="11620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CC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536</a:t>
            </a:r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2065338" y="2709863"/>
            <a:ext cx="5614987" cy="360362"/>
          </a:xfrm>
          <a:prstGeom prst="rightArrow">
            <a:avLst>
              <a:gd name="adj1" fmla="val 33917"/>
              <a:gd name="adj2" fmla="val 110802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4110" name="WordArt 14"/>
          <p:cNvSpPr>
            <a:spLocks noChangeArrowheads="1" noChangeShapeType="1" noTextEdit="1"/>
          </p:cNvSpPr>
          <p:nvPr/>
        </p:nvSpPr>
        <p:spPr bwMode="auto">
          <a:xfrm>
            <a:off x="7807325" y="2436813"/>
            <a:ext cx="1106488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CC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528</a:t>
            </a:r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>
            <a:off x="3011488" y="3703638"/>
            <a:ext cx="4938712" cy="360362"/>
          </a:xfrm>
          <a:prstGeom prst="rightArrow">
            <a:avLst>
              <a:gd name="adj1" fmla="val 33917"/>
              <a:gd name="adj2" fmla="val 97457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4112" name="WordArt 16"/>
          <p:cNvSpPr>
            <a:spLocks noChangeArrowheads="1" noChangeShapeType="1" noTextEdit="1"/>
          </p:cNvSpPr>
          <p:nvPr/>
        </p:nvSpPr>
        <p:spPr bwMode="auto">
          <a:xfrm>
            <a:off x="8113713" y="3416300"/>
            <a:ext cx="1208087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CC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517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2224087" y="4433487"/>
            <a:ext cx="7097713" cy="2354491"/>
          </a:xfrm>
          <a:prstGeom prst="rect">
            <a:avLst/>
          </a:prstGeom>
          <a:solidFill>
            <a:srgbClr val="FFFFCC"/>
          </a:solidFill>
          <a:ln w="3175">
            <a:solidFill>
              <a:srgbClr val="008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Tak se naplnilo slovo Hospodinovo, které mluvil ústy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Jerem</a:t>
            </a:r>
            <a:r>
              <a:rPr lang="cs-CZ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jáše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´Dokud si země nevynahradí své dny odpočinku, bude odpočívat po všechny dny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 bude zpustošena, až se vyplní sedmdesát let´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</a:t>
            </a:r>
          </a:p>
          <a:p>
            <a:pPr algn="r">
              <a:spcBef>
                <a:spcPct val="50000"/>
              </a:spcBef>
            </a:pPr>
            <a:r>
              <a:rPr lang="es-ES" dirty="0"/>
              <a:t>2</a:t>
            </a:r>
            <a:r>
              <a:rPr lang="cs-CZ" dirty="0"/>
              <a:t>. Paralipomenon</a:t>
            </a:r>
            <a:r>
              <a:rPr lang="es-ES" dirty="0"/>
              <a:t> 36</a:t>
            </a:r>
            <a:r>
              <a:rPr lang="cs-CZ" dirty="0"/>
              <a:t>,</a:t>
            </a:r>
            <a:r>
              <a:rPr lang="es-ES" dirty="0"/>
              <a:t>21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61938" y="2055813"/>
            <a:ext cx="11017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/>
              <a:t>J</a:t>
            </a:r>
            <a:r>
              <a:rPr lang="cs-CZ" dirty="0" err="1"/>
              <a:t>ójakím</a:t>
            </a:r>
            <a:endParaRPr lang="es-ES" dirty="0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976313" y="3024188"/>
            <a:ext cx="11064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/>
              <a:t>J</a:t>
            </a:r>
            <a:r>
              <a:rPr lang="cs-CZ" dirty="0" err="1"/>
              <a:t>ójakín</a:t>
            </a:r>
            <a:endParaRPr lang="es-ES" dirty="0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1560513" y="4075113"/>
            <a:ext cx="148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 err="1"/>
              <a:t>Sidkijáš</a:t>
            </a: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/>
      <p:bldP spid="4102" grpId="0" animBg="1"/>
      <p:bldP spid="4103" grpId="0"/>
      <p:bldP spid="4104" grpId="0" animBg="1"/>
      <p:bldP spid="4105" grpId="0"/>
      <p:bldP spid="4106" grpId="0" animBg="1"/>
      <p:bldP spid="4108" grpId="0" animBg="1"/>
      <p:bldP spid="4109" grpId="0" animBg="1"/>
      <p:bldP spid="4110" grpId="0" animBg="1"/>
      <p:bldP spid="4111" grpId="0" animBg="1"/>
      <p:bldP spid="4112" grpId="0" animBg="1"/>
      <p:bldP spid="4113" grpId="0" animBg="1"/>
      <p:bldP spid="4115" grpId="0"/>
      <p:bldP spid="4116" grpId="0"/>
      <p:bldP spid="41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 anchorCtr="1"/>
          <a:lstStyle/>
          <a:p>
            <a:r>
              <a:rPr lang="es-ES" sz="4000" dirty="0" err="1"/>
              <a:t>Perští</a:t>
            </a:r>
            <a:r>
              <a:rPr lang="es-ES" sz="4000" dirty="0"/>
              <a:t> </a:t>
            </a:r>
            <a:r>
              <a:rPr lang="es-ES" sz="4000" dirty="0" err="1"/>
              <a:t>králové</a:t>
            </a:r>
            <a:r>
              <a:rPr lang="es-ES" sz="4000" dirty="0"/>
              <a:t> a </a:t>
            </a:r>
            <a:r>
              <a:rPr lang="es-ES" sz="4000" dirty="0" err="1"/>
              <a:t>jejich</a:t>
            </a:r>
            <a:r>
              <a:rPr lang="es-ES" sz="4000" dirty="0"/>
              <a:t> </a:t>
            </a:r>
            <a:r>
              <a:rPr lang="es-ES" sz="4000" dirty="0" err="1"/>
              <a:t>dekrety</a:t>
            </a:r>
            <a:r>
              <a:rPr lang="es-ES" sz="4000" dirty="0"/>
              <a:t> ve </a:t>
            </a:r>
            <a:r>
              <a:rPr lang="es-ES" sz="4000" dirty="0" err="1"/>
              <a:t>prospěch</a:t>
            </a:r>
            <a:r>
              <a:rPr lang="es-ES" sz="4000" dirty="0"/>
              <a:t> </a:t>
            </a:r>
            <a:r>
              <a:rPr lang="es-ES" sz="4000" dirty="0" err="1"/>
              <a:t>Židů</a:t>
            </a:r>
            <a:endParaRPr lang="es-ES" sz="4000" dirty="0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066925" y="4159250"/>
            <a:ext cx="7645400" cy="2354491"/>
          </a:xfrm>
          <a:prstGeom prst="rect">
            <a:avLst/>
          </a:prstGeom>
          <a:solidFill>
            <a:srgbClr val="FFFFCC"/>
          </a:solidFill>
          <a:ln w="3175">
            <a:solidFill>
              <a:srgbClr val="008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Židovští starší stavěli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dílo se jim dařilo, jak prorokovali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pro</a:t>
            </a:r>
            <a:r>
              <a:rPr lang="cs-CZ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roci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Age</a:t>
            </a:r>
            <a:r>
              <a:rPr lang="cs-CZ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Zac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</a:t>
            </a:r>
            <a:r>
              <a:rPr lang="cs-CZ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jáš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syn </a:t>
            </a:r>
            <a:r>
              <a:rPr lang="cs-CZ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Idův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Edificaron y 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Stavbu dokončili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rozkazu Boha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  <a:r>
              <a:rPr lang="es-ES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rael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 a p</a:t>
            </a:r>
            <a:r>
              <a:rPr lang="es-ES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od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rozkazu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Ký</a:t>
            </a:r>
            <a:r>
              <a:rPr lang="es-ES" sz="24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cs-CZ" sz="24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s-ES" sz="24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cs-CZ" sz="24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areia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sz="24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Artaxerx</a:t>
            </a:r>
            <a:r>
              <a:rPr lang="cs-CZ" sz="24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cs-CZ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álů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perských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</a:t>
            </a:r>
          </a:p>
          <a:p>
            <a:pPr algn="r">
              <a:spcBef>
                <a:spcPct val="50000"/>
              </a:spcBef>
            </a:pPr>
            <a:r>
              <a:rPr lang="es-ES" dirty="0"/>
              <a:t>E</a:t>
            </a:r>
            <a:r>
              <a:rPr lang="cs-CZ" dirty="0"/>
              <a:t>z</a:t>
            </a:r>
            <a:r>
              <a:rPr lang="es-ES" dirty="0" err="1"/>
              <a:t>dr</a:t>
            </a:r>
            <a:r>
              <a:rPr lang="cs-CZ" dirty="0" err="1"/>
              <a:t>áš</a:t>
            </a:r>
            <a:r>
              <a:rPr lang="es-ES" dirty="0"/>
              <a:t>, 6</a:t>
            </a:r>
            <a:r>
              <a:rPr lang="cs-CZ" dirty="0"/>
              <a:t>,</a:t>
            </a:r>
            <a:r>
              <a:rPr lang="es-ES" dirty="0"/>
              <a:t>14</a:t>
            </a:r>
          </a:p>
        </p:txBody>
      </p:sp>
      <p:graphicFrame>
        <p:nvGraphicFramePr>
          <p:cNvPr id="15401" name="Group 4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630105"/>
              </p:ext>
            </p:extLst>
          </p:nvPr>
        </p:nvGraphicFramePr>
        <p:xfrm>
          <a:off x="742950" y="1989138"/>
          <a:ext cx="8337550" cy="2074800"/>
        </p:xfrm>
        <a:graphic>
          <a:graphicData uri="http://schemas.openxmlformats.org/drawingml/2006/table">
            <a:tbl>
              <a:tblPr/>
              <a:tblGrid>
                <a:gridCol w="2779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4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anose="030F0702030302020204" pitchFamily="66" charset="0"/>
                        </a:rPr>
                        <a:t>Perský</a:t>
                      </a:r>
                      <a:r>
                        <a:rPr kumimoji="0" lang="es-E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kumimoji="0" lang="es-E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anose="030F0702030302020204" pitchFamily="66" charset="0"/>
                        </a:rPr>
                        <a:t>král</a:t>
                      </a:r>
                      <a:endParaRPr kumimoji="0" lang="es-E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anose="030F0702030302020204" pitchFamily="66" charset="0"/>
                        </a:rPr>
                        <a:t>Vůdce</a:t>
                      </a:r>
                      <a:endParaRPr kumimoji="0" lang="es-E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anose="030F0702030302020204" pitchFamily="66" charset="0"/>
                        </a:rPr>
                        <a:t>Rok návratu</a:t>
                      </a:r>
                      <a:endParaRPr kumimoji="0" lang="es-E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Kýros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Zorob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á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536 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př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Kr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eius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Age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us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,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Zac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h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jáš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520 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př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Kr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Artaxerxes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z</a:t>
                      </a:r>
                      <a:r>
                        <a:rPr kumimoji="0" lang="es-E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dr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áš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457 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př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Kr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 anchorCtr="1"/>
          <a:lstStyle/>
          <a:p>
            <a:r>
              <a:rPr lang="es-ES" sz="4000" dirty="0" err="1"/>
              <a:t>Perští</a:t>
            </a:r>
            <a:r>
              <a:rPr lang="es-ES" sz="4000" dirty="0"/>
              <a:t> </a:t>
            </a:r>
            <a:r>
              <a:rPr lang="es-ES" sz="4000" dirty="0" err="1"/>
              <a:t>králové</a:t>
            </a:r>
            <a:r>
              <a:rPr lang="es-ES" sz="4000" dirty="0"/>
              <a:t> a </a:t>
            </a:r>
            <a:r>
              <a:rPr lang="es-ES" sz="4000" dirty="0" err="1"/>
              <a:t>jejich</a:t>
            </a:r>
            <a:r>
              <a:rPr lang="es-ES" sz="4000" dirty="0"/>
              <a:t> </a:t>
            </a:r>
            <a:r>
              <a:rPr lang="es-ES" sz="4000" dirty="0" err="1"/>
              <a:t>dekrety</a:t>
            </a:r>
            <a:r>
              <a:rPr lang="es-ES" sz="4000" dirty="0"/>
              <a:t> ve </a:t>
            </a:r>
            <a:r>
              <a:rPr lang="es-ES" sz="4000" dirty="0" err="1"/>
              <a:t>prospěch</a:t>
            </a:r>
            <a:r>
              <a:rPr lang="es-ES" sz="4000" dirty="0"/>
              <a:t> </a:t>
            </a:r>
            <a:r>
              <a:rPr lang="es-ES" sz="4000" dirty="0" err="1"/>
              <a:t>Židů</a:t>
            </a:r>
            <a:endParaRPr lang="es-ES" sz="4000" dirty="0"/>
          </a:p>
        </p:txBody>
      </p:sp>
      <p:graphicFrame>
        <p:nvGraphicFramePr>
          <p:cNvPr id="67614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826934"/>
              </p:ext>
            </p:extLst>
          </p:nvPr>
        </p:nvGraphicFramePr>
        <p:xfrm>
          <a:off x="742950" y="1989138"/>
          <a:ext cx="8337550" cy="2074800"/>
        </p:xfrm>
        <a:graphic>
          <a:graphicData uri="http://schemas.openxmlformats.org/drawingml/2006/table">
            <a:tbl>
              <a:tblPr/>
              <a:tblGrid>
                <a:gridCol w="2779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4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anose="030F0702030302020204" pitchFamily="66" charset="0"/>
                        </a:rPr>
                        <a:t>Perský</a:t>
                      </a:r>
                      <a:r>
                        <a:rPr kumimoji="0" lang="es-E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kumimoji="0" lang="es-E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anose="030F0702030302020204" pitchFamily="66" charset="0"/>
                        </a:rPr>
                        <a:t>král</a:t>
                      </a:r>
                      <a:endParaRPr kumimoji="0" lang="es-E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anose="030F0702030302020204" pitchFamily="66" charset="0"/>
                        </a:rPr>
                        <a:t>Vůdce</a:t>
                      </a:r>
                      <a:endParaRPr kumimoji="0" lang="es-E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anose="030F0702030302020204" pitchFamily="66" charset="0"/>
                        </a:rPr>
                        <a:t>Rok návratu</a:t>
                      </a:r>
                      <a:endParaRPr kumimoji="0" lang="es-E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Ký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os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Zorob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á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536 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př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Kr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eius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Age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us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,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Zac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h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jáš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520 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př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Kr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Artaxerxes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Ez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áš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457 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př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Kr</a:t>
                      </a: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2066925" y="4159250"/>
            <a:ext cx="7645400" cy="2354491"/>
          </a:xfrm>
          <a:prstGeom prst="rect">
            <a:avLst/>
          </a:prstGeom>
          <a:solidFill>
            <a:srgbClr val="FFFFCC"/>
          </a:solidFill>
          <a:ln w="3175">
            <a:solidFill>
              <a:srgbClr val="008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prvním roce vlády </a:t>
            </a:r>
            <a:r>
              <a:rPr lang="cs-CZ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Kýra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krále perského, se splnilo slovo Hospodinovo, které mluvil ústy </a:t>
            </a:r>
            <a:r>
              <a:rPr lang="cs-CZ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Jeremjáše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Hospodin vzbudil ducha perského krále </a:t>
            </a:r>
            <a:r>
              <a:rPr lang="cs-CZ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Kýra</a:t>
            </a:r>
            <a:r>
              <a:rPr lang="cs-CZ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že dal po celém svém království rozhlásit a také zapsat</a:t>
            </a:r>
            <a:r>
              <a:rPr lang="es-E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</a:t>
            </a:r>
          </a:p>
          <a:p>
            <a:pPr algn="r">
              <a:spcBef>
                <a:spcPct val="50000"/>
              </a:spcBef>
            </a:pPr>
            <a:r>
              <a:rPr lang="es-ES" dirty="0"/>
              <a:t>E</a:t>
            </a:r>
            <a:r>
              <a:rPr lang="cs-CZ" dirty="0"/>
              <a:t>z</a:t>
            </a:r>
            <a:r>
              <a:rPr lang="es-ES" dirty="0" err="1"/>
              <a:t>dr</a:t>
            </a:r>
            <a:r>
              <a:rPr lang="cs-CZ" dirty="0" err="1"/>
              <a:t>áš</a:t>
            </a:r>
            <a:r>
              <a:rPr lang="es-ES" dirty="0"/>
              <a:t>, 1</a:t>
            </a:r>
            <a:r>
              <a:rPr lang="cs-CZ" dirty="0"/>
              <a:t>,</a:t>
            </a:r>
            <a:r>
              <a:rPr lang="es-ES" dirty="0"/>
              <a:t>1</a:t>
            </a:r>
          </a:p>
        </p:txBody>
      </p:sp>
      <p:sp>
        <p:nvSpPr>
          <p:cNvPr id="67613" name="Rectangle 29"/>
          <p:cNvSpPr>
            <a:spLocks noChangeArrowheads="1"/>
          </p:cNvSpPr>
          <p:nvPr/>
        </p:nvSpPr>
        <p:spPr bwMode="auto">
          <a:xfrm>
            <a:off x="730346" y="2492375"/>
            <a:ext cx="8345487" cy="576263"/>
          </a:xfrm>
          <a:prstGeom prst="rect">
            <a:avLst/>
          </a:prstGeom>
          <a:solidFill>
            <a:srgbClr val="99CC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7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12" grpId="0" animBg="1"/>
      <p:bldP spid="676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62" name="Rectangle 30"/>
          <p:cNvSpPr>
            <a:spLocks noChangeArrowheads="1"/>
          </p:cNvSpPr>
          <p:nvPr/>
        </p:nvSpPr>
        <p:spPr bwMode="auto">
          <a:xfrm>
            <a:off x="895350" y="1268413"/>
            <a:ext cx="4057650" cy="647700"/>
          </a:xfrm>
          <a:prstGeom prst="rect">
            <a:avLst/>
          </a:prstGeom>
          <a:solidFill>
            <a:srgbClr val="FFFF99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69663" name="Rectangle 31"/>
          <p:cNvSpPr>
            <a:spLocks noChangeArrowheads="1"/>
          </p:cNvSpPr>
          <p:nvPr/>
        </p:nvSpPr>
        <p:spPr bwMode="auto">
          <a:xfrm>
            <a:off x="4171950" y="1268413"/>
            <a:ext cx="781050" cy="2376487"/>
          </a:xfrm>
          <a:prstGeom prst="rect">
            <a:avLst/>
          </a:prstGeom>
          <a:solidFill>
            <a:srgbClr val="FFFF99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69664" name="Rectangle 32"/>
          <p:cNvSpPr>
            <a:spLocks noChangeArrowheads="1"/>
          </p:cNvSpPr>
          <p:nvPr/>
        </p:nvSpPr>
        <p:spPr bwMode="auto">
          <a:xfrm>
            <a:off x="4171950" y="1268413"/>
            <a:ext cx="781050" cy="647700"/>
          </a:xfrm>
          <a:prstGeom prst="rect">
            <a:avLst/>
          </a:prstGeom>
          <a:solidFill>
            <a:schemeClr val="folHlink">
              <a:alpha val="2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grpSp>
        <p:nvGrpSpPr>
          <p:cNvPr id="69668" name="Group 36"/>
          <p:cNvGrpSpPr>
            <a:grpSpLocks/>
          </p:cNvGrpSpPr>
          <p:nvPr/>
        </p:nvGrpSpPr>
        <p:grpSpPr bwMode="auto">
          <a:xfrm>
            <a:off x="1052513" y="1412875"/>
            <a:ext cx="3797300" cy="360363"/>
            <a:chOff x="612" y="890"/>
            <a:chExt cx="2208" cy="227"/>
          </a:xfrm>
        </p:grpSpPr>
        <p:sp>
          <p:nvSpPr>
            <p:cNvPr id="69636" name="Line 4"/>
            <p:cNvSpPr>
              <a:spLocks noChangeShapeType="1"/>
            </p:cNvSpPr>
            <p:nvPr/>
          </p:nvSpPr>
          <p:spPr bwMode="auto">
            <a:xfrm>
              <a:off x="794" y="1117"/>
              <a:ext cx="1860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 type="oval" w="med" len="med"/>
              <a:tailEnd type="diamond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69639" name="WordArt 7"/>
            <p:cNvSpPr>
              <a:spLocks noChangeArrowheads="1" noChangeShapeType="1" noTextEdit="1"/>
            </p:cNvSpPr>
            <p:nvPr/>
          </p:nvSpPr>
          <p:spPr bwMode="auto">
            <a:xfrm>
              <a:off x="612" y="890"/>
              <a:ext cx="348" cy="13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latin typeface="Arial Black" panose="020B0A04020102020204" pitchFamily="34" charset="0"/>
                </a:rPr>
                <a:t>605</a:t>
              </a:r>
            </a:p>
          </p:txBody>
        </p:sp>
        <p:sp>
          <p:nvSpPr>
            <p:cNvPr id="69640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472" y="890"/>
              <a:ext cx="348" cy="13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latin typeface="Arial Black" panose="020B0A04020102020204" pitchFamily="34" charset="0"/>
                </a:rPr>
                <a:t>536</a:t>
              </a:r>
            </a:p>
          </p:txBody>
        </p:sp>
      </p:grpSp>
      <p:grpSp>
        <p:nvGrpSpPr>
          <p:cNvPr id="69669" name="Group 37"/>
          <p:cNvGrpSpPr>
            <a:grpSpLocks/>
          </p:cNvGrpSpPr>
          <p:nvPr/>
        </p:nvGrpSpPr>
        <p:grpSpPr bwMode="auto">
          <a:xfrm>
            <a:off x="2143125" y="1989138"/>
            <a:ext cx="3797300" cy="360362"/>
            <a:chOff x="1246" y="1253"/>
            <a:chExt cx="2208" cy="227"/>
          </a:xfrm>
        </p:grpSpPr>
        <p:sp>
          <p:nvSpPr>
            <p:cNvPr id="69637" name="Line 5"/>
            <p:cNvSpPr>
              <a:spLocks noChangeShapeType="1"/>
            </p:cNvSpPr>
            <p:nvPr/>
          </p:nvSpPr>
          <p:spPr bwMode="auto">
            <a:xfrm>
              <a:off x="1428" y="1480"/>
              <a:ext cx="1860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 type="oval" w="med" len="med"/>
              <a:tailEnd type="diamond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69641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246" y="1253"/>
              <a:ext cx="348" cy="13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latin typeface="Arial Black" panose="020B0A04020102020204" pitchFamily="34" charset="0"/>
                </a:rPr>
                <a:t>597</a:t>
              </a:r>
            </a:p>
          </p:txBody>
        </p:sp>
        <p:sp>
          <p:nvSpPr>
            <p:cNvPr id="69642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3106" y="1253"/>
              <a:ext cx="348" cy="13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latin typeface="Arial Black" panose="020B0A04020102020204" pitchFamily="34" charset="0"/>
                </a:rPr>
                <a:t>528</a:t>
              </a:r>
            </a:p>
          </p:txBody>
        </p:sp>
      </p:grpSp>
      <p:grpSp>
        <p:nvGrpSpPr>
          <p:cNvPr id="69670" name="Group 38"/>
          <p:cNvGrpSpPr>
            <a:grpSpLocks/>
          </p:cNvGrpSpPr>
          <p:nvPr/>
        </p:nvGrpSpPr>
        <p:grpSpPr bwMode="auto">
          <a:xfrm>
            <a:off x="3390900" y="2492375"/>
            <a:ext cx="3797300" cy="360363"/>
            <a:chOff x="1972" y="1570"/>
            <a:chExt cx="2208" cy="227"/>
          </a:xfrm>
        </p:grpSpPr>
        <p:sp>
          <p:nvSpPr>
            <p:cNvPr id="69638" name="Line 6"/>
            <p:cNvSpPr>
              <a:spLocks noChangeShapeType="1"/>
            </p:cNvSpPr>
            <p:nvPr/>
          </p:nvSpPr>
          <p:spPr bwMode="auto">
            <a:xfrm>
              <a:off x="2154" y="1797"/>
              <a:ext cx="1860" cy="0"/>
            </a:xfrm>
            <a:prstGeom prst="line">
              <a:avLst/>
            </a:prstGeom>
            <a:noFill/>
            <a:ln w="76200">
              <a:solidFill>
                <a:srgbClr val="339966"/>
              </a:solidFill>
              <a:round/>
              <a:headEnd type="oval" w="med" len="med"/>
              <a:tailEnd type="diamond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69643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1972" y="1570"/>
              <a:ext cx="348" cy="13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latin typeface="Arial Black" panose="020B0A04020102020204" pitchFamily="34" charset="0"/>
                </a:rPr>
                <a:t>586</a:t>
              </a:r>
            </a:p>
          </p:txBody>
        </p:sp>
        <p:sp>
          <p:nvSpPr>
            <p:cNvPr id="69644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3832" y="1570"/>
              <a:ext cx="348" cy="13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latin typeface="Arial Black" panose="020B0A04020102020204" pitchFamily="34" charset="0"/>
                </a:rPr>
                <a:t>517</a:t>
              </a:r>
            </a:p>
          </p:txBody>
        </p:sp>
      </p:grpSp>
      <p:grpSp>
        <p:nvGrpSpPr>
          <p:cNvPr id="69671" name="Group 39"/>
          <p:cNvGrpSpPr>
            <a:grpSpLocks/>
          </p:cNvGrpSpPr>
          <p:nvPr/>
        </p:nvGrpSpPr>
        <p:grpSpPr bwMode="auto">
          <a:xfrm>
            <a:off x="1363663" y="3357563"/>
            <a:ext cx="3486150" cy="215900"/>
            <a:chOff x="793" y="2115"/>
            <a:chExt cx="2027" cy="136"/>
          </a:xfrm>
        </p:grpSpPr>
        <p:sp>
          <p:nvSpPr>
            <p:cNvPr id="69645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2472" y="2115"/>
              <a:ext cx="348" cy="13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latin typeface="Arial Black" panose="020B0A04020102020204" pitchFamily="34" charset="0"/>
                </a:rPr>
                <a:t>536</a:t>
              </a:r>
            </a:p>
          </p:txBody>
        </p:sp>
        <p:sp>
          <p:nvSpPr>
            <p:cNvPr id="69648" name="Line 16"/>
            <p:cNvSpPr>
              <a:spLocks noChangeShapeType="1"/>
            </p:cNvSpPr>
            <p:nvPr/>
          </p:nvSpPr>
          <p:spPr bwMode="auto">
            <a:xfrm>
              <a:off x="793" y="2160"/>
              <a:ext cx="1633" cy="0"/>
            </a:xfrm>
            <a:prstGeom prst="line">
              <a:avLst/>
            </a:prstGeom>
            <a:noFill/>
            <a:ln w="38100" cap="rnd">
              <a:solidFill>
                <a:srgbClr val="FF0000"/>
              </a:solidFill>
              <a:prstDash val="sysDot"/>
              <a:round/>
              <a:headEnd type="diamond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69672" name="Group 40"/>
          <p:cNvGrpSpPr>
            <a:grpSpLocks/>
          </p:cNvGrpSpPr>
          <p:nvPr/>
        </p:nvGrpSpPr>
        <p:grpSpPr bwMode="auto">
          <a:xfrm>
            <a:off x="1363663" y="3716338"/>
            <a:ext cx="5437187" cy="215900"/>
            <a:chOff x="793" y="2341"/>
            <a:chExt cx="3161" cy="136"/>
          </a:xfrm>
        </p:grpSpPr>
        <p:sp>
          <p:nvSpPr>
            <p:cNvPr id="69646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3606" y="2341"/>
              <a:ext cx="348" cy="13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latin typeface="Arial Black" panose="020B0A04020102020204" pitchFamily="34" charset="0"/>
                </a:rPr>
                <a:t>520</a:t>
              </a:r>
            </a:p>
          </p:txBody>
        </p:sp>
        <p:sp>
          <p:nvSpPr>
            <p:cNvPr id="69649" name="Line 17"/>
            <p:cNvSpPr>
              <a:spLocks noChangeShapeType="1"/>
            </p:cNvSpPr>
            <p:nvPr/>
          </p:nvSpPr>
          <p:spPr bwMode="auto">
            <a:xfrm>
              <a:off x="793" y="2387"/>
              <a:ext cx="2767" cy="0"/>
            </a:xfrm>
            <a:prstGeom prst="line">
              <a:avLst/>
            </a:prstGeom>
            <a:noFill/>
            <a:ln w="38100" cap="rnd">
              <a:solidFill>
                <a:srgbClr val="FF0000"/>
              </a:solidFill>
              <a:prstDash val="sysDot"/>
              <a:round/>
              <a:headEnd type="diamond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69673" name="Group 41"/>
          <p:cNvGrpSpPr>
            <a:grpSpLocks/>
          </p:cNvGrpSpPr>
          <p:nvPr/>
        </p:nvGrpSpPr>
        <p:grpSpPr bwMode="auto">
          <a:xfrm>
            <a:off x="1363663" y="4076700"/>
            <a:ext cx="8166100" cy="215900"/>
            <a:chOff x="793" y="2568"/>
            <a:chExt cx="4748" cy="136"/>
          </a:xfrm>
        </p:grpSpPr>
        <p:sp>
          <p:nvSpPr>
            <p:cNvPr id="69647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5193" y="2568"/>
              <a:ext cx="348" cy="13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latin typeface="Arial Black" panose="020B0A04020102020204" pitchFamily="34" charset="0"/>
                </a:rPr>
                <a:t>457</a:t>
              </a:r>
            </a:p>
          </p:txBody>
        </p:sp>
        <p:sp>
          <p:nvSpPr>
            <p:cNvPr id="69650" name="Line 18"/>
            <p:cNvSpPr>
              <a:spLocks noChangeShapeType="1"/>
            </p:cNvSpPr>
            <p:nvPr/>
          </p:nvSpPr>
          <p:spPr bwMode="auto">
            <a:xfrm>
              <a:off x="793" y="2613"/>
              <a:ext cx="4355" cy="1"/>
            </a:xfrm>
            <a:prstGeom prst="line">
              <a:avLst/>
            </a:prstGeom>
            <a:noFill/>
            <a:ln w="38100" cap="rnd">
              <a:solidFill>
                <a:srgbClr val="FF0000"/>
              </a:solidFill>
              <a:prstDash val="sysDot"/>
              <a:round/>
              <a:headEnd type="diamond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974725" y="836613"/>
            <a:ext cx="2497138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dirty="0"/>
              <a:t>NEBÚKADNESAR</a:t>
            </a:r>
          </a:p>
        </p:txBody>
      </p:sp>
      <p:sp>
        <p:nvSpPr>
          <p:cNvPr id="69653" name="Rectangle 21"/>
          <p:cNvSpPr>
            <a:spLocks noChangeArrowheads="1"/>
          </p:cNvSpPr>
          <p:nvPr/>
        </p:nvSpPr>
        <p:spPr bwMode="auto">
          <a:xfrm>
            <a:off x="4094163" y="836613"/>
            <a:ext cx="7794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dirty="0"/>
              <a:t>KÝ</a:t>
            </a:r>
            <a:r>
              <a:rPr lang="es-ES" dirty="0"/>
              <a:t>R</a:t>
            </a:r>
            <a:r>
              <a:rPr lang="cs-CZ" dirty="0"/>
              <a:t>OS</a:t>
            </a:r>
            <a:endParaRPr lang="es-ES" dirty="0"/>
          </a:p>
        </p:txBody>
      </p:sp>
      <p:sp>
        <p:nvSpPr>
          <p:cNvPr id="69654" name="Rectangle 22"/>
          <p:cNvSpPr>
            <a:spLocks noChangeArrowheads="1"/>
          </p:cNvSpPr>
          <p:nvPr/>
        </p:nvSpPr>
        <p:spPr bwMode="auto">
          <a:xfrm>
            <a:off x="6435725" y="836613"/>
            <a:ext cx="10128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dirty="0"/>
              <a:t>D</a:t>
            </a:r>
            <a:r>
              <a:rPr lang="cs-CZ" dirty="0"/>
              <a:t>A</a:t>
            </a:r>
            <a:r>
              <a:rPr lang="es-ES" dirty="0"/>
              <a:t>R</a:t>
            </a:r>
            <a:r>
              <a:rPr lang="cs-CZ" dirty="0"/>
              <a:t>EIUS</a:t>
            </a:r>
            <a:endParaRPr lang="es-ES" dirty="0"/>
          </a:p>
        </p:txBody>
      </p:sp>
      <p:sp>
        <p:nvSpPr>
          <p:cNvPr id="69655" name="Rectangle 23"/>
          <p:cNvSpPr>
            <a:spLocks noChangeArrowheads="1"/>
          </p:cNvSpPr>
          <p:nvPr/>
        </p:nvSpPr>
        <p:spPr bwMode="auto">
          <a:xfrm>
            <a:off x="4953000" y="836613"/>
            <a:ext cx="1404938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dirty="0"/>
              <a:t>CAMBISES</a:t>
            </a:r>
          </a:p>
        </p:txBody>
      </p:sp>
      <p:sp>
        <p:nvSpPr>
          <p:cNvPr id="69656" name="Rectangle 24"/>
          <p:cNvSpPr>
            <a:spLocks noChangeArrowheads="1"/>
          </p:cNvSpPr>
          <p:nvPr/>
        </p:nvSpPr>
        <p:spPr bwMode="auto">
          <a:xfrm>
            <a:off x="7994650" y="836613"/>
            <a:ext cx="171767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dirty="0"/>
              <a:t>ARTAXERXES</a:t>
            </a:r>
          </a:p>
        </p:txBody>
      </p:sp>
      <p:sp>
        <p:nvSpPr>
          <p:cNvPr id="69657" name="Rectangle 25"/>
          <p:cNvSpPr>
            <a:spLocks noChangeArrowheads="1"/>
          </p:cNvSpPr>
          <p:nvPr/>
        </p:nvSpPr>
        <p:spPr bwMode="auto">
          <a:xfrm>
            <a:off x="3705225" y="4508500"/>
            <a:ext cx="1636713" cy="36036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dirty="0"/>
              <a:t>ZOROB</a:t>
            </a:r>
            <a:r>
              <a:rPr lang="cs-CZ" dirty="0"/>
              <a:t>Á</a:t>
            </a:r>
            <a:r>
              <a:rPr lang="es-ES" dirty="0"/>
              <a:t>BEL</a:t>
            </a:r>
          </a:p>
        </p:txBody>
      </p:sp>
      <p:sp>
        <p:nvSpPr>
          <p:cNvPr id="69658" name="Rectangle 26"/>
          <p:cNvSpPr>
            <a:spLocks noChangeArrowheads="1"/>
          </p:cNvSpPr>
          <p:nvPr/>
        </p:nvSpPr>
        <p:spPr bwMode="auto">
          <a:xfrm>
            <a:off x="5497513" y="4508500"/>
            <a:ext cx="2497137" cy="36036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dirty="0"/>
              <a:t>AGE</a:t>
            </a:r>
            <a:r>
              <a:rPr lang="cs-CZ" dirty="0"/>
              <a:t>US A</a:t>
            </a:r>
            <a:r>
              <a:rPr lang="es-ES" dirty="0"/>
              <a:t> ZAC</a:t>
            </a:r>
            <a:r>
              <a:rPr lang="cs-CZ" dirty="0"/>
              <a:t>H</a:t>
            </a:r>
            <a:r>
              <a:rPr lang="es-ES" dirty="0"/>
              <a:t>AR</a:t>
            </a:r>
            <a:r>
              <a:rPr lang="cs-CZ" dirty="0"/>
              <a:t>JÁŠ</a:t>
            </a:r>
            <a:endParaRPr lang="es-ES" dirty="0"/>
          </a:p>
        </p:txBody>
      </p:sp>
      <p:sp>
        <p:nvSpPr>
          <p:cNvPr id="69659" name="Rectangle 27"/>
          <p:cNvSpPr>
            <a:spLocks noChangeArrowheads="1"/>
          </p:cNvSpPr>
          <p:nvPr/>
        </p:nvSpPr>
        <p:spPr bwMode="auto">
          <a:xfrm>
            <a:off x="8385175" y="4508500"/>
            <a:ext cx="1327150" cy="36036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dirty="0"/>
              <a:t>E</a:t>
            </a:r>
            <a:r>
              <a:rPr lang="cs-CZ" dirty="0"/>
              <a:t>Z</a:t>
            </a:r>
            <a:r>
              <a:rPr lang="es-ES" dirty="0"/>
              <a:t>DR</a:t>
            </a:r>
            <a:r>
              <a:rPr lang="cs-CZ" dirty="0"/>
              <a:t>ÁŠ</a:t>
            </a:r>
            <a:endParaRPr lang="es-ES" dirty="0"/>
          </a:p>
        </p:txBody>
      </p:sp>
      <p:sp>
        <p:nvSpPr>
          <p:cNvPr id="69660" name="Text Box 28"/>
          <p:cNvSpPr txBox="1">
            <a:spLocks noChangeArrowheads="1"/>
          </p:cNvSpPr>
          <p:nvPr/>
        </p:nvSpPr>
        <p:spPr bwMode="auto">
          <a:xfrm rot="16200000">
            <a:off x="-704850" y="1892301"/>
            <a:ext cx="244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1" dirty="0"/>
              <a:t>            VYJITÍ</a:t>
            </a:r>
            <a:endParaRPr lang="es-ES" sz="1600" b="1" dirty="0"/>
          </a:p>
        </p:txBody>
      </p:sp>
      <p:sp>
        <p:nvSpPr>
          <p:cNvPr id="69661" name="Text Box 29"/>
          <p:cNvSpPr txBox="1">
            <a:spLocks noChangeArrowheads="1"/>
          </p:cNvSpPr>
          <p:nvPr/>
        </p:nvSpPr>
        <p:spPr bwMode="auto">
          <a:xfrm rot="16200000">
            <a:off x="269098" y="3619291"/>
            <a:ext cx="1439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1" dirty="0"/>
              <a:t>   D</a:t>
            </a:r>
            <a:r>
              <a:rPr lang="es-ES" sz="1600" b="1" dirty="0"/>
              <a:t>E</a:t>
            </a:r>
            <a:r>
              <a:rPr lang="cs-CZ" sz="1600" b="1" dirty="0"/>
              <a:t>K</a:t>
            </a:r>
            <a:r>
              <a:rPr lang="es-ES" sz="1600" b="1" dirty="0"/>
              <a:t>RET</a:t>
            </a:r>
            <a:r>
              <a:rPr lang="cs-CZ" sz="1600" b="1" dirty="0"/>
              <a:t>Y</a:t>
            </a:r>
            <a:endParaRPr lang="es-ES" sz="1600" b="1" dirty="0"/>
          </a:p>
        </p:txBody>
      </p:sp>
      <p:sp>
        <p:nvSpPr>
          <p:cNvPr id="69665" name="WordArt 33"/>
          <p:cNvSpPr>
            <a:spLocks noChangeArrowheads="1" noChangeShapeType="1" noTextEdit="1"/>
          </p:cNvSpPr>
          <p:nvPr/>
        </p:nvSpPr>
        <p:spPr bwMode="auto">
          <a:xfrm>
            <a:off x="7292975" y="2349500"/>
            <a:ext cx="390525" cy="7921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Bottom">
              <a:avLst>
                <a:gd name="adj" fmla="val 88532"/>
              </a:avLst>
            </a:prstTxWarp>
            <a:scene3d>
              <a:camera prst="legacyPerspectiveFront">
                <a:rot lat="0" lon="21239999" rev="0"/>
              </a:camera>
              <a:lightRig rig="legacyNormal2" dir="b"/>
            </a:scene3d>
            <a:sp3d extrusionH="354000" prstMaterial="legacyMatte">
              <a:extrusionClr>
                <a:srgbClr val="FFCCFF"/>
              </a:extrusionClr>
              <a:contourClr>
                <a:srgbClr val="FFCCFF"/>
              </a:contourClr>
            </a:sp3d>
          </a:bodyPr>
          <a:lstStyle/>
          <a:p>
            <a:pPr algn="ctr"/>
            <a:r>
              <a:rPr lang="es-E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CCFF"/>
                    </a:gs>
                    <a:gs pos="50000">
                      <a:srgbClr val="FF0000"/>
                    </a:gs>
                    <a:gs pos="100000">
                      <a:srgbClr val="FFCCFF"/>
                    </a:gs>
                  </a:gsLst>
                  <a:lin ang="2700000" scaled="1"/>
                </a:gradFill>
                <a:latin typeface="Bauhaus 93" panose="04030905020B02020C02" pitchFamily="82" charset="0"/>
              </a:rPr>
              <a:t>?</a:t>
            </a:r>
          </a:p>
        </p:txBody>
      </p:sp>
      <p:sp>
        <p:nvSpPr>
          <p:cNvPr id="69666" name="Rectangle 34"/>
          <p:cNvSpPr>
            <a:spLocks noChangeArrowheads="1"/>
          </p:cNvSpPr>
          <p:nvPr/>
        </p:nvSpPr>
        <p:spPr bwMode="auto">
          <a:xfrm>
            <a:off x="350838" y="188913"/>
            <a:ext cx="67425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2400" dirty="0" err="1">
                <a:latin typeface="Comic Sans MS" panose="030F0702030302020204" pitchFamily="66" charset="0"/>
              </a:rPr>
              <a:t>Kdy</a:t>
            </a:r>
            <a:r>
              <a:rPr lang="es-ES" sz="2400" dirty="0">
                <a:latin typeface="Comic Sans MS" panose="030F0702030302020204" pitchFamily="66" charset="0"/>
              </a:rPr>
              <a:t> </a:t>
            </a:r>
            <a:r>
              <a:rPr lang="es-ES" sz="2400" dirty="0" err="1">
                <a:latin typeface="Comic Sans MS" panose="030F0702030302020204" pitchFamily="66" charset="0"/>
              </a:rPr>
              <a:t>vám</a:t>
            </a:r>
            <a:r>
              <a:rPr lang="es-ES" sz="2400" dirty="0">
                <a:latin typeface="Comic Sans MS" panose="030F0702030302020204" pitchFamily="66" charset="0"/>
              </a:rPr>
              <a:t> </a:t>
            </a:r>
            <a:r>
              <a:rPr lang="es-ES" sz="2400" dirty="0" err="1">
                <a:latin typeface="Comic Sans MS" panose="030F0702030302020204" pitchFamily="66" charset="0"/>
              </a:rPr>
              <a:t>bylo</a:t>
            </a:r>
            <a:r>
              <a:rPr lang="es-ES" sz="2400" dirty="0">
                <a:latin typeface="Comic Sans MS" panose="030F0702030302020204" pitchFamily="66" charset="0"/>
              </a:rPr>
              <a:t> 70 </a:t>
            </a:r>
            <a:r>
              <a:rPr lang="es-ES" sz="2400" dirty="0" err="1">
                <a:latin typeface="Comic Sans MS" panose="030F0702030302020204" pitchFamily="66" charset="0"/>
              </a:rPr>
              <a:t>let</a:t>
            </a:r>
            <a:r>
              <a:rPr lang="es-ES" sz="2400" dirty="0">
                <a:latin typeface="Comic Sans MS" panose="030F0702030302020204" pitchFamily="66" charset="0"/>
              </a:rPr>
              <a:t> a </a:t>
            </a:r>
            <a:r>
              <a:rPr lang="es-ES" sz="2400" dirty="0" err="1">
                <a:latin typeface="Comic Sans MS" panose="030F0702030302020204" pitchFamily="66" charset="0"/>
              </a:rPr>
              <a:t>proč</a:t>
            </a:r>
            <a:r>
              <a:rPr lang="es-ES" sz="2400" dirty="0">
                <a:latin typeface="Comic Sans MS" panose="030F0702030302020204" pitchFamily="66" charset="0"/>
              </a:rPr>
              <a:t> </a:t>
            </a:r>
            <a:r>
              <a:rPr lang="es-ES" sz="2400" dirty="0" err="1">
                <a:latin typeface="Comic Sans MS" panose="030F0702030302020204" pitchFamily="66" charset="0"/>
              </a:rPr>
              <a:t>právě</a:t>
            </a:r>
            <a:r>
              <a:rPr lang="es-ES" sz="2400" dirty="0">
                <a:latin typeface="Comic Sans MS" panose="030F0702030302020204" pitchFamily="66" charset="0"/>
              </a:rPr>
              <a:t> v </a:t>
            </a:r>
            <a:r>
              <a:rPr lang="es-ES" sz="2400" dirty="0" err="1">
                <a:latin typeface="Comic Sans MS" panose="030F0702030302020204" pitchFamily="66" charset="0"/>
              </a:rPr>
              <a:t>tento</a:t>
            </a:r>
            <a:r>
              <a:rPr lang="es-ES" sz="2400" dirty="0">
                <a:latin typeface="Comic Sans MS" panose="030F0702030302020204" pitchFamily="66" charset="0"/>
              </a:rPr>
              <a:t> den?</a:t>
            </a:r>
          </a:p>
        </p:txBody>
      </p:sp>
      <p:sp>
        <p:nvSpPr>
          <p:cNvPr id="69667" name="Text Box 35"/>
          <p:cNvSpPr txBox="1">
            <a:spLocks noChangeArrowheads="1"/>
          </p:cNvSpPr>
          <p:nvPr/>
        </p:nvSpPr>
        <p:spPr bwMode="auto">
          <a:xfrm>
            <a:off x="0" y="4941888"/>
            <a:ext cx="990600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rgbClr val="FF0000"/>
              </a:buClr>
              <a:buFont typeface="Wingdings" panose="05000000000000000000" pitchFamily="2" charset="2"/>
              <a:buChar char="Ö"/>
            </a:pPr>
            <a:r>
              <a:rPr lang="it-IT" dirty="0"/>
              <a:t>Podle 2</a:t>
            </a:r>
            <a:r>
              <a:rPr lang="cs-CZ" dirty="0"/>
              <a:t>.</a:t>
            </a:r>
            <a:r>
              <a:rPr lang="it-IT" dirty="0"/>
              <a:t> Paralipomenon 36</a:t>
            </a:r>
            <a:r>
              <a:rPr lang="cs-CZ" dirty="0"/>
              <a:t>,</a:t>
            </a:r>
            <a:r>
              <a:rPr lang="it-IT" dirty="0"/>
              <a:t>21 začalo 70 let v roce 586 a skončí v roce 517</a:t>
            </a:r>
            <a:endParaRPr lang="es-ES" dirty="0"/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anose="05000000000000000000" pitchFamily="2" charset="2"/>
              <a:buChar char="Ö"/>
            </a:pPr>
            <a:r>
              <a:rPr lang="es-ES" dirty="0" err="1"/>
              <a:t>Podle</a:t>
            </a:r>
            <a:r>
              <a:rPr lang="es-ES" dirty="0"/>
              <a:t> </a:t>
            </a:r>
            <a:r>
              <a:rPr lang="es-ES" dirty="0" err="1"/>
              <a:t>Ezdráše</a:t>
            </a:r>
            <a:r>
              <a:rPr lang="es-ES" dirty="0"/>
              <a:t> 1</a:t>
            </a:r>
            <a:r>
              <a:rPr lang="cs-CZ" dirty="0"/>
              <a:t>,1</a:t>
            </a:r>
            <a:r>
              <a:rPr lang="es-ES" dirty="0"/>
              <a:t> se v roce 536 </a:t>
            </a:r>
            <a:r>
              <a:rPr lang="es-ES" dirty="0" err="1"/>
              <a:t>naplnilo</a:t>
            </a:r>
            <a:r>
              <a:rPr lang="es-ES" dirty="0"/>
              <a:t> 70 </a:t>
            </a:r>
            <a:r>
              <a:rPr lang="es-ES" dirty="0" err="1"/>
              <a:t>let</a:t>
            </a:r>
            <a:r>
              <a:rPr lang="es-ES" dirty="0"/>
              <a:t>, </a:t>
            </a:r>
            <a:r>
              <a:rPr lang="es-ES" b="1" dirty="0"/>
              <a:t>19 </a:t>
            </a:r>
            <a:r>
              <a:rPr lang="es-ES" b="1" dirty="0" err="1"/>
              <a:t>let</a:t>
            </a:r>
            <a:r>
              <a:rPr lang="es-ES" b="1" dirty="0"/>
              <a:t> </a:t>
            </a:r>
            <a:r>
              <a:rPr lang="es-ES" b="1" dirty="0" err="1"/>
              <a:t>před</a:t>
            </a:r>
            <a:r>
              <a:rPr lang="es-ES" b="1" dirty="0"/>
              <a:t> </a:t>
            </a:r>
            <a:r>
              <a:rPr lang="es-ES" b="1" dirty="0" err="1"/>
              <a:t>plánovaným</a:t>
            </a:r>
            <a:r>
              <a:rPr lang="es-ES" b="1" dirty="0"/>
              <a:t> </a:t>
            </a:r>
            <a:r>
              <a:rPr lang="es-ES" b="1" dirty="0" err="1"/>
              <a:t>termínem</a:t>
            </a:r>
            <a:endParaRPr lang="es-ES" b="1" dirty="0"/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anose="05000000000000000000" pitchFamily="2" charset="2"/>
              <a:buChar char="Ö"/>
            </a:pPr>
            <a:r>
              <a:rPr lang="es-ES" dirty="0" err="1"/>
              <a:t>Bůh</a:t>
            </a:r>
            <a:r>
              <a:rPr lang="es-ES" dirty="0"/>
              <a:t> </a:t>
            </a:r>
            <a:r>
              <a:rPr lang="es-ES" dirty="0" err="1"/>
              <a:t>měl</a:t>
            </a:r>
            <a:r>
              <a:rPr lang="es-ES" dirty="0"/>
              <a:t> </a:t>
            </a:r>
            <a:r>
              <a:rPr lang="es-ES" dirty="0" err="1"/>
              <a:t>tři</a:t>
            </a:r>
            <a:r>
              <a:rPr lang="es-ES" dirty="0"/>
              <a:t> </a:t>
            </a:r>
            <a:r>
              <a:rPr lang="es-ES" dirty="0" err="1"/>
              <a:t>možná</a:t>
            </a:r>
            <a:r>
              <a:rPr lang="es-ES" dirty="0"/>
              <a:t> data, </a:t>
            </a:r>
            <a:r>
              <a:rPr lang="es-ES" dirty="0" err="1"/>
              <a:t>aby</a:t>
            </a:r>
            <a:r>
              <a:rPr lang="es-ES" dirty="0"/>
              <a:t> </a:t>
            </a:r>
            <a:r>
              <a:rPr lang="es-ES" dirty="0" err="1"/>
              <a:t>naplnil</a:t>
            </a:r>
            <a:r>
              <a:rPr lang="es-ES" dirty="0"/>
              <a:t> </a:t>
            </a:r>
            <a:r>
              <a:rPr lang="es-ES" dirty="0" err="1"/>
              <a:t>proroctví</a:t>
            </a:r>
            <a:r>
              <a:rPr lang="es-ES" dirty="0"/>
              <a:t>. Co Ho </a:t>
            </a:r>
            <a:r>
              <a:rPr lang="es-ES" dirty="0" err="1"/>
              <a:t>ovlivnilo</a:t>
            </a:r>
            <a:r>
              <a:rPr lang="cs-CZ" dirty="0"/>
              <a:t> k tomu</a:t>
            </a:r>
            <a:r>
              <a:rPr lang="es-ES" dirty="0"/>
              <a:t>, </a:t>
            </a:r>
            <a:r>
              <a:rPr lang="es-ES" dirty="0" err="1"/>
              <a:t>aby</a:t>
            </a:r>
            <a:r>
              <a:rPr lang="es-ES" dirty="0"/>
              <a:t> </a:t>
            </a:r>
            <a:r>
              <a:rPr lang="es-ES" dirty="0" err="1"/>
              <a:t>naplnil</a:t>
            </a:r>
            <a:r>
              <a:rPr lang="es-ES" dirty="0"/>
              <a:t> </a:t>
            </a:r>
            <a:r>
              <a:rPr lang="es-ES" dirty="0" err="1"/>
              <a:t>proroctví</a:t>
            </a:r>
            <a:r>
              <a:rPr lang="es-ES" dirty="0"/>
              <a:t> </a:t>
            </a:r>
            <a:r>
              <a:rPr lang="es-ES" dirty="0" err="1"/>
              <a:t>před</a:t>
            </a:r>
            <a:r>
              <a:rPr lang="es-ES" dirty="0"/>
              <a:t> </a:t>
            </a:r>
            <a:r>
              <a:rPr lang="es-ES" dirty="0" err="1"/>
              <a:t>uplynutím</a:t>
            </a:r>
            <a:r>
              <a:rPr lang="es-ES" dirty="0"/>
              <a:t> </a:t>
            </a:r>
            <a:r>
              <a:rPr lang="es-ES" dirty="0" err="1"/>
              <a:t>lhůty</a:t>
            </a:r>
            <a:r>
              <a:rPr lang="es-ES" dirty="0"/>
              <a:t>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9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9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7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9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9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9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9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7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9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9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9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9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9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9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6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9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9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9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9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7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9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9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9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9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7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9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9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9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9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9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86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696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696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6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69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69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9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9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9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9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17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62" grpId="0" animBg="1"/>
      <p:bldP spid="69663" grpId="0" animBg="1"/>
      <p:bldP spid="69664" grpId="0" animBg="1"/>
      <p:bldP spid="69652" grpId="0" animBg="1"/>
      <p:bldP spid="69653" grpId="0" animBg="1"/>
      <p:bldP spid="69654" grpId="0" animBg="1"/>
      <p:bldP spid="69655" grpId="0" animBg="1"/>
      <p:bldP spid="69656" grpId="0" animBg="1"/>
      <p:bldP spid="69657" grpId="0" animBg="1"/>
      <p:bldP spid="69658" grpId="0" animBg="1"/>
      <p:bldP spid="69659" grpId="0" animBg="1"/>
      <p:bldP spid="69660" grpId="0"/>
      <p:bldP spid="69661" grpId="0"/>
      <p:bldP spid="69665" grpId="0" animBg="1"/>
      <p:bldP spid="6966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11" name="Picture 7" descr="I04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</a:extLst>
        </p:spPr>
      </p:pic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xfrm>
            <a:off x="271463" y="274638"/>
            <a:ext cx="9363075" cy="1143000"/>
          </a:xfrm>
        </p:spPr>
        <p:txBody>
          <a:bodyPr/>
          <a:lstStyle/>
          <a:p>
            <a:r>
              <a:rPr lang="es-ES" sz="4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</a:rPr>
              <a:t>PŘÍMLUVA ČLOVĚKA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508000" y="1412875"/>
            <a:ext cx="9047163" cy="2616101"/>
          </a:xfrm>
          <a:prstGeom prst="rect">
            <a:avLst/>
          </a:prstGeom>
          <a:solidFill>
            <a:schemeClr val="accent1">
              <a:alpha val="60001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  <a:r>
              <a:rPr lang="cs-CZ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prvním roce vlády </a:t>
            </a:r>
            <a:r>
              <a:rPr lang="cs-CZ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Darjaveše</a:t>
            </a:r>
            <a:r>
              <a:rPr lang="cs-CZ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syna </a:t>
            </a:r>
            <a:r>
              <a:rPr lang="cs-CZ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Achašvérošova</a:t>
            </a:r>
            <a:r>
              <a:rPr lang="cs-CZ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který byl médské-ho původu a byl králem nad královstvím </a:t>
            </a:r>
            <a:r>
              <a:rPr lang="cs-CZ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kaldejským</a:t>
            </a:r>
            <a:r>
              <a:rPr lang="cs-CZ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v tom prvním roce jeho kralování jsem já Daniel porozuměl z knih počtu roků, o nichž se stalo slovo Hospodinovo proroku </a:t>
            </a:r>
            <a:r>
              <a:rPr lang="cs-CZ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Jeremjášovi</a:t>
            </a:r>
            <a:r>
              <a:rPr lang="cs-CZ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; vyplní se, že Jeruzalém  bude po sedmdesát let v troskách. Obrátil jsem se k Panovníku Bohu, abych ho vyhledal modlitbou a prosbami o smilování v postu, žíněném rouchu a popelu</a:t>
            </a:r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</a:t>
            </a:r>
          </a:p>
          <a:p>
            <a:pPr algn="r">
              <a:spcBef>
                <a:spcPct val="50000"/>
              </a:spcBef>
            </a:pPr>
            <a:r>
              <a:rPr lang="es-ES" sz="1600" dirty="0">
                <a:solidFill>
                  <a:schemeClr val="bg1"/>
                </a:solidFill>
              </a:rPr>
              <a:t>Daniel 9</a:t>
            </a:r>
            <a:r>
              <a:rPr lang="cs-CZ" sz="1600" dirty="0">
                <a:solidFill>
                  <a:schemeClr val="bg1"/>
                </a:solidFill>
              </a:rPr>
              <a:t>,</a:t>
            </a:r>
            <a:r>
              <a:rPr lang="es-ES" sz="1600" dirty="0">
                <a:solidFill>
                  <a:schemeClr val="bg1"/>
                </a:solidFill>
              </a:rPr>
              <a:t>1-3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508000" y="4221163"/>
            <a:ext cx="9045575" cy="2246769"/>
          </a:xfrm>
          <a:prstGeom prst="rect">
            <a:avLst/>
          </a:prstGeom>
          <a:solidFill>
            <a:schemeClr val="accent1">
              <a:alpha val="60001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1325" indent="-441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0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rgbClr val="FFCCFF"/>
              </a:buClr>
              <a:buFont typeface="Wingdings" panose="05000000000000000000" pitchFamily="2" charset="2"/>
              <a:buChar char="Ö"/>
            </a:pP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Znal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 </a:t>
            </a: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studoval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proroctví</a:t>
            </a:r>
            <a:endParaRPr lang="es-E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buClr>
                <a:srgbClr val="FFCCFF"/>
              </a:buClr>
              <a:buFont typeface="Wingdings" panose="05000000000000000000" pitchFamily="2" charset="2"/>
              <a:buChar char="Ö"/>
            </a:pP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Znal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 </a:t>
            </a: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chápal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dobu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 </a:t>
            </a: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společenské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podmínky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cs-CZ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 </a:t>
            </a: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kterých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žil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>
              <a:spcBef>
                <a:spcPct val="50000"/>
              </a:spcBef>
              <a:buClr>
                <a:srgbClr val="FFCCFF"/>
              </a:buClr>
              <a:buFont typeface="Wingdings" panose="05000000000000000000" pitchFamily="2" charset="2"/>
              <a:buChar char="Ö"/>
            </a:pP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Modlil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se </a:t>
            </a: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reformu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</a:t>
            </a: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svém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životě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 v </a:t>
            </a:r>
            <a:r>
              <a:rPr lang="es-E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církvi</a:t>
            </a:r>
            <a:r>
              <a:rPr lang="es-E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2710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2710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2710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2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2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2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2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2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2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2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2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2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 animBg="1"/>
      <p:bldP spid="72710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4" name="Picture 4" descr="daniel en fos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1198563"/>
            <a:ext cx="5189537" cy="393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26" name="Picture 6" descr="daniel orand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263650"/>
            <a:ext cx="3678237" cy="234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3" y="274638"/>
            <a:ext cx="9363075" cy="1143000"/>
          </a:xfrm>
        </p:spPr>
        <p:txBody>
          <a:bodyPr/>
          <a:lstStyle/>
          <a:p>
            <a:r>
              <a:rPr lang="es-ES" sz="4000" dirty="0"/>
              <a:t>PŘÍMLUVA ČLOVĚKA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157788"/>
            <a:ext cx="9048750" cy="1108075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533400" indent="-533400">
              <a:spcBef>
                <a:spcPct val="50000"/>
              </a:spcBef>
              <a:buClr>
                <a:srgbClr val="FFCCFF"/>
              </a:buClr>
              <a:buFont typeface="Wingdings" panose="05000000000000000000" pitchFamily="2" charset="2"/>
              <a:buChar char="Ö"/>
            </a:pPr>
            <a:r>
              <a:rPr lang="es-E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Jednal</a:t>
            </a:r>
            <a:r>
              <a:rPr lang="es-ES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s-E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když</a:t>
            </a:r>
            <a:r>
              <a:rPr lang="es-ES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měl</a:t>
            </a:r>
            <a:r>
              <a:rPr lang="es-ES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příležitost</a:t>
            </a:r>
            <a:r>
              <a:rPr lang="es-ES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 </a:t>
            </a:r>
            <a:r>
              <a:rPr lang="es-E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prosazoval</a:t>
            </a:r>
            <a:r>
              <a:rPr lang="es-ES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naplnění</a:t>
            </a:r>
            <a:r>
              <a:rPr lang="es-ES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proroctví</a:t>
            </a:r>
            <a:endParaRPr lang="es-ES" dirty="0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008000"/>
                </a:solidFill>
              </a:rPr>
              <a:t>ZNÁT ČAS</a:t>
            </a:r>
            <a:r>
              <a:rPr lang="es-ES" u="sng" dirty="0"/>
              <a:t> 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661988" y="1628775"/>
            <a:ext cx="8815387" cy="403187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99FF99"/>
              </a:gs>
            </a:gsLst>
            <a:lin ang="2700000" scaled="1"/>
          </a:gradFill>
          <a:ln w="9525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4400" dirty="0"/>
              <a:t>“</a:t>
            </a:r>
            <a:r>
              <a:rPr lang="cs-CZ" sz="4400" dirty="0"/>
              <a:t>Víte přece, co znamená tento čas: už nastala hodina, abyste procitli ze spánku; vždyť nyní je nám spása blíže, než byla tenkrát, když jsme uvěřili</a:t>
            </a:r>
            <a:r>
              <a:rPr lang="es-ES" sz="4400" dirty="0"/>
              <a:t>”</a:t>
            </a:r>
          </a:p>
          <a:p>
            <a:pPr algn="r">
              <a:spcBef>
                <a:spcPct val="50000"/>
              </a:spcBef>
            </a:pPr>
            <a:r>
              <a:rPr lang="cs-CZ" sz="2400" dirty="0"/>
              <a:t>list Římanům</a:t>
            </a:r>
            <a:r>
              <a:rPr lang="es-ES" sz="2400" dirty="0"/>
              <a:t> 13</a:t>
            </a:r>
            <a:r>
              <a:rPr lang="cs-CZ" sz="2400" dirty="0"/>
              <a:t>,</a:t>
            </a:r>
            <a:r>
              <a:rPr lang="es-ES" sz="2400" dirty="0"/>
              <a:t>11</a:t>
            </a:r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>
            <a:off x="895350" y="1196975"/>
            <a:ext cx="81153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ápices de cera">
  <a:themeElements>
    <a:clrScheme name="Lápices de cera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Lápices de cer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ápices de cera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843</TotalTime>
  <Words>1180</Words>
  <Application>Microsoft Office PowerPoint</Application>
  <PresentationFormat>A4 (210 x 297 mm)</PresentationFormat>
  <Paragraphs>104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Bauhaus 93</vt:lpstr>
      <vt:lpstr>Comic Sans MS</vt:lpstr>
      <vt:lpstr>Wingdings</vt:lpstr>
      <vt:lpstr>Diseño predeterminado</vt:lpstr>
      <vt:lpstr>Lápices de cera</vt:lpstr>
      <vt:lpstr>Presentación de PowerPoint</vt:lpstr>
      <vt:lpstr>Presentación de PowerPoint</vt:lpstr>
      <vt:lpstr>Počátek sedmdesáti let</vt:lpstr>
      <vt:lpstr>Perští králové a jejich dekrety ve prospěch Židů</vt:lpstr>
      <vt:lpstr>Perští králové a jejich dekrety ve prospěch Židů</vt:lpstr>
      <vt:lpstr>Presentación de PowerPoint</vt:lpstr>
      <vt:lpstr>PŘÍMLUVA ČLOVĚKA</vt:lpstr>
      <vt:lpstr>PŘÍMLUVA ČLOVĚKA</vt:lpstr>
      <vt:lpstr>ZNÁT ČAS </vt:lpstr>
    </vt:vector>
  </TitlesOfParts>
  <Company>SFC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EUNICE</dc:creator>
  <cp:lastModifiedBy>Sergio Fustero Carreras</cp:lastModifiedBy>
  <cp:revision>106</cp:revision>
  <dcterms:created xsi:type="dcterms:W3CDTF">2004-09-21T13:55:57Z</dcterms:created>
  <dcterms:modified xsi:type="dcterms:W3CDTF">2023-07-24T19:08:23Z</dcterms:modified>
</cp:coreProperties>
</file>