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72" r:id="rId6"/>
    <p:sldId id="273" r:id="rId7"/>
    <p:sldId id="274" r:id="rId8"/>
    <p:sldId id="275" r:id="rId9"/>
    <p:sldId id="268" r:id="rId10"/>
    <p:sldId id="269" r:id="rId11"/>
    <p:sldId id="270" r:id="rId12"/>
    <p:sldId id="271" r:id="rId13"/>
    <p:sldId id="264" r:id="rId14"/>
    <p:sldId id="265" r:id="rId15"/>
    <p:sldId id="266" r:id="rId16"/>
    <p:sldId id="267" r:id="rId17"/>
    <p:sldId id="260" r:id="rId18"/>
    <p:sldId id="261" r:id="rId19"/>
    <p:sldId id="262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Harrington" panose="04040505050A02020702" pitchFamily="82" charset="0"/>
      <p:regular r:id="rId62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A6B8C2"/>
    <a:srgbClr val="C6DDE0"/>
    <a:srgbClr val="DCE58B"/>
    <a:srgbClr val="CC929E"/>
    <a:srgbClr val="D09D4E"/>
    <a:srgbClr val="8FEAFF"/>
    <a:srgbClr val="FFE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00" autoAdjust="0"/>
    <p:restoredTop sz="94660"/>
  </p:normalViewPr>
  <p:slideViewPr>
    <p:cSldViewPr>
      <p:cViewPr varScale="1">
        <p:scale>
          <a:sx n="104" d="100"/>
          <a:sy n="104" d="100"/>
        </p:scale>
        <p:origin x="16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8C725-9FA5-40B6-A554-E65735F5DF27}" type="datetimeFigureOut">
              <a:rPr lang="es-ES" smtClean="0"/>
              <a:t>15/01/2023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97884-DD27-4C9A-B9D2-AFB9D6A89B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1485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Slitování</a:t>
            </a:r>
            <a:r>
              <a:rPr lang="es-ES" dirty="0"/>
              <a:t>,</a:t>
            </a:r>
          </a:p>
          <a:p>
            <a:r>
              <a:rPr lang="es-ES" dirty="0" err="1"/>
              <a:t>spravedlnost</a:t>
            </a:r>
            <a:r>
              <a:rPr lang="es-ES" dirty="0"/>
              <a:t> a</a:t>
            </a:r>
          </a:p>
          <a:p>
            <a:r>
              <a:rPr lang="es-ES" dirty="0" err="1"/>
              <a:t>Boží</a:t>
            </a:r>
            <a:r>
              <a:rPr lang="es-ES" dirty="0"/>
              <a:t> </a:t>
            </a:r>
            <a:r>
              <a:rPr lang="es-ES" dirty="0" err="1"/>
              <a:t>láska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97884-DD27-4C9A-B9D2-AFB9D6A89B3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756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 err="1"/>
              <a:t>Plán</a:t>
            </a:r>
            <a:endParaRPr lang="es-ES" dirty="0"/>
          </a:p>
          <a:p>
            <a:pPr algn="ctr"/>
            <a:r>
              <a:rPr lang="es-ES" dirty="0" err="1"/>
              <a:t>spasení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97884-DD27-4C9A-B9D2-AFB9D6A89B3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90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12. </a:t>
            </a:r>
            <a:r>
              <a:rPr lang="es-ES" dirty="0" err="1"/>
              <a:t>Záplaty</a:t>
            </a:r>
            <a:r>
              <a:rPr lang="es-ES" dirty="0"/>
              <a:t> a </a:t>
            </a:r>
            <a:r>
              <a:rPr lang="es-ES" dirty="0" err="1"/>
              <a:t>měchy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97884-DD27-4C9A-B9D2-AFB9D6A89B3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37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14. </a:t>
            </a:r>
            <a:r>
              <a:rPr lang="es-ES" dirty="0" err="1"/>
              <a:t>Plánování</a:t>
            </a:r>
            <a:r>
              <a:rPr lang="es-ES" dirty="0"/>
              <a:t> </a:t>
            </a:r>
            <a:r>
              <a:rPr lang="es-ES" dirty="0" err="1"/>
              <a:t>stavby</a:t>
            </a:r>
            <a:r>
              <a:rPr lang="es-ES" dirty="0"/>
              <a:t> </a:t>
            </a:r>
            <a:r>
              <a:rPr lang="es-ES" dirty="0" err="1"/>
              <a:t>věžě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97884-DD27-4C9A-B9D2-AFB9D6A89B36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329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 err="1"/>
              <a:t>Pokora</a:t>
            </a:r>
            <a:endParaRPr lang="es-ES" dirty="0"/>
          </a:p>
          <a:p>
            <a:pPr algn="ctr"/>
            <a:r>
              <a:rPr lang="es-ES" dirty="0"/>
              <a:t>versus</a:t>
            </a:r>
          </a:p>
          <a:p>
            <a:pPr algn="ctr"/>
            <a:r>
              <a:rPr lang="es-ES" dirty="0" err="1"/>
              <a:t>pýcha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97884-DD27-4C9A-B9D2-AFB9D6A89B36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6458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 err="1"/>
              <a:t>Využití</a:t>
            </a:r>
            <a:endParaRPr lang="es-ES" dirty="0"/>
          </a:p>
          <a:p>
            <a:pPr algn="ctr"/>
            <a:r>
              <a:rPr lang="es-ES" dirty="0" err="1"/>
              <a:t>současných</a:t>
            </a:r>
            <a:endParaRPr lang="es-ES" dirty="0"/>
          </a:p>
          <a:p>
            <a:pPr algn="ctr"/>
            <a:r>
              <a:rPr lang="es-ES" dirty="0" err="1"/>
              <a:t>příležitostí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97884-DD27-4C9A-B9D2-AFB9D6A89B36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187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9435B-2514-47BF-A7D7-7B17AA8200DE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987392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C3E86-2937-4DA9-B885-AE5DB8D1D1E2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485658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C83C1-A989-4BD0-9226-C479932D753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5649055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9BB90-060F-49AA-AC9D-9EEF30CF06E1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71332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F249D-4BD1-42DB-8138-9CAA76652BDD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2296853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50166-1403-417F-B23E-E46F6AF46FFD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9357983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145FB-FC5B-4C8C-B54F-4D44D9EB19E7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161685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6199-2CF6-4DEF-9C60-60354906E936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663153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05469-9A08-4750-9326-47F6D6812E2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4337705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8E525-ADEE-4F80-8687-291F3F7714C5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5974500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10279-3899-45C7-8BA9-EA9D34F75D4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609843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0D352FC1-8AD2-4C7E-9C09-DD5E77677942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275480" y="260648"/>
            <a:ext cx="4275137" cy="43056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es-ES" sz="3600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JEŽÍŠOVA PODOBENSTVÍ</a:t>
            </a: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WordArt 2"/>
          <p:cNvSpPr>
            <a:spLocks noChangeArrowheads="1" noChangeShapeType="1" noTextEdit="1"/>
          </p:cNvSpPr>
          <p:nvPr/>
        </p:nvSpPr>
        <p:spPr bwMode="auto">
          <a:xfrm>
            <a:off x="1727857" y="1232867"/>
            <a:ext cx="5688285" cy="43922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 err="1">
                <a:ln w="25400">
                  <a:solidFill>
                    <a:srgbClr val="D9A0A7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E2634"/>
                    </a:gs>
                    <a:gs pos="50000">
                      <a:srgbClr val="C33B4F"/>
                    </a:gs>
                    <a:gs pos="100000">
                      <a:srgbClr val="6E2634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33B4F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Plán</a:t>
            </a:r>
            <a:endParaRPr lang="es-ES" sz="3600" i="1" kern="10" dirty="0">
              <a:ln w="25400">
                <a:solidFill>
                  <a:srgbClr val="D9A0A7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E2634"/>
                  </a:gs>
                  <a:gs pos="50000">
                    <a:srgbClr val="C33B4F"/>
                  </a:gs>
                  <a:gs pos="100000">
                    <a:srgbClr val="6E2634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C33B4F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3600" i="1" kern="10" dirty="0" err="1">
                <a:ln w="25400">
                  <a:solidFill>
                    <a:srgbClr val="D9A0A7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E2634"/>
                    </a:gs>
                    <a:gs pos="50000">
                      <a:srgbClr val="C33B4F"/>
                    </a:gs>
                    <a:gs pos="100000">
                      <a:srgbClr val="6E2634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33B4F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spasení</a:t>
            </a:r>
            <a:endParaRPr lang="es-ES" sz="3600" i="1" kern="10" dirty="0">
              <a:ln w="25400">
                <a:solidFill>
                  <a:srgbClr val="D9A0A7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E2634"/>
                  </a:gs>
                  <a:gs pos="50000">
                    <a:srgbClr val="C33B4F"/>
                  </a:gs>
                  <a:gs pos="100000">
                    <a:srgbClr val="6E2634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C33B4F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56927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49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6. Hořčičné semínko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6983413" y="6345238"/>
            <a:ext cx="21605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Mato</a:t>
            </a:r>
            <a:r>
              <a:rPr lang="cs-CZ" dirty="0" err="1"/>
              <a:t>uš</a:t>
            </a:r>
            <a:r>
              <a:rPr lang="es-ES" dirty="0"/>
              <a:t> 13</a:t>
            </a:r>
            <a:r>
              <a:rPr lang="cs-CZ" dirty="0"/>
              <a:t>,</a:t>
            </a:r>
            <a:r>
              <a:rPr lang="es-ES" dirty="0"/>
              <a:t>31-32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07950" y="4900613"/>
            <a:ext cx="4176713" cy="1477328"/>
          </a:xfrm>
          <a:prstGeom prst="rect">
            <a:avLst/>
          </a:prstGeom>
          <a:solidFill>
            <a:srgbClr val="DFD597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Růst kvantity a kvality království Boží milosti, církve.
Bůh dosahuje velkých věcí, když začíná v </a:t>
            </a:r>
            <a:r>
              <a:rPr lang="es-ES" dirty="0" err="1"/>
              <a:t>malém</a:t>
            </a:r>
            <a:r>
              <a:rPr lang="es-ES" dirty="0"/>
              <a:t>.</a:t>
            </a:r>
          </a:p>
        </p:txBody>
      </p:sp>
      <p:pic>
        <p:nvPicPr>
          <p:cNvPr id="70661" name="Picture 5" descr="granomosta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88913"/>
            <a:ext cx="1703388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WordArt 2"/>
          <p:cNvSpPr>
            <a:spLocks noChangeArrowheads="1" noChangeShapeType="1" noTextEdit="1"/>
          </p:cNvSpPr>
          <p:nvPr/>
        </p:nvSpPr>
        <p:spPr bwMode="auto">
          <a:xfrm>
            <a:off x="395288" y="333375"/>
            <a:ext cx="29940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107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7. Koukol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804025" y="6308725"/>
            <a:ext cx="2160588" cy="400110"/>
          </a:xfrm>
          <a:prstGeom prst="rect">
            <a:avLst/>
          </a:prstGeom>
          <a:solidFill>
            <a:srgbClr val="DFD597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Mato</a:t>
            </a:r>
            <a:r>
              <a:rPr lang="cs-CZ" dirty="0" err="1"/>
              <a:t>uš</a:t>
            </a:r>
            <a:r>
              <a:rPr lang="es-ES" dirty="0"/>
              <a:t> 13</a:t>
            </a:r>
            <a:r>
              <a:rPr lang="cs-CZ" dirty="0"/>
              <a:t>,</a:t>
            </a:r>
            <a:r>
              <a:rPr lang="es-ES" dirty="0"/>
              <a:t>24-30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924300" y="0"/>
            <a:ext cx="5040313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Charakter rozhoduje o osudu.
Účel milosti.
Koukol se nakonec nezmění na pšenici.
</a:t>
            </a:r>
          </a:p>
        </p:txBody>
      </p:sp>
      <p:pic>
        <p:nvPicPr>
          <p:cNvPr id="69637" name="Picture 5" descr="JesusParabolaTrigoYCizan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989138"/>
            <a:ext cx="2152650" cy="2524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9" name="Picture 7" descr="JesusParabolaDelEnemigoQueEchaCizañ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3240088" cy="2516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 b="-4669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WordArt 2"/>
          <p:cNvSpPr>
            <a:spLocks noChangeArrowheads="1" noChangeShapeType="1" noTextEdit="1"/>
          </p:cNvSpPr>
          <p:nvPr/>
        </p:nvSpPr>
        <p:spPr bwMode="auto">
          <a:xfrm>
            <a:off x="323851" y="333375"/>
            <a:ext cx="52562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82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8.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Zlí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vinaři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Mato</a:t>
            </a:r>
            <a:r>
              <a:rPr lang="cs-CZ" dirty="0" err="1"/>
              <a:t>uš</a:t>
            </a:r>
            <a:r>
              <a:rPr lang="es-ES" dirty="0"/>
              <a:t> 21</a:t>
            </a:r>
            <a:r>
              <a:rPr lang="cs-CZ" dirty="0"/>
              <a:t>,</a:t>
            </a:r>
            <a:r>
              <a:rPr lang="es-ES" dirty="0"/>
              <a:t>33-43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107950" y="1196975"/>
            <a:ext cx="3024188" cy="2092881"/>
          </a:xfrm>
          <a:prstGeom prst="rect">
            <a:avLst/>
          </a:prstGeom>
          <a:solidFill>
            <a:srgbClr val="ECD4B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Boží věčný záměr zvítězí navzdory lidské nevěrnosti.
Izrael by ztratil svou roli vyvoleného </a:t>
            </a:r>
            <a:r>
              <a:rPr lang="es-ES" dirty="0" err="1"/>
              <a:t>národa</a:t>
            </a:r>
            <a:r>
              <a:rPr lang="es-ES" dirty="0"/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WordArt 2"/>
          <p:cNvSpPr>
            <a:spLocks noChangeArrowheads="1" noChangeShapeType="1" noTextEdit="1"/>
          </p:cNvSpPr>
          <p:nvPr/>
        </p:nvSpPr>
        <p:spPr bwMode="auto">
          <a:xfrm>
            <a:off x="1692275" y="981075"/>
            <a:ext cx="6119813" cy="475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 err="1">
                <a:ln w="25400">
                  <a:solidFill>
                    <a:srgbClr val="D3CFB4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C4F4B"/>
                    </a:gs>
                    <a:gs pos="50000">
                      <a:srgbClr val="788882"/>
                    </a:gs>
                    <a:gs pos="100000">
                      <a:srgbClr val="3C4F4B"/>
                    </a:gs>
                  </a:gsLst>
                  <a:lin ang="2700000" scaled="1"/>
                </a:gradFill>
                <a:effectLst>
                  <a:outerShdw dist="109250" dir="12932261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Přijetí</a:t>
            </a:r>
            <a:endParaRPr lang="es-ES" sz="3600" i="1" kern="10" dirty="0">
              <a:ln w="25400">
                <a:solidFill>
                  <a:srgbClr val="D3CFB4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C4F4B"/>
                  </a:gs>
                  <a:gs pos="50000">
                    <a:srgbClr val="788882"/>
                  </a:gs>
                  <a:gs pos="100000">
                    <a:srgbClr val="3C4F4B"/>
                  </a:gs>
                </a:gsLst>
                <a:lin ang="2700000" scaled="1"/>
              </a:gradFill>
              <a:effectLst>
                <a:outerShdw dist="109250" dir="12932261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3600" i="1" kern="10" dirty="0" err="1">
                <a:ln w="25400">
                  <a:solidFill>
                    <a:srgbClr val="D3CFB4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C4F4B"/>
                    </a:gs>
                    <a:gs pos="50000">
                      <a:srgbClr val="788882"/>
                    </a:gs>
                    <a:gs pos="100000">
                      <a:srgbClr val="3C4F4B"/>
                    </a:gs>
                  </a:gsLst>
                  <a:lin ang="2700000" scaled="1"/>
                </a:gradFill>
                <a:effectLst>
                  <a:outerShdw dist="109250" dir="12932261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pravdy</a:t>
            </a:r>
            <a:endParaRPr lang="es-ES" sz="3600" i="1" kern="10" dirty="0">
              <a:ln w="25400">
                <a:solidFill>
                  <a:srgbClr val="D3CFB4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C4F4B"/>
                  </a:gs>
                  <a:gs pos="50000">
                    <a:srgbClr val="788882"/>
                  </a:gs>
                  <a:gs pos="100000">
                    <a:srgbClr val="3C4F4B"/>
                  </a:gs>
                </a:gsLst>
                <a:lin ang="2700000" scaled="1"/>
              </a:gradFill>
              <a:effectLst>
                <a:outerShdw dist="109250" dir="12932261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WordArt 2"/>
          <p:cNvSpPr>
            <a:spLocks noChangeArrowheads="1" noChangeShapeType="1" noTextEdit="1"/>
          </p:cNvSpPr>
          <p:nvPr/>
        </p:nvSpPr>
        <p:spPr bwMode="auto">
          <a:xfrm>
            <a:off x="107950" y="188913"/>
            <a:ext cx="61198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113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9.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Rozsévač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-36513" y="6461125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Mato</a:t>
            </a:r>
            <a:r>
              <a:rPr lang="cs-CZ" dirty="0" err="1"/>
              <a:t>uš</a:t>
            </a:r>
            <a:r>
              <a:rPr lang="es-ES" dirty="0"/>
              <a:t> 13</a:t>
            </a:r>
            <a:r>
              <a:rPr lang="cs-CZ" dirty="0"/>
              <a:t>,</a:t>
            </a:r>
            <a:r>
              <a:rPr lang="es-ES" dirty="0"/>
              <a:t>3-9</a:t>
            </a:r>
            <a:r>
              <a:rPr lang="cs-CZ" dirty="0"/>
              <a:t>.</a:t>
            </a:r>
            <a:r>
              <a:rPr lang="es-ES" dirty="0"/>
              <a:t>18-23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6227763" y="908050"/>
            <a:ext cx="273526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Přijetí pravdy </a:t>
            </a:r>
            <a:r>
              <a:rPr lang="cs-CZ" dirty="0">
                <a:solidFill>
                  <a:schemeClr val="bg1"/>
                </a:solidFill>
              </a:rPr>
              <a:t>           u</a:t>
            </a:r>
            <a:r>
              <a:rPr lang="es-ES" dirty="0">
                <a:solidFill>
                  <a:schemeClr val="bg1"/>
                </a:solidFill>
              </a:rPr>
              <a:t> různých </a:t>
            </a:r>
            <a:r>
              <a:rPr lang="cs-CZ" dirty="0">
                <a:solidFill>
                  <a:schemeClr val="bg1"/>
                </a:solidFill>
              </a:rPr>
              <a:t>typů</a:t>
            </a:r>
            <a:r>
              <a:rPr lang="es-ES" dirty="0">
                <a:solidFill>
                  <a:schemeClr val="bg1"/>
                </a:solidFill>
              </a:rPr>
              <a:t> posluchačů
</a:t>
            </a:r>
          </a:p>
        </p:txBody>
      </p:sp>
      <p:pic>
        <p:nvPicPr>
          <p:cNvPr id="74758" name="Picture 6" descr="JesusParabolaElSembrador8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060575"/>
            <a:ext cx="1446212" cy="1584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7EAF1"/>
            </a:gs>
            <a:gs pos="100000">
              <a:srgbClr val="C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JesusParabolaBanquet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3100"/>
            <a:ext cx="4897438" cy="34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0" name="WordArt 2"/>
          <p:cNvSpPr>
            <a:spLocks noChangeArrowheads="1" noChangeShapeType="1" noTextEdit="1"/>
          </p:cNvSpPr>
          <p:nvPr/>
        </p:nvSpPr>
        <p:spPr bwMode="auto">
          <a:xfrm>
            <a:off x="323851" y="188913"/>
            <a:ext cx="4032126" cy="5467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061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10.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Hostina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Lu</a:t>
            </a:r>
            <a:r>
              <a:rPr lang="cs-CZ" dirty="0" err="1"/>
              <a:t>káš</a:t>
            </a:r>
            <a:r>
              <a:rPr lang="es-ES" dirty="0"/>
              <a:t> 14</a:t>
            </a:r>
            <a:r>
              <a:rPr lang="cs-CZ" dirty="0"/>
              <a:t>,</a:t>
            </a:r>
            <a:r>
              <a:rPr lang="es-ES" dirty="0"/>
              <a:t>16-24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52413" y="1173163"/>
            <a:ext cx="30241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Nebezpečí zanedbání nebo odmítnutí pravdy.
Bůh nemůže přijmout rozdělené srdce.
</a:t>
            </a:r>
          </a:p>
        </p:txBody>
      </p:sp>
      <p:pic>
        <p:nvPicPr>
          <p:cNvPr id="73734" name="Picture 6" descr="JesusParabolaBanque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836613"/>
            <a:ext cx="539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A77B"/>
            </a:gs>
            <a:gs pos="100000">
              <a:srgbClr val="D3A77B">
                <a:gamma/>
                <a:tint val="73725"/>
                <a:invGamma/>
              </a:srgbClr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6" name="Picture 10" descr="JesusParabolaBuscaUnTesor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820988"/>
            <a:ext cx="30988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8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58753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72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11. Skrytý poklad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Matouš 13</a:t>
            </a:r>
            <a:r>
              <a:rPr lang="cs-CZ" dirty="0"/>
              <a:t>,</a:t>
            </a:r>
            <a:r>
              <a:rPr lang="es-ES" dirty="0"/>
              <a:t>44</a:t>
            </a:r>
          </a:p>
        </p:txBody>
      </p:sp>
      <p:pic>
        <p:nvPicPr>
          <p:cNvPr id="80904" name="Picture 8" descr="El tesoro escondi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908050"/>
            <a:ext cx="6953250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708400" y="4868863"/>
            <a:ext cx="295116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Nejvyšší hodnota pravdy a nezbytné úsilí o její získání
</a:t>
            </a:r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06D8B"/>
            </a:gs>
            <a:gs pos="50000">
              <a:srgbClr val="506D8B">
                <a:gamma/>
                <a:tint val="73725"/>
                <a:invGamma/>
              </a:srgbClr>
            </a:gs>
            <a:gs pos="100000">
              <a:srgbClr val="506D8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WordArt 2"/>
          <p:cNvSpPr>
            <a:spLocks noChangeArrowheads="1" noChangeShapeType="1" noTextEdit="1"/>
          </p:cNvSpPr>
          <p:nvPr/>
        </p:nvSpPr>
        <p:spPr bwMode="auto">
          <a:xfrm>
            <a:off x="179389" y="188913"/>
            <a:ext cx="727293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24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12.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Záplaty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a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měchy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Mar</a:t>
            </a:r>
            <a:r>
              <a:rPr lang="cs-CZ" dirty="0" err="1"/>
              <a:t>ek</a:t>
            </a:r>
            <a:r>
              <a:rPr lang="es-ES" dirty="0"/>
              <a:t> 2</a:t>
            </a:r>
            <a:r>
              <a:rPr lang="cs-CZ" dirty="0"/>
              <a:t>,</a:t>
            </a:r>
            <a:r>
              <a:rPr lang="es-ES" dirty="0"/>
              <a:t>21</a:t>
            </a:r>
            <a:r>
              <a:rPr lang="cs-CZ" dirty="0"/>
              <a:t>.</a:t>
            </a:r>
            <a:r>
              <a:rPr lang="es-ES" dirty="0"/>
              <a:t>22</a:t>
            </a:r>
          </a:p>
        </p:txBody>
      </p:sp>
      <p:pic>
        <p:nvPicPr>
          <p:cNvPr id="79877" name="Picture 5" descr="od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908050"/>
            <a:ext cx="3251200" cy="446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 descr="odre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2409825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0" name="Picture 8" descr="Remien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35050"/>
            <a:ext cx="2376488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916238" y="2884488"/>
            <a:ext cx="259238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Pravda versus tradice.
Nebezpečí předpojatých názorů.
</a:t>
            </a:r>
          </a:p>
        </p:txBody>
      </p:sp>
      <p:pic>
        <p:nvPicPr>
          <p:cNvPr id="79879" name="Picture 7" descr="odre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FEBE8"/>
              </a:clrFrom>
              <a:clrTo>
                <a:srgbClr val="EFEB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4581525"/>
            <a:ext cx="1446212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53181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63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13.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Dva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dlužníci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6659563" y="6308725"/>
            <a:ext cx="2233612" cy="400110"/>
          </a:xfrm>
          <a:prstGeom prst="rect">
            <a:avLst/>
          </a:prstGeom>
          <a:solidFill>
            <a:srgbClr val="471F0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Lu</a:t>
            </a:r>
            <a:r>
              <a:rPr lang="cs-CZ" dirty="0" err="1">
                <a:solidFill>
                  <a:schemeClr val="bg1"/>
                </a:solidFill>
              </a:rPr>
              <a:t>káš</a:t>
            </a:r>
            <a:r>
              <a:rPr lang="es-ES" dirty="0">
                <a:solidFill>
                  <a:schemeClr val="bg1"/>
                </a:solidFill>
              </a:rPr>
              <a:t> 7</a:t>
            </a:r>
            <a:r>
              <a:rPr lang="cs-CZ" dirty="0">
                <a:solidFill>
                  <a:schemeClr val="bg1"/>
                </a:solidFill>
              </a:rPr>
              <a:t>,</a:t>
            </a:r>
            <a:r>
              <a:rPr lang="es-ES" dirty="0">
                <a:solidFill>
                  <a:schemeClr val="bg1"/>
                </a:solidFill>
              </a:rPr>
              <a:t>41-43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011863" y="4292600"/>
            <a:ext cx="2736850" cy="1015663"/>
          </a:xfrm>
          <a:prstGeom prst="rect">
            <a:avLst/>
          </a:prstGeom>
          <a:solidFill>
            <a:srgbClr val="471F0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Vděčnost a vděčnost za Boží lásku a </a:t>
            </a:r>
            <a:r>
              <a:rPr lang="es-ES" dirty="0" err="1">
                <a:solidFill>
                  <a:schemeClr val="bg1"/>
                </a:solidFill>
              </a:rPr>
              <a:t>milosrdenství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23850" y="333375"/>
            <a:ext cx="84963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Otevřu ústa v podobenstvích. 
Řeknu věci, které byly skryty od stvoření světa.
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44463" y="6491288"/>
            <a:ext cx="1763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0" dirty="0">
                <a:solidFill>
                  <a:schemeClr val="bg1"/>
                </a:solidFill>
              </a:rPr>
              <a:t>Mato</a:t>
            </a:r>
            <a:r>
              <a:rPr lang="cs-CZ" sz="1400" b="0" dirty="0" err="1">
                <a:solidFill>
                  <a:schemeClr val="bg1"/>
                </a:solidFill>
              </a:rPr>
              <a:t>uš</a:t>
            </a:r>
            <a:r>
              <a:rPr lang="es-ES" sz="1400" b="0" dirty="0">
                <a:solidFill>
                  <a:schemeClr val="bg1"/>
                </a:solidFill>
              </a:rPr>
              <a:t> 13</a:t>
            </a:r>
            <a:r>
              <a:rPr lang="cs-CZ" sz="1400" b="0" dirty="0">
                <a:solidFill>
                  <a:schemeClr val="bg1"/>
                </a:solidFill>
              </a:rPr>
              <a:t>,</a:t>
            </a:r>
            <a:r>
              <a:rPr lang="es-ES" sz="1400" b="0" dirty="0">
                <a:solidFill>
                  <a:schemeClr val="bg1"/>
                </a:solidFill>
              </a:rPr>
              <a:t>35</a:t>
            </a: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179388" y="367829"/>
            <a:ext cx="7802563" cy="7910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184"/>
              </a:avLst>
            </a:prstTxWarp>
          </a:bodyPr>
          <a:lstStyle/>
          <a:p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14.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Plánování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stavby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věžě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Lu</a:t>
            </a:r>
            <a:r>
              <a:rPr lang="cs-CZ" dirty="0" err="1"/>
              <a:t>káš</a:t>
            </a:r>
            <a:r>
              <a:rPr lang="es-ES" dirty="0"/>
              <a:t> 14</a:t>
            </a:r>
            <a:r>
              <a:rPr lang="cs-CZ" dirty="0"/>
              <a:t>,</a:t>
            </a:r>
            <a:r>
              <a:rPr lang="es-ES" dirty="0"/>
              <a:t>28-33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50825" y="2060575"/>
            <a:ext cx="280828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Výpočet nákladů na </a:t>
            </a:r>
            <a:r>
              <a:rPr lang="cs-CZ" dirty="0">
                <a:solidFill>
                  <a:schemeClr val="bg1"/>
                </a:solidFill>
              </a:rPr>
              <a:t>stavbu</a:t>
            </a:r>
            <a:r>
              <a:rPr lang="es-ES" dirty="0">
                <a:solidFill>
                  <a:schemeClr val="bg1"/>
                </a:solidFill>
              </a:rPr>
              <a:t>
</a:t>
            </a:r>
          </a:p>
        </p:txBody>
      </p:sp>
      <p:pic>
        <p:nvPicPr>
          <p:cNvPr id="23558" name="Picture 6" descr="ejercito_doscoronas_berwi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13325"/>
            <a:ext cx="2305050" cy="1730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 descr="casa lim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052513"/>
            <a:ext cx="3889375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Mato</a:t>
            </a:r>
            <a:r>
              <a:rPr lang="cs-CZ" dirty="0" err="1"/>
              <a:t>uš</a:t>
            </a:r>
            <a:r>
              <a:rPr lang="es-ES" dirty="0"/>
              <a:t> 12</a:t>
            </a:r>
            <a:r>
              <a:rPr lang="cs-CZ" dirty="0"/>
              <a:t>,</a:t>
            </a:r>
            <a:r>
              <a:rPr lang="es-ES" dirty="0"/>
              <a:t>43-45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0" y="3573463"/>
            <a:ext cx="2843213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Potřeba pozitivního postoje k pravdě; Neodpustitelný hřích.
Stav židovských vůdců.
Ospravedlnění je neúplné bez posvěcení.
</a:t>
            </a:r>
          </a:p>
        </p:txBody>
      </p:sp>
      <p:pic>
        <p:nvPicPr>
          <p:cNvPr id="22535" name="Picture 7" descr="Satanas (7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2701">
            <a:off x="5867400" y="2997200"/>
            <a:ext cx="2697163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Satanas (6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t="22337" r="20876" b="50037"/>
          <a:stretch>
            <a:fillRect/>
          </a:stretch>
        </p:blipFill>
        <p:spPr bwMode="auto">
          <a:xfrm rot="2912270">
            <a:off x="185738" y="1262063"/>
            <a:ext cx="2484437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WordArt 2"/>
          <p:cNvSpPr>
            <a:spLocks noChangeArrowheads="1" noChangeShapeType="1" noTextEdit="1"/>
          </p:cNvSpPr>
          <p:nvPr/>
        </p:nvSpPr>
        <p:spPr bwMode="auto">
          <a:xfrm>
            <a:off x="323850" y="260350"/>
            <a:ext cx="7124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296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15. Sedm nečistých duchů</a:t>
            </a: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41989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42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16.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Dva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synové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Mato</a:t>
            </a:r>
            <a:r>
              <a:rPr lang="cs-CZ" dirty="0" err="1"/>
              <a:t>uš</a:t>
            </a:r>
            <a:r>
              <a:rPr lang="es-ES" dirty="0"/>
              <a:t> 21</a:t>
            </a:r>
            <a:r>
              <a:rPr lang="cs-CZ" dirty="0"/>
              <a:t>,</a:t>
            </a:r>
            <a:r>
              <a:rPr lang="es-ES" dirty="0"/>
              <a:t>28-32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23850" y="5445125"/>
            <a:ext cx="4392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Skutky jsou platné, ne slova; Vyznání víry bez praxe je pokrytectví
</a:t>
            </a:r>
          </a:p>
        </p:txBody>
      </p:sp>
      <p:pic>
        <p:nvPicPr>
          <p:cNvPr id="21510" name="Picture 6" descr="doshij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5984875" cy="3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79388" y="5583238"/>
            <a:ext cx="8785225" cy="1631216"/>
          </a:xfrm>
          <a:prstGeom prst="rect">
            <a:avLst/>
          </a:prstGeom>
          <a:solidFill>
            <a:srgbClr val="471F0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Vnímání pravdy není cílem samo o sobě, ale prostředkem k dosažení proměny života.
Pošetilost poznání bez poslušnosti.
</a:t>
            </a:r>
          </a:p>
        </p:txBody>
      </p:sp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179389" y="188913"/>
            <a:ext cx="8137028" cy="5037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136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17. </a:t>
            </a:r>
            <a:r>
              <a:rPr lang="pl-PL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Dva stavitelé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Mato</a:t>
            </a:r>
            <a:r>
              <a:rPr lang="cs-CZ" dirty="0" err="1">
                <a:solidFill>
                  <a:schemeClr val="bg1"/>
                </a:solidFill>
              </a:rPr>
              <a:t>uš</a:t>
            </a:r>
            <a:r>
              <a:rPr lang="es-ES" dirty="0">
                <a:solidFill>
                  <a:schemeClr val="bg1"/>
                </a:solidFill>
              </a:rPr>
              <a:t> 7</a:t>
            </a:r>
            <a:r>
              <a:rPr lang="cs-CZ" dirty="0">
                <a:solidFill>
                  <a:schemeClr val="bg1"/>
                </a:solidFill>
              </a:rPr>
              <a:t>,</a:t>
            </a:r>
            <a:r>
              <a:rPr lang="es-ES" dirty="0">
                <a:solidFill>
                  <a:schemeClr val="bg1"/>
                </a:solidFill>
              </a:rPr>
              <a:t>24-27</a:t>
            </a:r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250825" y="284163"/>
            <a:ext cx="5329238" cy="696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6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18.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Boháč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a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stodoly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Lukáš,12</a:t>
            </a:r>
            <a:r>
              <a:rPr lang="cs-CZ" dirty="0"/>
              <a:t>,</a:t>
            </a:r>
            <a:r>
              <a:rPr lang="es-ES" dirty="0"/>
              <a:t>16-21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79388" y="4221163"/>
            <a:ext cx="2447925" cy="2400657"/>
          </a:xfrm>
          <a:prstGeom prst="rect">
            <a:avLst/>
          </a:prstGeom>
          <a:solidFill>
            <a:srgbClr val="DCE58B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Nebezpečí lpění na pozemských věcech; </a:t>
            </a:r>
            <a:r>
              <a:rPr lang="cs-CZ" dirty="0"/>
              <a:t>p</a:t>
            </a:r>
            <a:r>
              <a:rPr lang="es-ES" dirty="0"/>
              <a:t>ošetilost žít pro materiál.
Žít pro sebe znamená </a:t>
            </a:r>
            <a:r>
              <a:rPr lang="es-ES" dirty="0" err="1"/>
              <a:t>zahynout</a:t>
            </a:r>
            <a:r>
              <a:rPr lang="es-ES" dirty="0"/>
              <a:t>.</a:t>
            </a:r>
          </a:p>
        </p:txBody>
      </p:sp>
      <p:pic>
        <p:nvPicPr>
          <p:cNvPr id="19461" name="Picture 5" descr="graner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196975"/>
            <a:ext cx="12954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graner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1801812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graner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916113"/>
            <a:ext cx="2592387" cy="221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graner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852738"/>
            <a:ext cx="3816350" cy="32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guadañ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052513"/>
            <a:ext cx="32226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1908175" y="2276475"/>
            <a:ext cx="5400675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Proměna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charakteru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2"/>
          <p:cNvSpPr>
            <a:spLocks noChangeArrowheads="1" noChangeShapeType="1" noTextEdit="1"/>
          </p:cNvSpPr>
          <p:nvPr/>
        </p:nvSpPr>
        <p:spPr bwMode="auto">
          <a:xfrm>
            <a:off x="250825" y="332656"/>
            <a:ext cx="6126163" cy="6484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02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19.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Zaseté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semeno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Mar</a:t>
            </a:r>
            <a:r>
              <a:rPr lang="cs-CZ" dirty="0" err="1">
                <a:solidFill>
                  <a:schemeClr val="bg1"/>
                </a:solidFill>
              </a:rPr>
              <a:t>ek</a:t>
            </a:r>
            <a:r>
              <a:rPr lang="es-ES" dirty="0">
                <a:solidFill>
                  <a:schemeClr val="bg1"/>
                </a:solidFill>
              </a:rPr>
              <a:t> 4</a:t>
            </a:r>
            <a:r>
              <a:rPr lang="cs-CZ" dirty="0">
                <a:solidFill>
                  <a:schemeClr val="bg1"/>
                </a:solidFill>
              </a:rPr>
              <a:t>,</a:t>
            </a:r>
            <a:r>
              <a:rPr lang="es-ES" dirty="0">
                <a:solidFill>
                  <a:schemeClr val="bg1"/>
                </a:solidFill>
              </a:rPr>
              <a:t>26-29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23850" y="4365625"/>
            <a:ext cx="41767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Víra a skutky: spolupráce lidského úsilí s nekonečnou mocí v křesťanském růstu
</a:t>
            </a:r>
          </a:p>
        </p:txBody>
      </p:sp>
      <p:pic>
        <p:nvPicPr>
          <p:cNvPr id="17413" name="Picture 5" descr="trigoSem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23"/>
          <a:stretch>
            <a:fillRect/>
          </a:stretch>
        </p:blipFill>
        <p:spPr bwMode="auto">
          <a:xfrm>
            <a:off x="107950" y="1484313"/>
            <a:ext cx="176371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rigoPequeñ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6" r="26437"/>
          <a:stretch>
            <a:fillRect/>
          </a:stretch>
        </p:blipFill>
        <p:spPr bwMode="auto">
          <a:xfrm>
            <a:off x="1979613" y="1484313"/>
            <a:ext cx="18002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espig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84313"/>
            <a:ext cx="180022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espiga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484313"/>
            <a:ext cx="19431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trigoSieg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484313"/>
            <a:ext cx="1052512" cy="13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 b="-3168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>
            <a:off x="323850" y="266045"/>
            <a:ext cx="3840163" cy="5705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924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20. Kvas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364163" y="5949950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Mato</a:t>
            </a:r>
            <a:r>
              <a:rPr lang="cs-CZ" dirty="0" err="1"/>
              <a:t>uš</a:t>
            </a:r>
            <a:r>
              <a:rPr lang="es-ES" dirty="0"/>
              <a:t> 13</a:t>
            </a:r>
            <a:r>
              <a:rPr lang="cs-CZ" dirty="0"/>
              <a:t>,</a:t>
            </a:r>
            <a:r>
              <a:rPr lang="es-ES" dirty="0"/>
              <a:t>33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0825" y="4652963"/>
            <a:ext cx="4032250" cy="1477328"/>
          </a:xfrm>
          <a:prstGeom prst="rect">
            <a:avLst/>
          </a:prstGeom>
          <a:solidFill>
            <a:srgbClr val="FFE8D1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Intenzivní a kvalitativní růst království nebeského.
Nebeská moc je vštípena do srdce a proměňuje </a:t>
            </a:r>
            <a:r>
              <a:rPr lang="es-ES" dirty="0" err="1"/>
              <a:t>život</a:t>
            </a:r>
            <a:r>
              <a:rPr lang="es-ES" dirty="0"/>
              <a:t>.</a:t>
            </a:r>
          </a:p>
        </p:txBody>
      </p:sp>
      <p:pic>
        <p:nvPicPr>
          <p:cNvPr id="16389" name="Picture 5" descr="Levadura_prensada_o_fresca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t="2953" r="7303" b="49016"/>
          <a:stretch>
            <a:fillRect/>
          </a:stretch>
        </p:blipFill>
        <p:spPr bwMode="auto">
          <a:xfrm>
            <a:off x="6804025" y="115888"/>
            <a:ext cx="22320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179388" y="44450"/>
            <a:ext cx="7344940" cy="576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34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21. Muž bez svatebních šatů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300788" y="645318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Mato</a:t>
            </a:r>
            <a:r>
              <a:rPr lang="cs-CZ" dirty="0" err="1">
                <a:solidFill>
                  <a:schemeClr val="bg1"/>
                </a:solidFill>
              </a:rPr>
              <a:t>uš</a:t>
            </a:r>
            <a:r>
              <a:rPr lang="es-ES" dirty="0">
                <a:solidFill>
                  <a:schemeClr val="bg1"/>
                </a:solidFill>
              </a:rPr>
              <a:t> 22</a:t>
            </a:r>
            <a:r>
              <a:rPr lang="cs-CZ" dirty="0">
                <a:solidFill>
                  <a:schemeClr val="bg1"/>
                </a:solidFill>
              </a:rPr>
              <a:t>,</a:t>
            </a:r>
            <a:r>
              <a:rPr lang="es-ES" dirty="0">
                <a:solidFill>
                  <a:schemeClr val="bg1"/>
                </a:solidFill>
              </a:rPr>
              <a:t>2-14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95288" y="5805488"/>
            <a:ext cx="2663825" cy="707886"/>
          </a:xfrm>
          <a:prstGeom prst="rect">
            <a:avLst/>
          </a:prstGeom>
          <a:solidFill>
            <a:srgbClr val="CCFFCC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Důležitost </a:t>
            </a:r>
            <a:r>
              <a:rPr lang="es-ES" dirty="0" err="1"/>
              <a:t>Kristovy</a:t>
            </a:r>
            <a:r>
              <a:rPr lang="es-ES" dirty="0"/>
              <a:t> </a:t>
            </a:r>
            <a:r>
              <a:rPr lang="es-ES" dirty="0" err="1"/>
              <a:t>spravedlnosti</a:t>
            </a:r>
            <a:endParaRPr lang="es-ES" dirty="0"/>
          </a:p>
        </p:txBody>
      </p:sp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1187450" y="2276475"/>
            <a:ext cx="6840934" cy="2016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 err="1">
                <a:ln w="22225">
                  <a:solidFill>
                    <a:srgbClr val="6C300E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BF192"/>
                    </a:gs>
                    <a:gs pos="50000">
                      <a:srgbClr val="9C7927"/>
                    </a:gs>
                    <a:gs pos="100000">
                      <a:srgbClr val="FBF192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6C300E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Modlitba</a:t>
            </a:r>
            <a:endParaRPr lang="es-ES" sz="3600" i="1" kern="10" dirty="0">
              <a:ln w="22225">
                <a:solidFill>
                  <a:srgbClr val="6C300E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BF192"/>
                  </a:gs>
                  <a:gs pos="50000">
                    <a:srgbClr val="9C7927"/>
                  </a:gs>
                  <a:gs pos="100000">
                    <a:srgbClr val="FBF192"/>
                  </a:gs>
                </a:gsLst>
                <a:lin ang="0" scaled="1"/>
              </a:gradFill>
              <a:effectLst>
                <a:outerShdw dist="35921" dir="2700000" algn="ctr" rotWithShape="0">
                  <a:srgbClr val="6C300E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116013" y="115888"/>
            <a:ext cx="7777162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200" b="0" dirty="0"/>
              <a:t>40 Ježíšových podobenství zaznamenaných v evangeliích lze rozdělit do následujících oddílů:
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619250" y="993775"/>
            <a:ext cx="6842125" cy="500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 dirty="0"/>
              <a:t>Boží milosrdenství, spravedlnost a </a:t>
            </a:r>
            <a:r>
              <a:rPr lang="es-ES" sz="2200" b="0" dirty="0" err="1"/>
              <a:t>láska</a:t>
            </a:r>
            <a:endParaRPr lang="es-ES" sz="2200" b="0" dirty="0"/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 dirty="0" err="1"/>
              <a:t>Plán</a:t>
            </a:r>
            <a:r>
              <a:rPr lang="es-ES" sz="2200" b="0" dirty="0"/>
              <a:t> </a:t>
            </a:r>
            <a:r>
              <a:rPr lang="es-ES" sz="2200" b="0" dirty="0" err="1"/>
              <a:t>spasení</a:t>
            </a:r>
            <a:endParaRPr lang="es-ES" sz="2200" b="0" dirty="0"/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 dirty="0" err="1"/>
              <a:t>Přijetí</a:t>
            </a:r>
            <a:r>
              <a:rPr lang="es-ES" sz="2200" b="0" dirty="0"/>
              <a:t> </a:t>
            </a:r>
            <a:r>
              <a:rPr lang="es-ES" sz="2200" b="0" dirty="0" err="1"/>
              <a:t>pravdy</a:t>
            </a:r>
            <a:endParaRPr lang="es-ES" sz="2200" b="0" dirty="0"/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 dirty="0" err="1"/>
              <a:t>Proměna</a:t>
            </a:r>
            <a:r>
              <a:rPr lang="es-ES" sz="2200" b="0" dirty="0"/>
              <a:t> </a:t>
            </a:r>
            <a:r>
              <a:rPr lang="es-ES" sz="2200" b="0" dirty="0" err="1"/>
              <a:t>charakteru</a:t>
            </a:r>
            <a:endParaRPr lang="es-ES" sz="2200" b="0" dirty="0"/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 dirty="0" err="1"/>
              <a:t>Modlitba</a:t>
            </a:r>
            <a:endParaRPr lang="es-ES" sz="2200" b="0" dirty="0"/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 dirty="0" err="1"/>
              <a:t>Pokora</a:t>
            </a:r>
            <a:r>
              <a:rPr lang="es-ES" sz="2200" b="0" dirty="0"/>
              <a:t> v</a:t>
            </a:r>
            <a:r>
              <a:rPr lang="cs-CZ" sz="2200" b="0" dirty="0" err="1"/>
              <a:t>ersu</a:t>
            </a:r>
            <a:r>
              <a:rPr lang="es-ES" sz="2200" b="0" dirty="0"/>
              <a:t>s </a:t>
            </a:r>
            <a:r>
              <a:rPr lang="es-ES" sz="2200" b="0" dirty="0" err="1"/>
              <a:t>pýcha</a:t>
            </a:r>
            <a:endParaRPr lang="es-ES" sz="2200" b="0" dirty="0"/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 dirty="0" err="1"/>
              <a:t>Využití</a:t>
            </a:r>
            <a:r>
              <a:rPr lang="es-ES" sz="2200" b="0" dirty="0"/>
              <a:t> </a:t>
            </a:r>
            <a:r>
              <a:rPr lang="es-ES" sz="2200" b="0" dirty="0" err="1"/>
              <a:t>současných</a:t>
            </a:r>
            <a:r>
              <a:rPr lang="es-ES" sz="2200" b="0" dirty="0"/>
              <a:t> </a:t>
            </a:r>
            <a:r>
              <a:rPr lang="es-ES" sz="2200" b="0" dirty="0" err="1"/>
              <a:t>příležitostí</a:t>
            </a:r>
            <a:endParaRPr lang="es-ES" sz="2200" b="0" dirty="0"/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 dirty="0" err="1"/>
              <a:t>Křesťan</a:t>
            </a:r>
            <a:r>
              <a:rPr lang="es-ES" sz="2200" b="0" dirty="0"/>
              <a:t> a </a:t>
            </a:r>
            <a:r>
              <a:rPr lang="es-ES" sz="2200" b="0" dirty="0" err="1"/>
              <a:t>jeho</a:t>
            </a:r>
            <a:r>
              <a:rPr lang="es-ES" sz="2200" b="0" dirty="0"/>
              <a:t> </a:t>
            </a:r>
            <a:r>
              <a:rPr lang="es-ES" sz="2200" b="0" dirty="0" err="1"/>
              <a:t>bližní</a:t>
            </a:r>
            <a:endParaRPr lang="es-ES" sz="2200" b="0" dirty="0"/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 dirty="0" err="1"/>
              <a:t>Čekání</a:t>
            </a:r>
            <a:r>
              <a:rPr lang="es-ES" sz="2200" b="0" dirty="0"/>
              <a:t> na </a:t>
            </a:r>
            <a:r>
              <a:rPr lang="cs-CZ" sz="2200" b="0" dirty="0"/>
              <a:t>Ježíš</a:t>
            </a:r>
            <a:r>
              <a:rPr lang="es-ES" sz="2200" b="0" dirty="0" err="1"/>
              <a:t>ův</a:t>
            </a:r>
            <a:r>
              <a:rPr lang="es-ES" sz="2200" b="0" dirty="0"/>
              <a:t> </a:t>
            </a:r>
            <a:r>
              <a:rPr lang="es-ES" sz="2200" b="0" dirty="0" err="1"/>
              <a:t>návrat</a:t>
            </a:r>
            <a:endParaRPr lang="es-ES" sz="2200" b="0" dirty="0"/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b="0" dirty="0" err="1"/>
              <a:t>Poslední</a:t>
            </a:r>
            <a:r>
              <a:rPr lang="es-ES" sz="2200" b="0" dirty="0"/>
              <a:t> soud</a:t>
            </a:r>
            <a:r>
              <a:rPr lang="cs-CZ" sz="2200" b="0" dirty="0"/>
              <a:t> a v</a:t>
            </a:r>
            <a:r>
              <a:rPr lang="es-ES" sz="2200" b="0" dirty="0"/>
              <a:t>ěčn</a:t>
            </a:r>
            <a:r>
              <a:rPr lang="cs-CZ" sz="2200" b="0" dirty="0"/>
              <a:t>á</a:t>
            </a:r>
            <a:r>
              <a:rPr lang="es-ES" sz="2200" b="0" dirty="0"/>
              <a:t> </a:t>
            </a:r>
            <a:r>
              <a:rPr lang="es-ES" sz="2200" b="0" dirty="0" err="1"/>
              <a:t>odměn</a:t>
            </a:r>
            <a:r>
              <a:rPr lang="cs-CZ" sz="2200" b="0" dirty="0"/>
              <a:t>a</a:t>
            </a:r>
            <a:endParaRPr lang="es-ES" sz="2200" b="0" dirty="0"/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116013" y="6051550"/>
            <a:ext cx="77771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200" b="0"/>
              <a:t>Dále uvidíme každé z těchto podobenství a lekci, kterou nám chtějí naučit.</a:t>
            </a:r>
            <a:endParaRPr lang="es-ES" sz="2200" b="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  <p:bldP spid="829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JesusMateo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1057" r="1518" b="15862"/>
          <a:stretch>
            <a:fillRect/>
          </a:stretch>
        </p:blipFill>
        <p:spPr bwMode="auto">
          <a:xfrm>
            <a:off x="74613" y="908050"/>
            <a:ext cx="5434012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WordArt 3"/>
          <p:cNvSpPr>
            <a:spLocks noChangeArrowheads="1" noChangeShapeType="1" noTextEdit="1"/>
          </p:cNvSpPr>
          <p:nvPr/>
        </p:nvSpPr>
        <p:spPr bwMode="auto">
          <a:xfrm>
            <a:off x="71438" y="188913"/>
            <a:ext cx="89646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721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22. Přítel, který volá o půlnoci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Lu</a:t>
            </a:r>
            <a:r>
              <a:rPr lang="cs-CZ" dirty="0" err="1">
                <a:solidFill>
                  <a:schemeClr val="bg1"/>
                </a:solidFill>
              </a:rPr>
              <a:t>káš</a:t>
            </a:r>
            <a:r>
              <a:rPr lang="es-ES" dirty="0">
                <a:solidFill>
                  <a:schemeClr val="bg1"/>
                </a:solidFill>
              </a:rPr>
              <a:t> 11</a:t>
            </a:r>
            <a:r>
              <a:rPr lang="cs-CZ" dirty="0">
                <a:solidFill>
                  <a:schemeClr val="bg1"/>
                </a:solidFill>
              </a:rPr>
              <a:t>,</a:t>
            </a:r>
            <a:r>
              <a:rPr lang="es-ES" dirty="0">
                <a:solidFill>
                  <a:schemeClr val="bg1"/>
                </a:solidFill>
              </a:rPr>
              <a:t>5-13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865813" y="2198688"/>
            <a:ext cx="28098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dirty="0">
                <a:solidFill>
                  <a:schemeClr val="bg1"/>
                </a:solidFill>
              </a:rPr>
              <a:t>Vytrvalost v modlitbě.
Prosit o dávání druhým.
</a:t>
            </a:r>
          </a:p>
        </p:txBody>
      </p:sp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441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881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23.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Vyslyšení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proseb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Lu</a:t>
            </a:r>
            <a:r>
              <a:rPr lang="cs-CZ" dirty="0" err="1"/>
              <a:t>káš</a:t>
            </a:r>
            <a:r>
              <a:rPr lang="es-ES" dirty="0"/>
              <a:t> 18</a:t>
            </a:r>
            <a:r>
              <a:rPr lang="cs-CZ" dirty="0"/>
              <a:t>,</a:t>
            </a:r>
            <a:r>
              <a:rPr lang="es-ES" dirty="0"/>
              <a:t>1-8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23850" y="2997200"/>
            <a:ext cx="3241675" cy="830997"/>
          </a:xfrm>
          <a:prstGeom prst="rect">
            <a:avLst/>
          </a:prstGeom>
          <a:solidFill>
            <a:srgbClr val="A6B8C2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/>
              <a:t>Vytrvalost</a:t>
            </a:r>
            <a:r>
              <a:rPr lang="en-US" sz="2400" dirty="0"/>
              <a:t>, </a:t>
            </a:r>
            <a:r>
              <a:rPr lang="en-US" sz="2400" dirty="0" err="1"/>
              <a:t>horlivost</a:t>
            </a:r>
            <a:r>
              <a:rPr lang="en-US" sz="2400" dirty="0"/>
              <a:t> a </a:t>
            </a:r>
            <a:r>
              <a:rPr lang="en-US" sz="2400" dirty="0" err="1"/>
              <a:t>důvěra</a:t>
            </a:r>
            <a:r>
              <a:rPr lang="en-US" sz="2400" dirty="0"/>
              <a:t> v </a:t>
            </a:r>
            <a:r>
              <a:rPr lang="en-US" sz="2400" dirty="0" err="1"/>
              <a:t>modlitbě</a:t>
            </a:r>
            <a:endParaRPr lang="es-ES" sz="2400" dirty="0"/>
          </a:p>
        </p:txBody>
      </p:sp>
      <p:pic>
        <p:nvPicPr>
          <p:cNvPr id="12296" name="Picture 8" descr="juezViu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0"/>
            <a:ext cx="5924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1907704" y="1412776"/>
            <a:ext cx="5328592" cy="4320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 err="1">
                <a:ln w="25400">
                  <a:solidFill>
                    <a:srgbClr val="775995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75995"/>
                    </a:gs>
                    <a:gs pos="100000">
                      <a:srgbClr val="ECC6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775995"/>
                  </a:outerShdw>
                </a:effectLst>
                <a:latin typeface="Arial Black" panose="020B0A04020102020204" pitchFamily="34" charset="0"/>
              </a:rPr>
              <a:t>Pokora</a:t>
            </a:r>
            <a:endParaRPr lang="es-ES" sz="3600" i="1" kern="10" dirty="0">
              <a:ln w="25400">
                <a:solidFill>
                  <a:srgbClr val="775995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775995"/>
                  </a:gs>
                  <a:gs pos="100000">
                    <a:srgbClr val="ECC6FF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53882" dir="2700000" algn="ctr" rotWithShape="0">
                  <a:srgbClr val="775995"/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3600" i="1" kern="10" dirty="0">
                <a:ln w="25400">
                  <a:solidFill>
                    <a:srgbClr val="775995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75995"/>
                    </a:gs>
                    <a:gs pos="100000">
                      <a:srgbClr val="ECC6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775995"/>
                  </a:outerShdw>
                </a:effectLst>
                <a:latin typeface="Arial Black" panose="020B0A04020102020204" pitchFamily="34" charset="0"/>
              </a:rPr>
              <a:t>versus</a:t>
            </a:r>
          </a:p>
          <a:p>
            <a:pPr algn="ctr"/>
            <a:r>
              <a:rPr lang="es-ES" sz="3600" i="1" kern="10" dirty="0" err="1">
                <a:ln w="25400">
                  <a:solidFill>
                    <a:srgbClr val="775995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75995"/>
                    </a:gs>
                    <a:gs pos="100000">
                      <a:srgbClr val="ECC6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775995"/>
                  </a:outerShdw>
                </a:effectLst>
                <a:latin typeface="Arial Black" panose="020B0A04020102020204" pitchFamily="34" charset="0"/>
              </a:rPr>
              <a:t>pýcha</a:t>
            </a:r>
            <a:endParaRPr lang="es-ES" sz="3600" i="1" kern="10" dirty="0">
              <a:ln w="25400">
                <a:solidFill>
                  <a:srgbClr val="775995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775995"/>
                  </a:gs>
                  <a:gs pos="100000">
                    <a:srgbClr val="ECC6FF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53882" dir="2700000" algn="ctr" rotWithShape="0">
                  <a:srgbClr val="775995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JesusFariseos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3E7EA"/>
              </a:clrFrom>
              <a:clrTo>
                <a:srgbClr val="E3E7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6264275" cy="55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179389" y="333375"/>
            <a:ext cx="6696867" cy="515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987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24.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Hostina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Lu</a:t>
            </a:r>
            <a:r>
              <a:rPr lang="cs-CZ" dirty="0" err="1"/>
              <a:t>káš</a:t>
            </a:r>
            <a:r>
              <a:rPr lang="es-ES" dirty="0"/>
              <a:t> 14</a:t>
            </a:r>
            <a:r>
              <a:rPr lang="cs-CZ" dirty="0"/>
              <a:t>,</a:t>
            </a:r>
            <a:r>
              <a:rPr lang="es-ES" dirty="0"/>
              <a:t>7-11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732588" y="2565400"/>
            <a:ext cx="21605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Pokora </a:t>
            </a:r>
            <a:r>
              <a:rPr lang="cs-CZ" dirty="0"/>
              <a:t>            </a:t>
            </a:r>
            <a:r>
              <a:rPr lang="es-ES" dirty="0"/>
              <a:t>při jednání </a:t>
            </a:r>
            <a:r>
              <a:rPr lang="cs-CZ" dirty="0"/>
              <a:t>       </a:t>
            </a:r>
            <a:r>
              <a:rPr lang="es-ES" dirty="0"/>
              <a:t>s druhými; </a:t>
            </a:r>
            <a:r>
              <a:rPr lang="cs-CZ" dirty="0"/>
              <a:t>    mít je v úctě.</a:t>
            </a:r>
            <a:endParaRPr lang="es-ES" dirty="0"/>
          </a:p>
        </p:txBody>
      </p:sp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180975" y="44450"/>
            <a:ext cx="6551613" cy="433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846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25. Farizeus a celník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795963" y="64611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Lu</a:t>
            </a:r>
            <a:r>
              <a:rPr lang="cs-CZ" dirty="0" err="1"/>
              <a:t>káš</a:t>
            </a:r>
            <a:r>
              <a:rPr lang="es-ES" dirty="0"/>
              <a:t> 18</a:t>
            </a:r>
            <a:r>
              <a:rPr lang="cs-CZ" dirty="0"/>
              <a:t>,</a:t>
            </a:r>
            <a:r>
              <a:rPr lang="es-ES" dirty="0"/>
              <a:t>9-14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79388" y="4149725"/>
            <a:ext cx="1871662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Pokora </a:t>
            </a:r>
            <a:r>
              <a:rPr lang="cs-CZ" dirty="0">
                <a:solidFill>
                  <a:schemeClr val="bg1"/>
                </a:solidFill>
              </a:rPr>
              <a:t>   </a:t>
            </a:r>
            <a:r>
              <a:rPr lang="es-ES" dirty="0">
                <a:solidFill>
                  <a:schemeClr val="bg1"/>
                </a:solidFill>
              </a:rPr>
              <a:t>před Bohem; </a:t>
            </a:r>
            <a:r>
              <a:rPr lang="cs-CZ" dirty="0">
                <a:solidFill>
                  <a:schemeClr val="bg1"/>
                </a:solidFill>
              </a:rPr>
              <a:t>n</a:t>
            </a:r>
            <a:r>
              <a:rPr lang="es-ES" dirty="0">
                <a:solidFill>
                  <a:schemeClr val="bg1"/>
                </a:solidFill>
              </a:rPr>
              <a:t>ebezpečí pýchy a s</a:t>
            </a:r>
            <a:r>
              <a:rPr lang="cs-CZ" dirty="0" err="1">
                <a:solidFill>
                  <a:schemeClr val="bg1"/>
                </a:solidFill>
              </a:rPr>
              <a:t>ebe</a:t>
            </a:r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es-ES" dirty="0">
                <a:solidFill>
                  <a:schemeClr val="bg1"/>
                </a:solidFill>
              </a:rPr>
              <a:t>spravedlnosti
</a:t>
            </a:r>
          </a:p>
        </p:txBody>
      </p:sp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1619250" y="1557338"/>
            <a:ext cx="6048375" cy="3959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 err="1">
                <a:ln w="15875">
                  <a:solidFill>
                    <a:srgbClr val="43453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3A691"/>
                    </a:gs>
                    <a:gs pos="50000">
                      <a:srgbClr val="696C59"/>
                    </a:gs>
                    <a:gs pos="100000">
                      <a:srgbClr val="A3A691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Využití</a:t>
            </a:r>
            <a:endParaRPr lang="es-ES" sz="3600" i="1" kern="10" dirty="0">
              <a:ln w="15875">
                <a:solidFill>
                  <a:srgbClr val="43453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3A691"/>
                  </a:gs>
                  <a:gs pos="50000">
                    <a:srgbClr val="696C59"/>
                  </a:gs>
                  <a:gs pos="100000">
                    <a:srgbClr val="A3A691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3600" i="1" kern="10" dirty="0" err="1">
                <a:ln w="15875">
                  <a:solidFill>
                    <a:srgbClr val="43453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3A691"/>
                    </a:gs>
                    <a:gs pos="50000">
                      <a:srgbClr val="696C59"/>
                    </a:gs>
                    <a:gs pos="100000">
                      <a:srgbClr val="A3A691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současných</a:t>
            </a:r>
            <a:endParaRPr lang="es-ES" sz="3600" i="1" kern="10" dirty="0">
              <a:ln w="15875">
                <a:solidFill>
                  <a:srgbClr val="43453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3A691"/>
                  </a:gs>
                  <a:gs pos="50000">
                    <a:srgbClr val="696C59"/>
                  </a:gs>
                  <a:gs pos="100000">
                    <a:srgbClr val="A3A691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3600" i="1" kern="10" dirty="0" err="1">
                <a:ln w="15875">
                  <a:solidFill>
                    <a:srgbClr val="43453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3A691"/>
                    </a:gs>
                    <a:gs pos="50000">
                      <a:srgbClr val="696C59"/>
                    </a:gs>
                    <a:gs pos="100000">
                      <a:srgbClr val="A3A691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příležitostí</a:t>
            </a:r>
            <a:endParaRPr lang="es-ES" sz="3600" i="1" kern="10" dirty="0">
              <a:ln w="15875">
                <a:solidFill>
                  <a:srgbClr val="43453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3A691"/>
                  </a:gs>
                  <a:gs pos="50000">
                    <a:srgbClr val="696C59"/>
                  </a:gs>
                  <a:gs pos="100000">
                    <a:srgbClr val="A3A691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179389" y="260350"/>
            <a:ext cx="5472731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3038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26.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Hřivny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148263" y="6488113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Lu</a:t>
            </a:r>
            <a:r>
              <a:rPr lang="cs-CZ" dirty="0" err="1"/>
              <a:t>káš</a:t>
            </a:r>
            <a:r>
              <a:rPr lang="es-ES" dirty="0"/>
              <a:t>, 19</a:t>
            </a:r>
            <a:r>
              <a:rPr lang="cs-CZ" dirty="0"/>
              <a:t>,</a:t>
            </a:r>
            <a:r>
              <a:rPr lang="es-ES" dirty="0"/>
              <a:t>11-27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4443413"/>
            <a:ext cx="3816350" cy="1938992"/>
          </a:xfrm>
          <a:prstGeom prst="rect">
            <a:avLst/>
          </a:prstGeom>
          <a:solidFill>
            <a:srgbClr val="FFB84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Zhodnocení</a:t>
            </a:r>
            <a:r>
              <a:rPr lang="es-ES" dirty="0"/>
              <a:t> </a:t>
            </a:r>
            <a:r>
              <a:rPr lang="cs-CZ" dirty="0"/>
              <a:t>dar</a:t>
            </a:r>
            <a:r>
              <a:rPr lang="es-ES" dirty="0"/>
              <a:t>ů a využívání příležitost</a:t>
            </a:r>
            <a:r>
              <a:rPr lang="cs-CZ" dirty="0"/>
              <a:t>í</a:t>
            </a:r>
            <a:r>
              <a:rPr lang="es-ES" dirty="0"/>
              <a:t>.
Pracuj </a:t>
            </a:r>
            <a:r>
              <a:rPr lang="cs-CZ" dirty="0"/>
              <a:t>a</a:t>
            </a:r>
            <a:r>
              <a:rPr lang="es-ES" dirty="0"/>
              <a:t> ček</a:t>
            </a:r>
            <a:r>
              <a:rPr lang="cs-CZ" dirty="0"/>
              <a:t>ej</a:t>
            </a:r>
            <a:r>
              <a:rPr lang="es-ES" dirty="0"/>
              <a:t> na království.
Věrná služba bude základem o</a:t>
            </a:r>
            <a:r>
              <a:rPr lang="cs-CZ" dirty="0"/>
              <a:t>dměny</a:t>
            </a:r>
            <a:r>
              <a:rPr lang="es-ES" dirty="0"/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179388" y="260350"/>
            <a:ext cx="40227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893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27.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Hřivny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148" name="Picture 4" descr="paraboladelostalentos_col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3960813" cy="55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Mato</a:t>
            </a:r>
            <a:r>
              <a:rPr lang="cs-CZ" dirty="0" err="1"/>
              <a:t>uš</a:t>
            </a:r>
            <a:r>
              <a:rPr lang="es-ES" dirty="0"/>
              <a:t> 25</a:t>
            </a:r>
            <a:r>
              <a:rPr lang="cs-CZ" dirty="0"/>
              <a:t>,</a:t>
            </a:r>
            <a:r>
              <a:rPr lang="es-ES" dirty="0"/>
              <a:t>14-30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211638" y="4565723"/>
            <a:ext cx="4824412" cy="1477328"/>
          </a:xfrm>
          <a:prstGeom prst="rect">
            <a:avLst/>
          </a:prstGeom>
          <a:solidFill>
            <a:srgbClr val="EBDBAA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Stejné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učení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jako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v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přechozí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Lukášově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verzi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Kromě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toho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nás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učí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pomáhat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druhým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v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přípravě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na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návrat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našeho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Pána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pic>
        <p:nvPicPr>
          <p:cNvPr id="6152" name="Picture 8" descr="JesusParabolaDeLosTalentos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88913"/>
            <a:ext cx="3500438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611188" y="450252"/>
            <a:ext cx="5867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28.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Nepoctivý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správce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867400" y="6021388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Lu</a:t>
            </a:r>
            <a:r>
              <a:rPr lang="cs-CZ" dirty="0" err="1"/>
              <a:t>káš</a:t>
            </a:r>
            <a:r>
              <a:rPr lang="es-ES" dirty="0"/>
              <a:t> 16</a:t>
            </a:r>
            <a:r>
              <a:rPr lang="cs-CZ" dirty="0"/>
              <a:t>,</a:t>
            </a:r>
            <a:r>
              <a:rPr lang="es-ES" dirty="0"/>
              <a:t>1-9</a:t>
            </a:r>
          </a:p>
        </p:txBody>
      </p:sp>
      <p:pic>
        <p:nvPicPr>
          <p:cNvPr id="5125" name="Picture 5" descr="LlamamientoDeMateo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443037"/>
            <a:ext cx="4392612" cy="4043363"/>
          </a:xfrm>
          <a:prstGeom prst="rect">
            <a:avLst/>
          </a:prstGeom>
          <a:noFill/>
          <a:ln w="25400">
            <a:solidFill>
              <a:srgbClr val="006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39750" y="1097952"/>
            <a:ext cx="36004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Pilné využívání současných příležitostí jako přípravy na </a:t>
            </a:r>
            <a:r>
              <a:rPr lang="es-ES" dirty="0" err="1"/>
              <a:t>budoucí</a:t>
            </a:r>
            <a:r>
              <a:rPr lang="es-ES" dirty="0"/>
              <a:t> </a:t>
            </a:r>
            <a:r>
              <a:rPr lang="es-ES" dirty="0" err="1"/>
              <a:t>život</a:t>
            </a:r>
            <a:endParaRPr lang="es-ES" dirty="0"/>
          </a:p>
        </p:txBody>
      </p:sp>
      <p:pic>
        <p:nvPicPr>
          <p:cNvPr id="5127" name="Picture 7" descr="Santia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35909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2843213" y="187325"/>
            <a:ext cx="4537099" cy="7934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425"/>
              </a:avLst>
            </a:prstTxWarp>
          </a:bodyPr>
          <a:lstStyle/>
          <a:p>
            <a:pPr algn="ctr"/>
            <a:r>
              <a:rPr lang="es-ES" sz="3600" i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25400" dir="5400000" algn="ctr" rotWithShape="0">
                    <a:srgbClr val="FFFF0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29. </a:t>
            </a:r>
            <a:r>
              <a:rPr lang="es-ES" sz="3600" i="1" kern="10" dirty="0" err="1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25400" dir="5400000" algn="ctr" rotWithShape="0">
                    <a:srgbClr val="FFFF0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Boháč</a:t>
            </a:r>
            <a:r>
              <a:rPr lang="es-ES" sz="3600" i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25400" dir="5400000" algn="ctr" rotWithShape="0">
                    <a:srgbClr val="FFFF0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a </a:t>
            </a:r>
            <a:r>
              <a:rPr lang="es-ES" sz="3600" i="1" kern="10" dirty="0" err="1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25400" dir="5400000" algn="ctr" rotWithShape="0">
                    <a:srgbClr val="FFFF0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Lazaar</a:t>
            </a:r>
            <a:endParaRPr lang="es-ES" sz="3600" i="1" kern="10" dirty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25400" dir="5400000" algn="ctr" rotWithShape="0">
                  <a:srgbClr val="FFFF0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732588" y="6461125"/>
            <a:ext cx="2376487" cy="400110"/>
          </a:xfrm>
          <a:prstGeom prst="rect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Lu</a:t>
            </a:r>
            <a:r>
              <a:rPr lang="cs-CZ" dirty="0" err="1"/>
              <a:t>káš</a:t>
            </a:r>
            <a:r>
              <a:rPr lang="es-ES" dirty="0"/>
              <a:t> 16</a:t>
            </a:r>
            <a:r>
              <a:rPr lang="cs-CZ" dirty="0"/>
              <a:t>,</a:t>
            </a:r>
            <a:r>
              <a:rPr lang="es-ES" dirty="0"/>
              <a:t>19-31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07950" y="1341438"/>
            <a:ext cx="6049963" cy="1938992"/>
          </a:xfrm>
          <a:prstGeom prst="rect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O věčném osudu se rozhoduje v současném životě.
Neexistuje žádný druhý čas milosti.
Nebezpečí plynoucí ze zaujetí materiálními </a:t>
            </a:r>
            <a:r>
              <a:rPr lang="es-ES" dirty="0" err="1"/>
              <a:t>věcmi</a:t>
            </a:r>
            <a:r>
              <a:rPr lang="es-ES" dirty="0"/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WordArt 2"/>
          <p:cNvSpPr>
            <a:spLocks noChangeArrowheads="1" noChangeShapeType="1" noTextEdit="1"/>
          </p:cNvSpPr>
          <p:nvPr/>
        </p:nvSpPr>
        <p:spPr bwMode="auto">
          <a:xfrm>
            <a:off x="1475581" y="1700808"/>
            <a:ext cx="6192838" cy="47534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 err="1">
                <a:ln w="12700">
                  <a:solidFill>
                    <a:srgbClr val="394D3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C285"/>
                    </a:gs>
                    <a:gs pos="50000">
                      <a:srgbClr val="FFFFA3"/>
                    </a:gs>
                    <a:gs pos="100000">
                      <a:srgbClr val="DCC285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FFFFA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Slitování</a:t>
            </a:r>
            <a:r>
              <a:rPr lang="es-ES" sz="3600" i="1" kern="10" dirty="0">
                <a:ln w="12700">
                  <a:solidFill>
                    <a:srgbClr val="394D3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C285"/>
                    </a:gs>
                    <a:gs pos="50000">
                      <a:srgbClr val="FFFFA3"/>
                    </a:gs>
                    <a:gs pos="100000">
                      <a:srgbClr val="DCC285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FFFFA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ES" sz="3600" i="1" kern="10" dirty="0" err="1">
                <a:ln w="12700">
                  <a:solidFill>
                    <a:srgbClr val="394D3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C285"/>
                    </a:gs>
                    <a:gs pos="50000">
                      <a:srgbClr val="FFFFA3"/>
                    </a:gs>
                    <a:gs pos="100000">
                      <a:srgbClr val="DCC285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FFFFA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spravedlnost</a:t>
            </a:r>
            <a:r>
              <a:rPr lang="es-ES" sz="3600" i="1" kern="10" dirty="0">
                <a:ln w="12700">
                  <a:solidFill>
                    <a:srgbClr val="394D3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C285"/>
                    </a:gs>
                    <a:gs pos="50000">
                      <a:srgbClr val="FFFFA3"/>
                    </a:gs>
                    <a:gs pos="100000">
                      <a:srgbClr val="DCC285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FFFFA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a</a:t>
            </a:r>
          </a:p>
          <a:p>
            <a:pPr algn="ctr"/>
            <a:r>
              <a:rPr lang="es-ES" sz="3600" i="1" kern="10" dirty="0" err="1">
                <a:ln w="12700">
                  <a:solidFill>
                    <a:srgbClr val="394D3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C285"/>
                    </a:gs>
                    <a:gs pos="50000">
                      <a:srgbClr val="FFFFA3"/>
                    </a:gs>
                    <a:gs pos="100000">
                      <a:srgbClr val="DCC285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FFFFA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Boží</a:t>
            </a:r>
            <a:r>
              <a:rPr lang="es-ES" sz="3600" i="1" kern="10" dirty="0">
                <a:ln w="12700">
                  <a:solidFill>
                    <a:srgbClr val="394D3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C285"/>
                    </a:gs>
                    <a:gs pos="50000">
                      <a:srgbClr val="FFFFA3"/>
                    </a:gs>
                    <a:gs pos="100000">
                      <a:srgbClr val="DCC285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FFFFA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12700">
                  <a:solidFill>
                    <a:srgbClr val="394D3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C285"/>
                    </a:gs>
                    <a:gs pos="50000">
                      <a:srgbClr val="FFFFA3"/>
                    </a:gs>
                    <a:gs pos="100000">
                      <a:srgbClr val="DCC285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FFFFA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láska</a:t>
            </a:r>
            <a:r>
              <a:rPr lang="es-ES" sz="3600" i="1" kern="10" dirty="0">
                <a:ln w="12700">
                  <a:solidFill>
                    <a:srgbClr val="394D3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C285"/>
                    </a:gs>
                    <a:gs pos="50000">
                      <a:srgbClr val="FFFFA3"/>
                    </a:gs>
                    <a:gs pos="100000">
                      <a:srgbClr val="DCC285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FFFFA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
</a:t>
            </a:r>
          </a:p>
        </p:txBody>
      </p:sp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1619250" y="1844675"/>
            <a:ext cx="6337126" cy="35285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 err="1">
                <a:ln w="1587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FF53A9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Křesťan</a:t>
            </a:r>
            <a:endParaRPr lang="es-ES" sz="3600" i="1" kern="10" dirty="0">
              <a:ln w="15875">
                <a:solidFill>
                  <a:srgbClr val="FF53A9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FF53A9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3600" i="1" kern="10" dirty="0">
                <a:ln w="1587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FF53A9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es-ES" sz="3600" i="1" kern="10" dirty="0" err="1">
                <a:ln w="1587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FF53A9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jeho</a:t>
            </a:r>
            <a:r>
              <a:rPr lang="es-ES" sz="3600" i="1" kern="10" dirty="0">
                <a:ln w="1587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FF53A9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1587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FF53A9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bližní</a:t>
            </a:r>
            <a:endParaRPr lang="es-ES" sz="3600" i="1" kern="10" dirty="0">
              <a:ln w="15875">
                <a:solidFill>
                  <a:srgbClr val="FF53A9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FF53A9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JesusParabolaElBuensamaritan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6" y="3717032"/>
            <a:ext cx="3170237" cy="211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496887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115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30. Milosrdný Samaritán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611560" y="6396335"/>
            <a:ext cx="28082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2400" dirty="0" err="1"/>
              <a:t>Lukáš</a:t>
            </a:r>
            <a:r>
              <a:rPr lang="es-ES" sz="2400" dirty="0"/>
              <a:t>  10, 30-37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27650" y="0"/>
            <a:ext cx="381635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Pravé náboženství spočívá v aktivní službě ve prospěch druhých; Závisí na tom věčný osud.
Kontakt s trpícím osvobozuje duši od egoismu.
</a:t>
            </a:r>
          </a:p>
        </p:txBody>
      </p:sp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7" descr="JesusMateo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t="1068" r="1486" b="19240"/>
          <a:stretch>
            <a:fillRect/>
          </a:stretch>
        </p:blipFill>
        <p:spPr bwMode="auto">
          <a:xfrm>
            <a:off x="287338" y="1125538"/>
            <a:ext cx="4789487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7094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781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31. Služebník, který neodpustil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Mato</a:t>
            </a:r>
            <a:r>
              <a:rPr lang="cs-CZ" dirty="0" err="1"/>
              <a:t>uš</a:t>
            </a:r>
            <a:r>
              <a:rPr lang="es-ES" dirty="0"/>
              <a:t> 18</a:t>
            </a:r>
            <a:r>
              <a:rPr lang="cs-CZ" dirty="0"/>
              <a:t>,</a:t>
            </a:r>
            <a:r>
              <a:rPr lang="es-ES" dirty="0"/>
              <a:t>23-35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364163" y="1052513"/>
            <a:ext cx="360045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Milosrdenství a odpuštění pro druhé.
Boží odpuštění závisí na tom, jak odpouštíme bližnímu.
</a:t>
            </a:r>
          </a:p>
        </p:txBody>
      </p:sp>
      <p:pic>
        <p:nvPicPr>
          <p:cNvPr id="41989" name="Picture 5" descr="jesusParabolaDelSiervoMaltratad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2852738"/>
            <a:ext cx="3354387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69262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933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32. Staré a nové poklady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011863" y="64611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>
                <a:solidFill>
                  <a:srgbClr val="FFFF00"/>
                </a:solidFill>
              </a:rPr>
              <a:t>Mato</a:t>
            </a:r>
            <a:r>
              <a:rPr lang="cs-CZ" dirty="0" err="1">
                <a:solidFill>
                  <a:srgbClr val="FFFF00"/>
                </a:solidFill>
              </a:rPr>
              <a:t>uš</a:t>
            </a:r>
            <a:r>
              <a:rPr lang="es-ES" dirty="0">
                <a:solidFill>
                  <a:srgbClr val="FFFF00"/>
                </a:solidFill>
              </a:rPr>
              <a:t> 13</a:t>
            </a:r>
            <a:r>
              <a:rPr lang="cs-CZ" dirty="0">
                <a:solidFill>
                  <a:srgbClr val="FFFF00"/>
                </a:solidFill>
              </a:rPr>
              <a:t>,</a:t>
            </a:r>
            <a:r>
              <a:rPr lang="es-ES" dirty="0">
                <a:solidFill>
                  <a:srgbClr val="FFFF00"/>
                </a:solidFill>
              </a:rPr>
              <a:t>52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06363" y="1411288"/>
            <a:ext cx="273685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Obeznámenost se starověkými pravdami; Pozor na nové.
Přizpůsobte pravdu potřebám posluchačů.
</a:t>
            </a:r>
          </a:p>
        </p:txBody>
      </p:sp>
      <p:pic>
        <p:nvPicPr>
          <p:cNvPr id="40965" name="Picture 5" descr="Tesoro-de-vill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115888"/>
            <a:ext cx="1687512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mayordom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WordArt 2"/>
          <p:cNvSpPr>
            <a:spLocks noChangeArrowheads="1" noChangeShapeType="1" noTextEdit="1"/>
          </p:cNvSpPr>
          <p:nvPr/>
        </p:nvSpPr>
        <p:spPr bwMode="auto">
          <a:xfrm>
            <a:off x="323850" y="476250"/>
            <a:ext cx="5410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707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33. Věrný komorník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651500" y="6453188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Lu</a:t>
            </a:r>
            <a:r>
              <a:rPr lang="cs-CZ" dirty="0" err="1"/>
              <a:t>káš</a:t>
            </a:r>
            <a:r>
              <a:rPr lang="es-ES" dirty="0"/>
              <a:t> 12</a:t>
            </a:r>
            <a:r>
              <a:rPr lang="cs-CZ" dirty="0"/>
              <a:t>,</a:t>
            </a:r>
            <a:r>
              <a:rPr lang="es-ES" dirty="0"/>
              <a:t>42-48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95288" y="2708275"/>
            <a:ext cx="2808287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Přesný svědomitý dohled nad záležitostmi Božího domu, církve
</a:t>
            </a:r>
          </a:p>
        </p:txBody>
      </p:sp>
      <p:pic>
        <p:nvPicPr>
          <p:cNvPr id="39941" name="Picture 5" descr="JesusMateo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60900"/>
            <a:ext cx="2589212" cy="18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2"/>
          <p:cNvSpPr>
            <a:spLocks noChangeArrowheads="1" noChangeShapeType="1" noTextEdit="1"/>
          </p:cNvSpPr>
          <p:nvPr/>
        </p:nvSpPr>
        <p:spPr bwMode="auto">
          <a:xfrm>
            <a:off x="2484438" y="1557338"/>
            <a:ext cx="4248150" cy="3671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 err="1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Čekání</a:t>
            </a:r>
            <a:endParaRPr lang="es-ES" sz="3600" i="1" kern="10" dirty="0">
              <a:ln w="9525">
                <a:solidFill>
                  <a:srgbClr val="FF53A9"/>
                </a:solidFill>
                <a:round/>
                <a:headEnd/>
                <a:tailEnd/>
              </a:ln>
              <a:solidFill>
                <a:srgbClr val="FFE7F3"/>
              </a:solidFill>
              <a:effectLst>
                <a:outerShdw dist="35921" dir="2700000" algn="ctr" rotWithShape="0">
                  <a:srgbClr val="FFE7F3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3600" i="1" kern="10" dirty="0" err="1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na</a:t>
            </a:r>
            <a:r>
              <a:rPr lang="es-ES" sz="3600" i="1" kern="10" dirty="0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Ježíšův</a:t>
            </a:r>
            <a:endParaRPr lang="es-ES" sz="3600" i="1" kern="10" dirty="0">
              <a:ln w="9525">
                <a:solidFill>
                  <a:srgbClr val="FF53A9"/>
                </a:solidFill>
                <a:round/>
                <a:headEnd/>
                <a:tailEnd/>
              </a:ln>
              <a:solidFill>
                <a:srgbClr val="FFE7F3"/>
              </a:solidFill>
              <a:effectLst>
                <a:outerShdw dist="35921" dir="2700000" algn="ctr" rotWithShape="0">
                  <a:srgbClr val="FFE7F3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3600" i="1" kern="10" dirty="0" err="1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návrat</a:t>
            </a:r>
            <a:endParaRPr lang="es-ES" sz="3600" i="1" kern="10" dirty="0">
              <a:ln w="9525">
                <a:solidFill>
                  <a:srgbClr val="FF53A9"/>
                </a:solidFill>
                <a:round/>
                <a:headEnd/>
                <a:tailEnd/>
              </a:ln>
              <a:solidFill>
                <a:srgbClr val="FFE7F3"/>
              </a:solidFill>
              <a:effectLst>
                <a:outerShdw dist="35921" dir="2700000" algn="ctr" rotWithShape="0">
                  <a:srgbClr val="FFE7F3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2"/>
          <p:cNvSpPr>
            <a:spLocks noChangeArrowheads="1" noChangeShapeType="1" noTextEdit="1"/>
          </p:cNvSpPr>
          <p:nvPr/>
        </p:nvSpPr>
        <p:spPr bwMode="auto">
          <a:xfrm>
            <a:off x="107950" y="115888"/>
            <a:ext cx="489585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09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34. Deset panen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867400" y="4076700"/>
            <a:ext cx="3168650" cy="2092881"/>
          </a:xfrm>
          <a:prstGeom prst="rect">
            <a:avLst/>
          </a:prstGeom>
          <a:solidFill>
            <a:srgbClr val="8FEA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Osobní příprava na návrat našeho Pána; Jeho příchod se zdá být zpožděn.
Potřebujeme Ducha </a:t>
            </a:r>
            <a:r>
              <a:rPr lang="es-ES" dirty="0" err="1"/>
              <a:t>svatého</a:t>
            </a:r>
            <a:r>
              <a:rPr lang="es-ES" dirty="0"/>
              <a:t>.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876255" y="6331531"/>
            <a:ext cx="2145545" cy="396875"/>
          </a:xfrm>
          <a:prstGeom prst="rect">
            <a:avLst/>
          </a:prstGeom>
          <a:solidFill>
            <a:srgbClr val="8FEA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Mato</a:t>
            </a:r>
            <a:r>
              <a:rPr lang="cs-CZ" dirty="0" err="1"/>
              <a:t>uš</a:t>
            </a:r>
            <a:r>
              <a:rPr lang="es-ES" dirty="0"/>
              <a:t> 25</a:t>
            </a:r>
            <a:r>
              <a:rPr lang="cs-CZ" dirty="0"/>
              <a:t>,</a:t>
            </a:r>
            <a:r>
              <a:rPr lang="es-ES" dirty="0"/>
              <a:t>1-13</a:t>
            </a:r>
          </a:p>
        </p:txBody>
      </p:sp>
      <p:pic>
        <p:nvPicPr>
          <p:cNvPr id="37899" name="Picture 11" descr="JesusParabolaDiezVirgenes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" t="9827" r="897" b="755"/>
          <a:stretch>
            <a:fillRect/>
          </a:stretch>
        </p:blipFill>
        <p:spPr bwMode="auto">
          <a:xfrm>
            <a:off x="3851275" y="4725988"/>
            <a:ext cx="1865313" cy="2016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Picture 12" descr="JesusparabolaDiezVirgene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46625"/>
            <a:ext cx="1909763" cy="1995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1" name="Picture 13" descr="JesusParabolaLasDiezVirgenes (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724400"/>
            <a:ext cx="1663700" cy="2016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5394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41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35. Bdělý služebník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Mar</a:t>
            </a:r>
            <a:r>
              <a:rPr lang="cs-CZ" dirty="0" err="1"/>
              <a:t>ek</a:t>
            </a:r>
            <a:r>
              <a:rPr lang="cs-CZ" dirty="0"/>
              <a:t> </a:t>
            </a:r>
            <a:r>
              <a:rPr lang="es-ES" dirty="0"/>
              <a:t>13</a:t>
            </a:r>
            <a:r>
              <a:rPr lang="cs-CZ" dirty="0"/>
              <a:t>,</a:t>
            </a:r>
            <a:r>
              <a:rPr lang="es-ES" dirty="0"/>
              <a:t>34-37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7091363" y="2492375"/>
            <a:ext cx="1944687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Pozorování a očekávání Mistrova návratu
</a:t>
            </a:r>
          </a:p>
        </p:txBody>
      </p:sp>
      <p:sp>
        <p:nvSpPr>
          <p:cNvPr id="36874" name="AutoShape 10" descr="amanecer-playacar-big"/>
          <p:cNvSpPr>
            <a:spLocks noChangeArrowheads="1"/>
          </p:cNvSpPr>
          <p:nvPr/>
        </p:nvSpPr>
        <p:spPr bwMode="auto">
          <a:xfrm rot="1915253">
            <a:off x="5435600" y="4724400"/>
            <a:ext cx="2232025" cy="1368425"/>
          </a:xfrm>
          <a:prstGeom prst="flowChartDisplay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Úsvit
</a:t>
            </a:r>
          </a:p>
        </p:txBody>
      </p:sp>
      <p:sp>
        <p:nvSpPr>
          <p:cNvPr id="36875" name="AutoShape 11" descr="medianoche"/>
          <p:cNvSpPr>
            <a:spLocks noChangeArrowheads="1"/>
          </p:cNvSpPr>
          <p:nvPr/>
        </p:nvSpPr>
        <p:spPr bwMode="auto">
          <a:xfrm rot="-1693727">
            <a:off x="5580063" y="1196975"/>
            <a:ext cx="2232025" cy="1368425"/>
          </a:xfrm>
          <a:prstGeom prst="flowChartDisplay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Půlnoc
</a:t>
            </a:r>
          </a:p>
        </p:txBody>
      </p:sp>
      <p:sp>
        <p:nvSpPr>
          <p:cNvPr id="36876" name="AutoShape 12" descr="aurora"/>
          <p:cNvSpPr>
            <a:spLocks noChangeArrowheads="1"/>
          </p:cNvSpPr>
          <p:nvPr/>
        </p:nvSpPr>
        <p:spPr bwMode="auto">
          <a:xfrm rot="19840245" flipH="1">
            <a:off x="539750" y="4652963"/>
            <a:ext cx="2303463" cy="1441450"/>
          </a:xfrm>
          <a:prstGeom prst="flowChartDisplay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Kokrhání kohouta
</a:t>
            </a:r>
          </a:p>
        </p:txBody>
      </p:sp>
      <p:sp>
        <p:nvSpPr>
          <p:cNvPr id="36877" name="AutoShape 13" descr="Anochecer_II"/>
          <p:cNvSpPr>
            <a:spLocks noChangeArrowheads="1"/>
          </p:cNvSpPr>
          <p:nvPr/>
        </p:nvSpPr>
        <p:spPr bwMode="auto">
          <a:xfrm rot="1940969" flipH="1">
            <a:off x="539750" y="1268413"/>
            <a:ext cx="2160588" cy="1368425"/>
          </a:xfrm>
          <a:prstGeom prst="flowChartDisplay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Soumrak
</a:t>
            </a:r>
          </a:p>
        </p:txBody>
      </p:sp>
      <p:sp>
        <p:nvSpPr>
          <p:cNvPr id="36878" name="Oval 14" descr="untitled"/>
          <p:cNvSpPr>
            <a:spLocks noChangeArrowheads="1"/>
          </p:cNvSpPr>
          <p:nvPr/>
        </p:nvSpPr>
        <p:spPr bwMode="auto">
          <a:xfrm>
            <a:off x="2484438" y="1989138"/>
            <a:ext cx="3311525" cy="3167062"/>
          </a:xfrm>
          <a:prstGeom prst="ellipse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124148" y="214896"/>
            <a:ext cx="7521575" cy="575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14"/>
              </a:avLst>
            </a:prstTxWarp>
          </a:bodyPr>
          <a:lstStyle/>
          <a:p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36.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Výzva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k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bdělosti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07950" y="6461125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Lu</a:t>
            </a:r>
            <a:r>
              <a:rPr lang="cs-CZ" dirty="0" err="1">
                <a:solidFill>
                  <a:schemeClr val="bg1"/>
                </a:solidFill>
              </a:rPr>
              <a:t>káš</a:t>
            </a:r>
            <a:r>
              <a:rPr lang="es-ES" dirty="0">
                <a:solidFill>
                  <a:schemeClr val="bg1"/>
                </a:solidFill>
              </a:rPr>
              <a:t> 12</a:t>
            </a:r>
            <a:r>
              <a:rPr lang="cs-CZ" dirty="0">
                <a:solidFill>
                  <a:schemeClr val="bg1"/>
                </a:solidFill>
              </a:rPr>
              <a:t>,</a:t>
            </a:r>
            <a:r>
              <a:rPr lang="es-ES" dirty="0">
                <a:solidFill>
                  <a:schemeClr val="bg1"/>
                </a:solidFill>
              </a:rPr>
              <a:t>35-40</a:t>
            </a:r>
          </a:p>
        </p:txBody>
      </p:sp>
      <p:pic>
        <p:nvPicPr>
          <p:cNvPr id="35845" name="Picture 5" descr="vigilant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49725"/>
            <a:ext cx="1690688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23850" y="1844675"/>
            <a:ext cx="302418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Příprava na překvapivý návrat našeho Pána.
Žijte podle světla, které vlastníme; naši osobní odpovědnost vůči pravdě.
</a:t>
            </a:r>
          </a:p>
        </p:txBody>
      </p:sp>
      <p:pic>
        <p:nvPicPr>
          <p:cNvPr id="35846" name="Picture 6" descr="vigilan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4"/>
          <a:stretch>
            <a:fillRect/>
          </a:stretch>
        </p:blipFill>
        <p:spPr bwMode="auto">
          <a:xfrm>
            <a:off x="7015163" y="4143375"/>
            <a:ext cx="2020887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ParabolaLosObrerosDeLaVin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1071" r="2934" b="18204"/>
          <a:stretch>
            <a:fillRect/>
          </a:stretch>
        </p:blipFill>
        <p:spPr bwMode="auto">
          <a:xfrm>
            <a:off x="396875" y="1125538"/>
            <a:ext cx="4695825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WordArt 2"/>
          <p:cNvSpPr>
            <a:spLocks noChangeArrowheads="1" noChangeShapeType="1" noTextEdit="1"/>
          </p:cNvSpPr>
          <p:nvPr/>
        </p:nvSpPr>
        <p:spPr bwMode="auto">
          <a:xfrm>
            <a:off x="303212" y="238179"/>
            <a:ext cx="6438900" cy="5764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147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37.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Dělníci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na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vinici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Mato</a:t>
            </a:r>
            <a:r>
              <a:rPr lang="cs-CZ" dirty="0" err="1"/>
              <a:t>uš</a:t>
            </a:r>
            <a:r>
              <a:rPr lang="es-ES" dirty="0"/>
              <a:t> 20</a:t>
            </a:r>
            <a:r>
              <a:rPr lang="cs-CZ" dirty="0"/>
              <a:t>,</a:t>
            </a:r>
            <a:r>
              <a:rPr lang="es-ES" dirty="0"/>
              <a:t>1-16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508625" y="2060575"/>
            <a:ext cx="3240088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Bůh měří službu dobrou vůlí a věrností, s níž se koná.
Odměna závisí na milosti a štědrosti našeho Pána a na duchu, který motivuje naši službu Jemu.
</a:t>
            </a: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WordArt 2"/>
          <p:cNvSpPr>
            <a:spLocks noChangeArrowheads="1" noChangeShapeType="1" noTextEdit="1"/>
          </p:cNvSpPr>
          <p:nvPr/>
        </p:nvSpPr>
        <p:spPr bwMode="auto">
          <a:xfrm>
            <a:off x="1331913" y="117475"/>
            <a:ext cx="64087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1. Drahocenná perla</a:t>
            </a:r>
          </a:p>
        </p:txBody>
      </p:sp>
      <p:pic>
        <p:nvPicPr>
          <p:cNvPr id="68611" name="Picture 3" descr="JesusParabolaLaPer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68863"/>
            <a:ext cx="1735138" cy="18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JesusParabolaLaPerlaDeGranPrecio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268413"/>
            <a:ext cx="1143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124075" y="5084763"/>
            <a:ext cx="467995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dirty="0"/>
              <a:t>Vykupitelská láska má neocenitelnou hodnotu; Člověk hledá spásu jako to nejcennější
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Mato</a:t>
            </a:r>
            <a:r>
              <a:rPr lang="cs-CZ" dirty="0" err="1"/>
              <a:t>uš</a:t>
            </a:r>
            <a:r>
              <a:rPr lang="es-ES" dirty="0"/>
              <a:t> 13</a:t>
            </a:r>
            <a:r>
              <a:rPr lang="cs-CZ" dirty="0"/>
              <a:t>,</a:t>
            </a:r>
            <a:r>
              <a:rPr lang="es-ES" dirty="0"/>
              <a:t>45</a:t>
            </a:r>
            <a:r>
              <a:rPr lang="cs-CZ" dirty="0"/>
              <a:t>.</a:t>
            </a:r>
            <a:r>
              <a:rPr lang="es-ES" dirty="0"/>
              <a:t>46</a:t>
            </a:r>
          </a:p>
        </p:txBody>
      </p:sp>
    </p:spTree>
  </p:cSld>
  <p:clrMapOvr>
    <a:masterClrMapping/>
  </p:clrMapOvr>
  <p:transition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7057479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916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38.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Postavení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služebníka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588125" y="6308725"/>
            <a:ext cx="2376488" cy="400110"/>
          </a:xfrm>
          <a:prstGeom prst="rect">
            <a:avLst/>
          </a:prstGeom>
          <a:solidFill>
            <a:srgbClr val="CC929E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Lu</a:t>
            </a:r>
            <a:r>
              <a:rPr lang="cs-CZ" dirty="0" err="1"/>
              <a:t>káš</a:t>
            </a:r>
            <a:r>
              <a:rPr lang="es-ES" dirty="0"/>
              <a:t> 17</a:t>
            </a:r>
            <a:r>
              <a:rPr lang="cs-CZ" dirty="0"/>
              <a:t>,</a:t>
            </a:r>
            <a:r>
              <a:rPr lang="es-ES" dirty="0"/>
              <a:t>7-10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23850" y="5510213"/>
            <a:ext cx="3673475" cy="1169551"/>
          </a:xfrm>
          <a:prstGeom prst="rect">
            <a:avLst/>
          </a:prstGeom>
          <a:solidFill>
            <a:srgbClr val="CC929E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Věrnost povinnost</a:t>
            </a:r>
            <a:r>
              <a:rPr lang="cs-CZ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em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
Bůh má nárok na všechny naše </a:t>
            </a: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čin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y</a:t>
            </a:r>
          </a:p>
        </p:txBody>
      </p:sp>
      <p:pic>
        <p:nvPicPr>
          <p:cNvPr id="33797" name="Picture 5" descr="sierv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373688"/>
            <a:ext cx="1758950" cy="1228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351674_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721225"/>
            <a:ext cx="15525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2"/>
          <p:cNvSpPr>
            <a:spLocks noChangeArrowheads="1" noChangeShapeType="1" noTextEdit="1"/>
          </p:cNvSpPr>
          <p:nvPr/>
        </p:nvSpPr>
        <p:spPr bwMode="auto">
          <a:xfrm>
            <a:off x="250825" y="404813"/>
            <a:ext cx="71326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47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39. O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posledním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soudu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084888" y="63087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Mato</a:t>
            </a:r>
            <a:r>
              <a:rPr lang="cs-CZ" dirty="0" err="1">
                <a:solidFill>
                  <a:schemeClr val="bg1"/>
                </a:solidFill>
              </a:rPr>
              <a:t>uš</a:t>
            </a:r>
            <a:r>
              <a:rPr lang="es-ES" dirty="0">
                <a:solidFill>
                  <a:schemeClr val="bg1"/>
                </a:solidFill>
              </a:rPr>
              <a:t> 25</a:t>
            </a:r>
            <a:r>
              <a:rPr lang="cs-CZ" dirty="0">
                <a:solidFill>
                  <a:schemeClr val="bg1"/>
                </a:solidFill>
              </a:rPr>
              <a:t>,</a:t>
            </a:r>
            <a:r>
              <a:rPr lang="es-ES" dirty="0">
                <a:solidFill>
                  <a:schemeClr val="bg1"/>
                </a:solidFill>
              </a:rPr>
              <a:t>31-46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50825" y="5084763"/>
            <a:ext cx="604996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Význam praktického náboženství.
Nejvyšší zkouškou reality našeho náboženství je to, k čemu nás vede ve prospěch druhých.
</a:t>
            </a:r>
          </a:p>
        </p:txBody>
      </p:sp>
      <p:pic>
        <p:nvPicPr>
          <p:cNvPr id="32773" name="Picture 5" descr="rebaño ovej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412875"/>
            <a:ext cx="2449512" cy="16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rebaño cabr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 t="6999" r="4805" b="6999"/>
          <a:stretch>
            <a:fillRect/>
          </a:stretch>
        </p:blipFill>
        <p:spPr bwMode="auto">
          <a:xfrm>
            <a:off x="323850" y="3284538"/>
            <a:ext cx="24098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Juicio 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557338"/>
            <a:ext cx="2957512" cy="30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1043608" y="1412776"/>
            <a:ext cx="7056783" cy="46804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Poslední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soud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a</a:t>
            </a:r>
          </a:p>
          <a:p>
            <a:pPr algn="ctr"/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věčná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odměna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2"/>
          <p:cNvSpPr>
            <a:spLocks noChangeArrowheads="1" noChangeShapeType="1" noTextEdit="1"/>
          </p:cNvSpPr>
          <p:nvPr/>
        </p:nvSpPr>
        <p:spPr bwMode="auto">
          <a:xfrm>
            <a:off x="134938" y="115888"/>
            <a:ext cx="24923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964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40. Síť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77050" y="6308725"/>
            <a:ext cx="2159000" cy="400110"/>
          </a:xfrm>
          <a:prstGeom prst="rect">
            <a:avLst/>
          </a:prstGeom>
          <a:solidFill>
            <a:srgbClr val="FFFF9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Mato</a:t>
            </a:r>
            <a:r>
              <a:rPr lang="cs-CZ" dirty="0" err="1"/>
              <a:t>uš</a:t>
            </a:r>
            <a:r>
              <a:rPr lang="es-ES" dirty="0"/>
              <a:t> 13</a:t>
            </a:r>
            <a:r>
              <a:rPr lang="cs-CZ" dirty="0"/>
              <a:t>,</a:t>
            </a:r>
            <a:r>
              <a:rPr lang="es-ES" dirty="0"/>
              <a:t>47-50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356100" y="188913"/>
            <a:ext cx="460851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Konečné oddělení dobrého a špatného.
Ne všichni hříšníci se nakonec stanou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spravedlivými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pic>
        <p:nvPicPr>
          <p:cNvPr id="30725" name="Picture 5" descr="Pescadores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2470"/>
          <a:stretch>
            <a:fillRect/>
          </a:stretch>
        </p:blipFill>
        <p:spPr bwMode="auto">
          <a:xfrm>
            <a:off x="107950" y="908050"/>
            <a:ext cx="3906838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Pescad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7" b="2885"/>
          <a:stretch>
            <a:fillRect/>
          </a:stretch>
        </p:blipFill>
        <p:spPr bwMode="auto">
          <a:xfrm>
            <a:off x="5580063" y="2997200"/>
            <a:ext cx="18272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187450" y="404813"/>
            <a:ext cx="6697663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6000" dirty="0">
                <a:latin typeface="Harrington" panose="04040505050A02020702" pitchFamily="82" charset="0"/>
              </a:rPr>
              <a:t>To vše mluvil Ježíš k </a:t>
            </a:r>
            <a:r>
              <a:rPr lang="cs-CZ" sz="6000" dirty="0">
                <a:latin typeface="Harrington" panose="04040505050A02020702" pitchFamily="82" charset="0"/>
              </a:rPr>
              <a:t>zástupům</a:t>
            </a:r>
            <a:r>
              <a:rPr lang="es-ES" sz="6000" dirty="0">
                <a:latin typeface="Harrington" panose="04040505050A02020702" pitchFamily="82" charset="0"/>
              </a:rPr>
              <a:t> </a:t>
            </a:r>
            <a:r>
              <a:rPr lang="cs-CZ" sz="6000" dirty="0">
                <a:latin typeface="Harrington" panose="04040505050A02020702" pitchFamily="82" charset="0"/>
              </a:rPr>
              <a:t>            </a:t>
            </a:r>
            <a:r>
              <a:rPr lang="es-ES" sz="6000" dirty="0">
                <a:latin typeface="Harrington" panose="04040505050A02020702" pitchFamily="82" charset="0"/>
              </a:rPr>
              <a:t>v podobenstvích</a:t>
            </a:r>
            <a:r>
              <a:rPr lang="cs-CZ" sz="6000" dirty="0">
                <a:latin typeface="Harrington" panose="04040505050A02020702" pitchFamily="82" charset="0"/>
              </a:rPr>
              <a:t>;</a:t>
            </a:r>
            <a:r>
              <a:rPr lang="es-ES" sz="6000" dirty="0">
                <a:latin typeface="Harrington" panose="04040505050A02020702" pitchFamily="82" charset="0"/>
              </a:rPr>
              <a:t> bez podobenství </a:t>
            </a:r>
            <a:r>
              <a:rPr lang="cs-CZ" sz="6000" dirty="0">
                <a:latin typeface="Harrington" panose="04040505050A02020702" pitchFamily="82" charset="0"/>
              </a:rPr>
              <a:t>   </a:t>
            </a:r>
            <a:r>
              <a:rPr lang="es-ES" sz="6000" dirty="0">
                <a:latin typeface="Harrington" panose="04040505050A02020702" pitchFamily="82" charset="0"/>
              </a:rPr>
              <a:t>k nim </a:t>
            </a:r>
            <a:r>
              <a:rPr lang="cs-CZ" sz="6000" dirty="0" err="1">
                <a:latin typeface="Harrington" panose="04040505050A02020702" pitchFamily="82" charset="0"/>
              </a:rPr>
              <a:t>vůbe</a:t>
            </a:r>
            <a:r>
              <a:rPr lang="es-ES" sz="6000" dirty="0">
                <a:latin typeface="Harrington" panose="04040505050A02020702" pitchFamily="82" charset="0"/>
              </a:rPr>
              <a:t>c nemluvil.
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413000" y="6092825"/>
            <a:ext cx="4103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800" b="0" dirty="0"/>
              <a:t>Mato</a:t>
            </a:r>
            <a:r>
              <a:rPr lang="cs-CZ" sz="1800" b="0" dirty="0" err="1"/>
              <a:t>uš</a:t>
            </a:r>
            <a:r>
              <a:rPr lang="es-ES" sz="1800" b="0" dirty="0"/>
              <a:t> </a:t>
            </a:r>
            <a:r>
              <a:rPr lang="cs-CZ" sz="1800" b="0" dirty="0"/>
              <a:t>1</a:t>
            </a:r>
            <a:r>
              <a:rPr lang="es-ES" sz="1800" b="0" dirty="0"/>
              <a:t>3</a:t>
            </a:r>
            <a:r>
              <a:rPr lang="cs-CZ" sz="1800" b="0" dirty="0"/>
              <a:t>,</a:t>
            </a:r>
            <a:r>
              <a:rPr lang="es-ES" sz="1800" b="0" dirty="0"/>
              <a:t>34</a:t>
            </a: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47545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2. Ztracená ovce</a:t>
            </a:r>
          </a:p>
        </p:txBody>
      </p:sp>
      <p:pic>
        <p:nvPicPr>
          <p:cNvPr id="67588" name="Picture 4" descr="JesusParabolaOvejaPerdid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2124075" cy="2708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323850" y="1389063"/>
            <a:ext cx="439261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Boží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láska k těm, kteří vědí, že jsou ztraceni, ale nevědí, jak se vrátit k Bohu.
Bůh nechce, aby někdo zahynul.
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6084888" y="64611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Lu</a:t>
            </a:r>
            <a:r>
              <a:rPr lang="cs-CZ" dirty="0" err="1"/>
              <a:t>káš</a:t>
            </a:r>
            <a:r>
              <a:rPr lang="es-ES" dirty="0"/>
              <a:t> 15</a:t>
            </a:r>
            <a:r>
              <a:rPr lang="cs-CZ" dirty="0"/>
              <a:t>,</a:t>
            </a:r>
            <a:r>
              <a:rPr lang="es-ES" dirty="0"/>
              <a:t>3-7</a:t>
            </a: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53879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3. Ztracená mince</a:t>
            </a:r>
          </a:p>
        </p:txBody>
      </p:sp>
      <p:pic>
        <p:nvPicPr>
          <p:cNvPr id="66563" name="Picture 3" descr="JesusParabolaLaMonedaPerdi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843338" cy="39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6565" name="Object 5"/>
          <p:cNvGraphicFramePr>
            <a:graphicFrameLocks noChangeAspect="1"/>
          </p:cNvGraphicFramePr>
          <p:nvPr/>
        </p:nvGraphicFramePr>
        <p:xfrm>
          <a:off x="5376863" y="1916113"/>
          <a:ext cx="3767137" cy="494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4" imgW="4114286" imgH="5396825" progId="CorelPHOTOPAINT.Image.13">
                  <p:embed/>
                </p:oleObj>
              </mc:Choice>
              <mc:Fallback>
                <p:oleObj name="PHOTO-PAINT" r:id="rId4" imgW="4114286" imgH="5396825" progId="CorelPHOTOPAINT.Image.1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6863" y="1916113"/>
                        <a:ext cx="3767137" cy="494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79388" y="5013325"/>
            <a:ext cx="489743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Boží láska k těm, </a:t>
            </a:r>
            <a:r>
              <a:rPr lang="cs-CZ" dirty="0"/>
              <a:t>co</a:t>
            </a:r>
            <a:r>
              <a:rPr lang="es-ES" dirty="0"/>
              <a:t> nevědí, </a:t>
            </a:r>
            <a:r>
              <a:rPr lang="cs-CZ" dirty="0"/>
              <a:t>                </a:t>
            </a:r>
            <a:r>
              <a:rPr lang="es-ES" dirty="0"/>
              <a:t>že jsou ztraceni.
Píle při hledání ztracených.
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Lukáš 15</a:t>
            </a:r>
            <a:r>
              <a:rPr lang="cs-CZ" dirty="0"/>
              <a:t>,</a:t>
            </a:r>
            <a:r>
              <a:rPr lang="es-ES" dirty="0"/>
              <a:t>8-10</a:t>
            </a: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WordArt 2"/>
          <p:cNvSpPr>
            <a:spLocks noChangeArrowheads="1" noChangeShapeType="1" noTextEdit="1"/>
          </p:cNvSpPr>
          <p:nvPr/>
        </p:nvSpPr>
        <p:spPr bwMode="auto">
          <a:xfrm>
            <a:off x="2771775" y="333375"/>
            <a:ext cx="419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4. Marnotratný syn</a:t>
            </a:r>
          </a:p>
        </p:txBody>
      </p:sp>
      <p:grpSp>
        <p:nvGrpSpPr>
          <p:cNvPr id="65542" name="Group 6"/>
          <p:cNvGrpSpPr>
            <a:grpSpLocks/>
          </p:cNvGrpSpPr>
          <p:nvPr/>
        </p:nvGrpSpPr>
        <p:grpSpPr bwMode="auto">
          <a:xfrm>
            <a:off x="107950" y="4438650"/>
            <a:ext cx="5310188" cy="2303463"/>
            <a:chOff x="158" y="2750"/>
            <a:chExt cx="3345" cy="1451"/>
          </a:xfrm>
        </p:grpSpPr>
        <p:pic>
          <p:nvPicPr>
            <p:cNvPr id="65539" name="Picture 3" descr="JesusParabolaElHijoProdigo2 (2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750"/>
              <a:ext cx="938" cy="1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540" name="Picture 4" descr="JesusParabolaElHijoProdigo3 (2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750"/>
              <a:ext cx="2437" cy="1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06363" y="2276475"/>
            <a:ext cx="2881312" cy="178510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Boží láska k těm, kteří </a:t>
            </a:r>
            <a:r>
              <a:rPr lang="cs-CZ" dirty="0"/>
              <a:t>od Něj odešli</a:t>
            </a:r>
            <a:r>
              <a:rPr lang="es-ES" dirty="0"/>
              <a:t>.
Tvrdost lidského srdce v kontrastu </a:t>
            </a:r>
            <a:r>
              <a:rPr lang="cs-CZ" dirty="0"/>
              <a:t>      </a:t>
            </a:r>
            <a:r>
              <a:rPr lang="es-ES" dirty="0"/>
              <a:t>s Boží </a:t>
            </a:r>
            <a:r>
              <a:rPr lang="es-ES" dirty="0" err="1"/>
              <a:t>láskou</a:t>
            </a:r>
            <a:r>
              <a:rPr lang="es-ES" dirty="0"/>
              <a:t>.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6084888" y="64611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Lu</a:t>
            </a:r>
            <a:r>
              <a:rPr lang="cs-CZ" dirty="0" err="1"/>
              <a:t>káš</a:t>
            </a:r>
            <a:r>
              <a:rPr lang="es-ES" dirty="0"/>
              <a:t> 15</a:t>
            </a:r>
            <a:r>
              <a:rPr lang="cs-CZ" dirty="0"/>
              <a:t>,</a:t>
            </a:r>
            <a:r>
              <a:rPr lang="es-ES" dirty="0"/>
              <a:t>1</a:t>
            </a:r>
            <a:r>
              <a:rPr lang="cs-CZ" dirty="0"/>
              <a:t>1</a:t>
            </a:r>
            <a:r>
              <a:rPr lang="es-ES" dirty="0"/>
              <a:t>-32</a:t>
            </a: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 b="-7777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WordArt 2"/>
          <p:cNvSpPr>
            <a:spLocks noChangeArrowheads="1" noChangeShapeType="1" noTextEdit="1"/>
          </p:cNvSpPr>
          <p:nvPr/>
        </p:nvSpPr>
        <p:spPr bwMode="auto">
          <a:xfrm>
            <a:off x="2222500" y="404813"/>
            <a:ext cx="5013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5. Neplodný fíkovník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7019925" y="6370638"/>
            <a:ext cx="1873250" cy="396875"/>
          </a:xfrm>
          <a:prstGeom prst="rect">
            <a:avLst/>
          </a:prstGeom>
          <a:solidFill>
            <a:srgbClr val="CCFFCC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Lu</a:t>
            </a:r>
            <a:r>
              <a:rPr lang="cs-CZ" dirty="0" err="1"/>
              <a:t>káš</a:t>
            </a:r>
            <a:r>
              <a:rPr lang="es-ES" dirty="0"/>
              <a:t> </a:t>
            </a:r>
            <a:r>
              <a:rPr lang="cs-CZ" dirty="0"/>
              <a:t>1</a:t>
            </a:r>
            <a:r>
              <a:rPr lang="es-ES" dirty="0"/>
              <a:t>3</a:t>
            </a:r>
            <a:r>
              <a:rPr lang="cs-CZ" dirty="0"/>
              <a:t>,</a:t>
            </a:r>
            <a:r>
              <a:rPr lang="es-ES" dirty="0"/>
              <a:t>6-9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50825" y="4724400"/>
            <a:ext cx="4176713" cy="2123658"/>
          </a:xfrm>
          <a:prstGeom prst="rect">
            <a:avLst/>
          </a:prstGeom>
          <a:solidFill>
            <a:srgbClr val="CCFFCC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dirty="0" err="1"/>
              <a:t>Vztah</a:t>
            </a:r>
            <a:r>
              <a:rPr lang="es-ES" sz="2400" dirty="0"/>
              <a:t> </a:t>
            </a:r>
            <a:r>
              <a:rPr lang="es-ES" sz="2400" dirty="0" err="1"/>
              <a:t>mezi</a:t>
            </a:r>
            <a:r>
              <a:rPr lang="es-ES" sz="2400" dirty="0"/>
              <a:t> </a:t>
            </a:r>
            <a:r>
              <a:rPr lang="es-ES" sz="2400" dirty="0" err="1"/>
              <a:t>Boží</a:t>
            </a:r>
            <a:r>
              <a:rPr lang="es-ES" sz="2400" dirty="0"/>
              <a:t> </a:t>
            </a:r>
            <a:r>
              <a:rPr lang="es-ES" sz="2400" dirty="0" err="1"/>
              <a:t>spravedlností</a:t>
            </a:r>
            <a:r>
              <a:rPr lang="es-ES" sz="2400" dirty="0"/>
              <a:t> a </a:t>
            </a:r>
            <a:r>
              <a:rPr lang="es-ES" sz="2400" dirty="0" err="1"/>
              <a:t>milosrdenstvím</a:t>
            </a:r>
            <a:r>
              <a:rPr lang="es-ES" sz="2400" dirty="0"/>
              <a:t>.
</a:t>
            </a:r>
            <a:r>
              <a:rPr lang="es-ES" sz="2400" dirty="0" err="1"/>
              <a:t>Boží</a:t>
            </a:r>
            <a:r>
              <a:rPr lang="es-ES" sz="2400" dirty="0"/>
              <a:t> </a:t>
            </a:r>
            <a:r>
              <a:rPr lang="es-ES" sz="2400" dirty="0" err="1"/>
              <a:t>jednání</a:t>
            </a:r>
            <a:r>
              <a:rPr lang="es-ES" sz="2400" dirty="0"/>
              <a:t> s </a:t>
            </a:r>
            <a:r>
              <a:rPr lang="es-ES" sz="2400" dirty="0" err="1"/>
              <a:t>židovským</a:t>
            </a:r>
            <a:r>
              <a:rPr lang="es-ES" sz="2400" dirty="0"/>
              <a:t> </a:t>
            </a:r>
            <a:r>
              <a:rPr lang="es-ES" sz="2400" dirty="0" err="1"/>
              <a:t>národem</a:t>
            </a:r>
            <a:r>
              <a:rPr lang="es-ES" sz="2400" dirty="0"/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1200</Words>
  <Application>Microsoft Office PowerPoint</Application>
  <PresentationFormat>Presentación en pantalla (4:3)</PresentationFormat>
  <Paragraphs>185</Paragraphs>
  <Slides>54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0" baseType="lpstr">
      <vt:lpstr>Harrington</vt:lpstr>
      <vt:lpstr>Arial</vt:lpstr>
      <vt:lpstr>Arial Black</vt:lpstr>
      <vt:lpstr>Calibri</vt:lpstr>
      <vt:lpstr>Diseño predeterminado</vt:lpstr>
      <vt:lpstr>PHOTO-PAINT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Sergio Fustero</dc:creator>
  <cp:lastModifiedBy>Isabel Laveda</cp:lastModifiedBy>
  <cp:revision>230</cp:revision>
  <dcterms:created xsi:type="dcterms:W3CDTF">2008-08-03T16:06:31Z</dcterms:created>
  <dcterms:modified xsi:type="dcterms:W3CDTF">2023-01-15T21:37:14Z</dcterms:modified>
</cp:coreProperties>
</file>