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4A"/>
    <a:srgbClr val="623C30"/>
    <a:srgbClr val="83503F"/>
    <a:srgbClr val="3A1D19"/>
    <a:srgbClr val="4E121E"/>
    <a:srgbClr val="FBEFF1"/>
    <a:srgbClr val="F2CAD2"/>
    <a:srgbClr val="ECAEBA"/>
    <a:srgbClr val="E58F9F"/>
    <a:srgbClr val="D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2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4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8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9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5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6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3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8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A892-1715-43EC-966C-1F813AECA361}" type="datetimeFigureOut">
              <a:rPr lang="es-ES" smtClean="0"/>
              <a:t>13/01/2023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725143"/>
            <a:ext cx="8856984" cy="1224137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7200" b="1" dirty="0">
                <a:solidFill>
                  <a:schemeClr val="bg1"/>
                </a:solidFill>
                <a:effectLst>
                  <a:glow rad="127000">
                    <a:srgbClr val="604700"/>
                  </a:glow>
                </a:effectLst>
              </a:rPr>
              <a:t>JEŽÍŠOVO POVOLÁNÍ</a:t>
            </a:r>
          </a:p>
        </p:txBody>
      </p:sp>
    </p:spTree>
    <p:extLst>
      <p:ext uri="{BB962C8B-B14F-4D97-AF65-F5344CB8AC3E}">
        <p14:creationId xmlns:p14="http://schemas.microsoft.com/office/powerpoint/2010/main" val="29911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7644" y="116632"/>
            <a:ext cx="1474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cap="all" spc="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SAUL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23728" y="-27384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“Na cestě se stalo, že když dorazil do Damašku, byl náhle obklopen září světla z nebe; a padl na zem, uslyšel hlas, který mu říkal: Saule, Saule, proč mě pronásleduješ? Řekl: Kdo jsi, Pane? A on mu řekl: Já jsem Ježíš, kterého proná</a:t>
            </a:r>
            <a:r>
              <a:rPr lang="cs-CZ" b="1" dirty="0">
                <a:latin typeface="Comic Sans MS" panose="030F0702030302020204" pitchFamily="66" charset="0"/>
              </a:rPr>
              <a:t>-</a:t>
            </a:r>
            <a:r>
              <a:rPr lang="es-ES" b="1" dirty="0">
                <a:latin typeface="Comic Sans MS" panose="030F0702030302020204" pitchFamily="66" charset="0"/>
              </a:rPr>
              <a:t>sleduješ; Těžk</a:t>
            </a:r>
            <a:r>
              <a:rPr lang="cs-CZ" b="1" dirty="0">
                <a:latin typeface="Comic Sans MS" panose="030F0702030302020204" pitchFamily="66" charset="0"/>
              </a:rPr>
              <a:t>o</a:t>
            </a:r>
            <a:r>
              <a:rPr lang="es-ES" b="1" dirty="0">
                <a:latin typeface="Comic Sans MS" panose="030F0702030302020204" pitchFamily="66" charset="0"/>
              </a:rPr>
              <a:t> je </a:t>
            </a:r>
            <a:r>
              <a:rPr lang="cs-CZ" b="1" dirty="0">
                <a:latin typeface="Comic Sans MS" panose="030F0702030302020204" pitchFamily="66" charset="0"/>
              </a:rPr>
              <a:t>vzpírat se proti bodcům</a:t>
            </a:r>
            <a:r>
              <a:rPr lang="es-ES" b="1" dirty="0">
                <a:latin typeface="Comic Sans MS" panose="030F0702030302020204" pitchFamily="66" charset="0"/>
              </a:rPr>
              <a:t>”. </a:t>
            </a:r>
            <a:r>
              <a:rPr lang="cs-CZ" b="1" dirty="0">
                <a:latin typeface="Comic Sans MS" panose="030F0702030302020204" pitchFamily="66" charset="0"/>
              </a:rPr>
              <a:t>  </a:t>
            </a:r>
            <a:r>
              <a:rPr lang="cs-CZ" sz="1400" b="1" dirty="0">
                <a:latin typeface="Comic Sans MS" panose="030F0702030302020204" pitchFamily="66" charset="0"/>
              </a:rPr>
              <a:t>Skutky</a:t>
            </a:r>
            <a:r>
              <a:rPr lang="es-ES" sz="1400" b="1" dirty="0">
                <a:latin typeface="Comic Sans MS" panose="030F0702030302020204" pitchFamily="66" charset="0"/>
              </a:rPr>
              <a:t> 9</a:t>
            </a:r>
            <a:r>
              <a:rPr lang="cs-CZ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3-4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5417929"/>
            <a:ext cx="475252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</a:t>
            </a:r>
            <a:b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Volám vás s láskou, mocí a slávou, abyste přestali bojovat proti Mně. Ode dneška budete plnit mé </a:t>
            </a:r>
            <a:r>
              <a:rPr lang="es-ES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záměry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85389" y="764704"/>
            <a:ext cx="1706108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brightRoom" dir="t"/>
            </a:scene3d>
            <a:sp3d contourW="12700" prstMaterial="softEdge">
              <a:bevelT w="29210" h="1651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lvl="0"/>
            <a:r>
              <a:rPr lang="es-ES" sz="4400" b="1" spc="600" dirty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tx2">
                      <a:lumMod val="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OTEC
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2052136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Kolem deváté hodiny Ježíš zvolal mocným hlasem: Eli, Eli, lama sabactani? To je: Bože můj, Bože můj, proč jsi mě opustil?" Matouš 27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46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92488" y="45091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Následujte můj příklad a volejte</a:t>
            </a:r>
            <a:r>
              <a:rPr lang="cs-CZ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k našemu nebeskému Otci. Bude tam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vámi, když budete ve velkém zármutku nebo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utrpení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21574"/>
            <a:ext cx="2791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JERU</a:t>
            </a:r>
            <a:r>
              <a:rPr lang="cs-CZ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Z</a:t>
            </a:r>
            <a:r>
              <a:rPr lang="es-ES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ALÉ</a:t>
            </a:r>
            <a:r>
              <a:rPr lang="cs-CZ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M</a:t>
            </a:r>
            <a:endParaRPr lang="es-ES" sz="36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91880" y="0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"Jeruzaléme, Jeruzaléme, zabíjíš proroky a kamenuješ ty, kdo jsou k tobě posláni! Kolikrát jsem chtěl shromáždit vaše děti, jako slepice shromažďuje svá kuřátka pod křídla, a vy jste nechtěli!" Matouš 23</a:t>
            </a:r>
            <a:r>
              <a:rPr lang="cs-CZ" b="1" dirty="0">
                <a:latin typeface="Comic Sans MS" panose="030F0702030302020204" pitchFamily="66" charset="0"/>
              </a:rPr>
              <a:t>,</a:t>
            </a:r>
            <a:r>
              <a:rPr lang="es-ES" b="1" dirty="0">
                <a:latin typeface="Comic Sans MS" panose="030F0702030302020204" pitchFamily="66" charset="0"/>
              </a:rPr>
              <a:t>37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496" y="5489937"/>
            <a:ext cx="6264696" cy="1323439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Volám vás pohnutým hlasem a něžnou starostlivostí. Toužím po tom, abyste se odvrátili od svých bezbožných cest. Nechci, abyste se ztratili. Chci vám dát </a:t>
            </a:r>
            <a:r>
              <a:rPr lang="es-ES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spásu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0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1124744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Doufám, že brzy uslyším Ježíše, jak mi říká:
Euniké, Euniké; Nuže, dobr</a:t>
            </a:r>
            <a:r>
              <a:rPr lang="cs-CZ" sz="2000" b="1" dirty="0"/>
              <a:t>á</a:t>
            </a:r>
            <a:r>
              <a:rPr lang="es-ES" sz="2000" b="1" dirty="0"/>
              <a:t> a věrn</a:t>
            </a:r>
            <a:r>
              <a:rPr lang="cs-CZ" sz="2000" b="1" dirty="0"/>
              <a:t>á</a:t>
            </a:r>
            <a:r>
              <a:rPr lang="es-ES" sz="2000" b="1" dirty="0"/>
              <a:t> služebn</a:t>
            </a:r>
            <a:r>
              <a:rPr lang="cs-CZ" sz="2000" b="1" dirty="0" err="1"/>
              <a:t>ice</a:t>
            </a:r>
            <a:r>
              <a:rPr lang="es-ES" sz="2000" b="1" dirty="0"/>
              <a:t>, nad mál</a:t>
            </a:r>
            <a:r>
              <a:rPr lang="cs-CZ" sz="2000" b="1" dirty="0" err="1"/>
              <a:t>em</a:t>
            </a:r>
            <a:r>
              <a:rPr lang="es-ES" sz="2000" b="1" dirty="0"/>
              <a:t> jsi byl</a:t>
            </a:r>
            <a:r>
              <a:rPr lang="cs-CZ" sz="2000" b="1" dirty="0"/>
              <a:t>a</a:t>
            </a:r>
            <a:r>
              <a:rPr lang="es-ES" sz="2000" b="1" dirty="0"/>
              <a:t> věrn</a:t>
            </a:r>
            <a:r>
              <a:rPr lang="cs-CZ" sz="2000" b="1" dirty="0"/>
              <a:t>á</a:t>
            </a:r>
            <a:r>
              <a:rPr lang="es-ES" sz="2000" b="1" dirty="0"/>
              <a:t>, </a:t>
            </a:r>
            <a:r>
              <a:rPr lang="cs-CZ" sz="2000" b="1" dirty="0"/>
              <a:t>         </a:t>
            </a:r>
            <a:r>
              <a:rPr lang="es-ES" sz="2000" b="1" dirty="0"/>
              <a:t>nad mnoh</a:t>
            </a:r>
            <a:r>
              <a:rPr lang="cs-CZ" sz="2000" b="1" dirty="0" err="1"/>
              <a:t>ým</a:t>
            </a:r>
            <a:r>
              <a:rPr lang="es-ES" sz="2000" b="1" dirty="0"/>
              <a:t> tě </a:t>
            </a:r>
            <a:r>
              <a:rPr lang="cs-CZ" sz="2000" b="1" dirty="0"/>
              <a:t>ustanovím</a:t>
            </a:r>
            <a:r>
              <a:rPr lang="es-ES" sz="2000" b="1" dirty="0"/>
              <a:t>. V</a:t>
            </a:r>
            <a:r>
              <a:rPr lang="cs-CZ" sz="2000" b="1" dirty="0" err="1"/>
              <a:t>ejdi</a:t>
            </a:r>
            <a:r>
              <a:rPr lang="es-ES" sz="2000" b="1" dirty="0"/>
              <a:t> do radosti</a:t>
            </a:r>
            <a:r>
              <a:rPr lang="cs-CZ" sz="2000" b="1" dirty="0"/>
              <a:t> m</a:t>
            </a:r>
            <a:r>
              <a:rPr lang="es-ES" sz="2000" b="1" dirty="0"/>
              <a:t>ého </a:t>
            </a:r>
            <a:r>
              <a:rPr lang="es-ES" sz="2000" b="1" dirty="0" err="1"/>
              <a:t>Pána</a:t>
            </a:r>
            <a:r>
              <a:rPr lang="es-ES" sz="2000" b="1" dirty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23928" y="3698449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prstClr val="black"/>
                </a:solidFill>
              </a:rPr>
              <a:t>Přeji si, abyste i vy brzy mohli slyšet slova:</a:t>
            </a:r>
          </a:p>
          <a:p>
            <a:pPr lvl="0"/>
            <a:endParaRPr lang="es-ES" sz="2000" b="1" dirty="0">
              <a:solidFill>
                <a:prstClr val="black"/>
              </a:solidFill>
            </a:endParaRPr>
          </a:p>
          <a:p>
            <a:pPr lvl="0"/>
            <a:r>
              <a:rPr lang="es-ES" sz="2000" b="1" dirty="0">
                <a:solidFill>
                  <a:prstClr val="black"/>
                </a:solidFill>
              </a:rPr>
              <a:t>_______________, ______________; Nuže, dobrý</a:t>
            </a:r>
            <a:r>
              <a:rPr lang="cs-CZ" sz="2000" b="1" dirty="0">
                <a:solidFill>
                  <a:prstClr val="black"/>
                </a:solidFill>
              </a:rPr>
              <a:t> (dobrá)</a:t>
            </a:r>
            <a:r>
              <a:rPr lang="es-ES" sz="2000" b="1" dirty="0">
                <a:solidFill>
                  <a:prstClr val="black"/>
                </a:solidFill>
              </a:rPr>
              <a:t> a věrný</a:t>
            </a:r>
            <a:r>
              <a:rPr lang="cs-CZ" sz="2000" b="1" dirty="0">
                <a:solidFill>
                  <a:prstClr val="black"/>
                </a:solidFill>
              </a:rPr>
              <a:t> (věrná)</a:t>
            </a:r>
            <a:r>
              <a:rPr lang="es-ES" sz="2000" b="1" dirty="0">
                <a:solidFill>
                  <a:prstClr val="black"/>
                </a:solidFill>
              </a:rPr>
              <a:t> služebníku</a:t>
            </a:r>
            <a:r>
              <a:rPr lang="cs-CZ" sz="2000" b="1" dirty="0">
                <a:solidFill>
                  <a:prstClr val="black"/>
                </a:solidFill>
              </a:rPr>
              <a:t> (služebnice)</a:t>
            </a:r>
            <a:r>
              <a:rPr lang="es-ES" sz="2000" b="1" dirty="0">
                <a:solidFill>
                  <a:prstClr val="black"/>
                </a:solidFill>
              </a:rPr>
              <a:t>, byl</a:t>
            </a:r>
            <a:r>
              <a:rPr lang="cs-CZ" sz="2000" b="1" dirty="0">
                <a:solidFill>
                  <a:prstClr val="black"/>
                </a:solidFill>
              </a:rPr>
              <a:t>(a)</a:t>
            </a:r>
            <a:r>
              <a:rPr lang="es-ES" sz="2000" b="1" dirty="0">
                <a:solidFill>
                  <a:prstClr val="black"/>
                </a:solidFill>
              </a:rPr>
              <a:t> jsi věrný</a:t>
            </a:r>
            <a:r>
              <a:rPr lang="cs-CZ" sz="2000" b="1" dirty="0">
                <a:solidFill>
                  <a:prstClr val="black"/>
                </a:solidFill>
              </a:rPr>
              <a:t> (věrná)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cs-CZ" sz="2000" b="1" dirty="0">
                <a:solidFill>
                  <a:prstClr val="black"/>
                </a:solidFill>
              </a:rPr>
              <a:t>nad</a:t>
            </a:r>
            <a:r>
              <a:rPr lang="es-ES" sz="2000" b="1" dirty="0">
                <a:solidFill>
                  <a:prstClr val="black"/>
                </a:solidFill>
              </a:rPr>
              <a:t> má</a:t>
            </a:r>
            <a:r>
              <a:rPr lang="cs-CZ" sz="2000" b="1" dirty="0">
                <a:solidFill>
                  <a:prstClr val="black"/>
                </a:solidFill>
              </a:rPr>
              <a:t>-</a:t>
            </a:r>
            <a:r>
              <a:rPr lang="es-ES" sz="2000" b="1" dirty="0">
                <a:solidFill>
                  <a:prstClr val="black"/>
                </a:solidFill>
              </a:rPr>
              <a:t>l</a:t>
            </a:r>
            <a:r>
              <a:rPr lang="cs-CZ" sz="2000" b="1" dirty="0" err="1">
                <a:solidFill>
                  <a:prstClr val="black"/>
                </a:solidFill>
              </a:rPr>
              <a:t>em</a:t>
            </a:r>
            <a:r>
              <a:rPr lang="es-ES" sz="2000" b="1" dirty="0">
                <a:solidFill>
                  <a:prstClr val="black"/>
                </a:solidFill>
              </a:rPr>
              <a:t>, nad mnoh</a:t>
            </a:r>
            <a:r>
              <a:rPr lang="cs-CZ" sz="2000" b="1" dirty="0" err="1">
                <a:solidFill>
                  <a:prstClr val="black"/>
                </a:solidFill>
              </a:rPr>
              <a:t>ým</a:t>
            </a:r>
            <a:r>
              <a:rPr lang="es-ES" sz="2000" b="1" dirty="0">
                <a:solidFill>
                  <a:prstClr val="black"/>
                </a:solidFill>
              </a:rPr>
              <a:t> tě </a:t>
            </a:r>
            <a:r>
              <a:rPr lang="cs-CZ" sz="2000" b="1" dirty="0">
                <a:solidFill>
                  <a:prstClr val="black"/>
                </a:solidFill>
              </a:rPr>
              <a:t>ustanovím</a:t>
            </a:r>
            <a:r>
              <a:rPr lang="es-ES" sz="2000" b="1" dirty="0">
                <a:solidFill>
                  <a:prstClr val="black"/>
                </a:solidFill>
              </a:rPr>
              <a:t>. V</a:t>
            </a:r>
            <a:r>
              <a:rPr lang="cs-CZ" sz="2000" b="1" dirty="0" err="1">
                <a:solidFill>
                  <a:prstClr val="black"/>
                </a:solidFill>
              </a:rPr>
              <a:t>ejdi</a:t>
            </a:r>
            <a:r>
              <a:rPr lang="es-ES" sz="2000" b="1" dirty="0">
                <a:solidFill>
                  <a:prstClr val="black"/>
                </a:solidFill>
              </a:rPr>
              <a:t> do radosti </a:t>
            </a:r>
            <a:r>
              <a:rPr lang="cs-CZ" sz="2000" b="1" dirty="0">
                <a:solidFill>
                  <a:prstClr val="black"/>
                </a:solidFill>
              </a:rPr>
              <a:t>m</a:t>
            </a:r>
            <a:r>
              <a:rPr lang="es-ES" sz="2000" b="1" dirty="0">
                <a:solidFill>
                  <a:prstClr val="black"/>
                </a:solidFill>
              </a:rPr>
              <a:t>ého Pána.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35896" y="260648"/>
            <a:ext cx="55081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Mato</a:t>
            </a:r>
            <a:r>
              <a:rPr lang="cs-CZ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uš</a:t>
            </a:r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25</a:t>
            </a:r>
            <a:r>
              <a:rPr lang="cs-CZ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2344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286523"/>
            <a:ext cx="3888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/>
              <a:t>Zavolala vám někdy matka naléhavě?
Jak to udělal</a:t>
            </a:r>
            <a:r>
              <a:rPr lang="cs-CZ" sz="3600" b="1" dirty="0"/>
              <a:t>a</a:t>
            </a:r>
            <a:r>
              <a:rPr lang="es-ES" sz="3600" b="1" dirty="0"/>
              <a:t>?
Jaká slova použil</a:t>
            </a:r>
            <a:r>
              <a:rPr lang="cs-CZ" sz="3600" b="1" dirty="0"/>
              <a:t>a</a:t>
            </a:r>
            <a:r>
              <a:rPr lang="es-ES" sz="3600" b="1" dirty="0"/>
              <a:t>, aby upoutal</a:t>
            </a:r>
            <a:r>
              <a:rPr lang="cs-CZ" sz="3600" b="1" dirty="0"/>
              <a:t>a</a:t>
            </a:r>
            <a:r>
              <a:rPr lang="es-ES" sz="3600" b="1" dirty="0"/>
              <a:t> vaši </a:t>
            </a:r>
            <a:r>
              <a:rPr lang="es-ES" sz="3600" b="1" dirty="0" err="1"/>
              <a:t>pozornost</a:t>
            </a:r>
            <a:r>
              <a:rPr lang="es-ES" sz="3600" b="1" dirty="0"/>
              <a:t>?</a:t>
            </a:r>
          </a:p>
        </p:txBody>
      </p:sp>
      <p:pic>
        <p:nvPicPr>
          <p:cNvPr id="1026" name="Picture 2" descr="http://static.vix.com/es/sites/default/files/styles/large/public/imj/entrepadres/E/Enchufes-protectores-para-evitar-danos-en-los-ninos_0.jpg?itok=VxaaR9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780"/>
            <a:ext cx="4320480" cy="6487580"/>
          </a:xfrm>
          <a:prstGeom prst="rect">
            <a:avLst/>
          </a:prstGeom>
          <a:ln w="1270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84768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chemeClr val="tx2">
                      <a:lumMod val="50000"/>
                    </a:schemeClr>
                  </a:glow>
                </a:effectLst>
              </a:rPr>
              <a:t>Navrhuji, abyste za každou postavou vyplnili prázdná místa svým jménem (samozřejmě dvakrát), abyste slyšeli, co vám dnes chce Ježíš </a:t>
            </a:r>
            <a:r>
              <a:rPr lang="es-ES" sz="2400" b="1" dirty="0" err="1">
                <a:solidFill>
                  <a:schemeClr val="bg1"/>
                </a:solidFill>
                <a:effectLst>
                  <a:glow rad="127000">
                    <a:schemeClr val="tx2">
                      <a:lumMod val="50000"/>
                    </a:schemeClr>
                  </a:glow>
                </a:effectLst>
              </a:rPr>
              <a:t>říci</a:t>
            </a: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chemeClr val="tx2">
                      <a:lumMod val="50000"/>
                    </a:schemeClr>
                  </a:glow>
                </a:effectLst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188640"/>
            <a:ext cx="4680520" cy="2754600"/>
          </a:xfrm>
          <a:prstGeom prst="rect">
            <a:avLst/>
          </a:prstGeom>
          <a:solidFill>
            <a:schemeClr val="lt1">
              <a:alpha val="66000"/>
            </a:schemeClr>
          </a:solidFill>
          <a:ln w="57150">
            <a:noFill/>
          </a:ln>
          <a:effectLst>
            <a:softEdge rad="508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2400" b="1" dirty="0">
                <a:solidFill>
                  <a:prstClr val="black"/>
                </a:solidFill>
              </a:rPr>
              <a:t>Ježíš, když chtěl předat zvláštní poselství, použil zvláštní způsob, jak oslovit osobu: dvakrát opakoval její jméno.
Podívejme se na některé příklady lidí, kteří byli dvakrát povoláni </a:t>
            </a:r>
            <a:r>
              <a:rPr lang="es-ES" sz="2400" b="1" dirty="0" err="1">
                <a:solidFill>
                  <a:prstClr val="black"/>
                </a:solidFill>
              </a:rPr>
              <a:t>Ježíšem</a:t>
            </a:r>
            <a:r>
              <a:rPr lang="es-ES" sz="24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5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020272" y="104402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ABRAHAM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496" y="44624"/>
            <a:ext cx="5004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"I Abraham vztáhl ruku svou a vzal nůž, aby podřízl hrdlo svého syna. Tu mu anděl Hospodinův dal hlas z nebe a řekl: Abrahame, Abrahame. A on odpověděl: Tady jsem. A on řekl: Nepotahuj ruku na chlapce, ani mu nic nedělej; neboť vím, že se bojíš Boha, protože jsi mě neodmítl, svého syna, svého jediného." Mojžíšova 22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10-12 (Ekumenická Bible)
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521804" y="5526405"/>
            <a:ext cx="5994412" cy="1015782"/>
            <a:chOff x="521804" y="5589121"/>
            <a:chExt cx="5994412" cy="1015782"/>
          </a:xfrm>
        </p:grpSpPr>
        <p:sp>
          <p:nvSpPr>
            <p:cNvPr id="5" name="4 Rectángulo"/>
            <p:cNvSpPr/>
            <p:nvPr/>
          </p:nvSpPr>
          <p:spPr>
            <a:xfrm>
              <a:off x="521804" y="5589240"/>
              <a:ext cx="5994412" cy="1015663"/>
            </a:xfrm>
            <a:prstGeom prst="rect">
              <a:avLst/>
            </a:prstGeom>
            <a:solidFill>
              <a:srgbClr val="3C5245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_______________, ______________; V tomto kritickém okamžiku se zastav a zamysl</a:t>
              </a:r>
              <a:r>
                <a:rPr lang="cs-CZ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 s</a:t>
              </a:r>
              <a:r>
                <a:rPr lang="es-E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e, abys </a:t>
              </a:r>
              <a:r>
                <a:rPr lang="cs-CZ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  u</a:t>
              </a:r>
              <a:r>
                <a:rPr lang="es-E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vidě</a:t>
              </a:r>
              <a:r>
                <a:rPr lang="cs-CZ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l</a:t>
              </a:r>
              <a:r>
                <a:rPr lang="es-E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řešení, které jsem vám </a:t>
              </a:r>
              <a:r>
                <a:rPr lang="cs-CZ" sz="2000" b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nabíd</a:t>
              </a:r>
              <a:r>
                <a:rPr lang="es-E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l.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043608" y="5589240"/>
              <a:ext cx="1842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</a:t>
              </a:r>
              <a:r>
                <a:rPr lang="cs-CZ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z</a:t>
              </a:r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 je </a:t>
              </a:r>
              <a:r>
                <a:rPr lang="cs-CZ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</a:t>
              </a:r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v</a:t>
              </a:r>
              <a:r>
                <a:rPr lang="cs-CZ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oje</a:t>
              </a:r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jméno)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131840" y="5589121"/>
              <a:ext cx="184204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</a:t>
              </a:r>
              <a:r>
                <a:rPr lang="cs-CZ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z</a:t>
              </a:r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 je </a:t>
              </a:r>
              <a:r>
                <a:rPr lang="cs-CZ" sz="1600" dirty="0" err="1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tvoj</a:t>
              </a:r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 jméno)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9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C-EUNICE\FondosTematicos\JacobEsau\___a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31" y="0"/>
            <a:ext cx="4763669" cy="684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-27384"/>
            <a:ext cx="44279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3A2B00"/>
              </a:contourClr>
            </a:sp3d>
          </a:bodyPr>
          <a:lstStyle/>
          <a:p>
            <a:pPr lvl="0" algn="ctr"/>
            <a:r>
              <a:rPr lang="es-ES" sz="3600" b="1" cap="all" spc="6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604700"/>
                    </a:gs>
                    <a:gs pos="43000">
                      <a:srgbClr val="8A6600"/>
                    </a:gs>
                    <a:gs pos="48000">
                      <a:srgbClr val="8A6600"/>
                    </a:gs>
                    <a:gs pos="100000">
                      <a:srgbClr val="6047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</a:t>
            </a:r>
            <a:r>
              <a:rPr lang="cs-CZ" sz="3600" b="1" cap="all" spc="6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604700"/>
                    </a:gs>
                    <a:gs pos="43000">
                      <a:srgbClr val="8A6600"/>
                    </a:gs>
                    <a:gs pos="48000">
                      <a:srgbClr val="8A6600"/>
                    </a:gs>
                    <a:gs pos="100000">
                      <a:srgbClr val="6047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ÁK</a:t>
            </a:r>
            <a:r>
              <a:rPr lang="es-ES" sz="3600" b="1" cap="all" spc="6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604700"/>
                    </a:gs>
                    <a:gs pos="43000">
                      <a:srgbClr val="8A6600"/>
                    </a:gs>
                    <a:gs pos="48000">
                      <a:srgbClr val="8A6600"/>
                    </a:gs>
                    <a:gs pos="100000">
                      <a:srgbClr val="6047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54868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“Izrael vyšel se vším, co měl, přišel do Beer-šeby a přinesl oběti Bohu svého otce Izáka. A Bůh mluvil k Izraeli v nočních viděních a řekl: Jákob, Jákob. A on odpověděl: Tady jsem. A on řekl: Já jsem Bůh, Bůh tvého otce; Neboj se sestoupit do Egypta, neboť tam z tebe učiním veliký národ." </a:t>
            </a:r>
            <a:r>
              <a:rPr lang="cs-CZ" b="1" dirty="0">
                <a:latin typeface="Comic Sans MS" panose="030F0702030302020204" pitchFamily="66" charset="0"/>
              </a:rPr>
              <a:t>2. Mojžíšova</a:t>
            </a:r>
            <a:r>
              <a:rPr lang="es-ES" b="1" dirty="0">
                <a:latin typeface="Comic Sans MS" panose="030F0702030302020204" pitchFamily="66" charset="0"/>
              </a:rPr>
              <a:t> 46</a:t>
            </a:r>
            <a:r>
              <a:rPr lang="cs-CZ" b="1" dirty="0">
                <a:latin typeface="Comic Sans MS" panose="030F0702030302020204" pitchFamily="66" charset="0"/>
              </a:rPr>
              <a:t>,</a:t>
            </a:r>
            <a:r>
              <a:rPr lang="es-ES" b="1" dirty="0">
                <a:latin typeface="Comic Sans MS" panose="030F0702030302020204" pitchFamily="66" charset="0"/>
              </a:rPr>
              <a:t>1-3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4" y="4769857"/>
            <a:ext cx="4176464" cy="1323439"/>
          </a:xfrm>
          <a:prstGeom prst="rect">
            <a:avLst/>
          </a:prstGeom>
          <a:solidFill>
            <a:srgbClr val="FFFFCC">
              <a:alpha val="66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Od</a:t>
            </a:r>
            <a:r>
              <a:rPr lang="cs-CZ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nímám od tebe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strach, dávám </a:t>
            </a:r>
            <a:r>
              <a:rPr lang="cs-CZ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sv</a:t>
            </a:r>
            <a:r>
              <a:rPr lang="cs-CZ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 požehnání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budu s tebou, aby se Mým plánům </a:t>
            </a:r>
            <a:r>
              <a:rPr lang="es-ES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dařilo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0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18474" y="188640"/>
            <a:ext cx="35707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31750" contourW="6350" prstMaterial="powder">
              <a:bevelT w="19050" h="19050" prst="angle"/>
              <a:contourClr>
                <a:srgbClr val="FFFF00"/>
              </a:contourClr>
            </a:sp3d>
          </a:bodyPr>
          <a:lstStyle/>
          <a:p>
            <a:pPr lvl="0" algn="r"/>
            <a:r>
              <a:rPr lang="es-ES" sz="3600" b="1" spc="300" dirty="0">
                <a:ln/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MOJŽÍŠ
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4" y="3717032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"A anděl Páně se mu zjevil v plameni ohně uprostřed keře; A podíval se a viděl, že keř hoří ohněm a keř není stráven. Potom Mojžíš řekl: "Půjdu teď a uvidím tuto velikou vizi, proč keř nehoří." Když </a:t>
            </a:r>
            <a:r>
              <a:rPr lang="cs-CZ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Hospodin</a:t>
            </a:r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 viděl, že uvidí, Bůh ho zavolal zprostřed buše a řekl: Mojžíši, Mojžíši! A on odpověděl: Tady jsem. A on řekl: Nepřibližuj se; Sundej si boty, protože tam, kde jsi, je Svatá </a:t>
            </a:r>
            <a:r>
              <a:rPr lang="cs-CZ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půda</a:t>
            </a:r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." </a:t>
            </a:r>
            <a:r>
              <a:rPr lang="cs-CZ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2. Mojžíšova</a:t>
            </a:r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 3</a:t>
            </a:r>
            <a:r>
              <a:rPr lang="cs-CZ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2-5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32040" y="116632"/>
            <a:ext cx="4104456" cy="1323439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Ukážu vám svou svatost a posílám vás, abyste uskutečnili poslání, které jsem pro vás </a:t>
            </a:r>
            <a:r>
              <a:rPr lang="es-ES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připravil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96136" y="138405"/>
            <a:ext cx="2843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5400" b="1" spc="3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SAMUEL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5" y="116632"/>
            <a:ext cx="3024335" cy="3631763"/>
          </a:xfrm>
          <a:prstGeom prst="rect">
            <a:avLst/>
          </a:prstGeom>
          <a:solidFill>
            <a:srgbClr val="D9EFF7">
              <a:alpha val="64706"/>
            </a:srgb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“A Elí řekl Samuelovi: Jdi a lehni si; a kdyby tě zavolal, řekneš: Mluv, Hospodin, neboť tvůj služebník slyší. Samuel tedy šel a lehl si na své místo. A Hospodin přišel, postavil se a zavolal jako jindy: Samueli, Samueli! Potom Samuel řekl: "Mluv, neboť tvůj služebník slyší”. </a:t>
            </a:r>
            <a:r>
              <a:rPr lang="cs-CZ" b="1" dirty="0">
                <a:latin typeface="Comic Sans MS" panose="030F0702030302020204" pitchFamily="66" charset="0"/>
              </a:rPr>
              <a:t>         </a:t>
            </a:r>
            <a:r>
              <a:rPr lang="es-ES" sz="1400" b="1" dirty="0">
                <a:latin typeface="Comic Sans MS" panose="030F0702030302020204" pitchFamily="66" charset="0"/>
              </a:rPr>
              <a:t>1</a:t>
            </a:r>
            <a:r>
              <a:rPr lang="cs-CZ" sz="1400" b="1" dirty="0">
                <a:latin typeface="Comic Sans MS" panose="030F0702030302020204" pitchFamily="66" charset="0"/>
              </a:rPr>
              <a:t>.</a:t>
            </a:r>
            <a:r>
              <a:rPr lang="es-ES" sz="1400" b="1" dirty="0">
                <a:latin typeface="Comic Sans MS" panose="030F0702030302020204" pitchFamily="66" charset="0"/>
              </a:rPr>
              <a:t> Samuel</a:t>
            </a:r>
            <a:r>
              <a:rPr lang="cs-CZ" sz="1400" b="1" dirty="0">
                <a:latin typeface="Comic Sans MS" panose="030F0702030302020204" pitchFamily="66" charset="0"/>
              </a:rPr>
              <a:t>ova</a:t>
            </a:r>
            <a:r>
              <a:rPr lang="es-ES" sz="1400" b="1" dirty="0">
                <a:latin typeface="Comic Sans MS" panose="030F0702030302020204" pitchFamily="66" charset="0"/>
              </a:rPr>
              <a:t> 3</a:t>
            </a:r>
            <a:r>
              <a:rPr lang="cs-CZ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9-10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5725705"/>
            <a:ext cx="5400600" cy="1015663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Volám vás laskavě a s láskou a přeji si, abyste slyšely mé poselství a sdílely je s </a:t>
            </a:r>
            <a:r>
              <a:rPr lang="es-ES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ostatními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8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8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C-EUNICE\FondosTematicos\Maria y Marta\GC-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92665" y="158580"/>
            <a:ext cx="190770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 prst="cross"/>
              <a:contourClr>
                <a:srgbClr val="4E121E"/>
              </a:contourClr>
            </a:sp3d>
          </a:bodyPr>
          <a:lstStyle/>
          <a:p>
            <a:pPr lvl="0"/>
            <a:r>
              <a:rPr lang="es-ES" sz="4400" b="1" dirty="0">
                <a:ln w="19050" cmpd="dbl">
                  <a:noFill/>
                  <a:prstDash val="solid"/>
                  <a:miter lim="800000"/>
                </a:ln>
                <a:gradFill>
                  <a:gsLst>
                    <a:gs pos="10000">
                      <a:srgbClr val="FBEFF1"/>
                    </a:gs>
                    <a:gs pos="60000">
                      <a:srgbClr val="F2CAD2"/>
                    </a:gs>
                    <a:gs pos="100000">
                      <a:srgbClr val="E58F9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MARTA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646069" y="17904"/>
            <a:ext cx="32464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"Tato [Marta] měla sestru jménem Marie, která seděla u nohou Ježíše a slyšela jeho slovo. Ale Marta byla zaneprázdněna mnoha povinnostmi, a když se přiblížila, řekla: "Pane, nezáleží ti na tom, že moje sestra mě nechá sloužit samotnou?" Tak mu řekni, ať mi pomůže. Ježíš jí odpověděl a řekl jí: "Marto, Marto, trápí tě a trápí tě mnoho věcí." Ale jen jedna věc je nezbytná; a Maria si vybrala dobrou část, která jí nebude odňata." Lukáš 10,39-42
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67653" y="5279855"/>
            <a:ext cx="6635563" cy="163121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Jaký zármutek </a:t>
            </a:r>
            <a:r>
              <a:rPr lang="cs-CZ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smutek mám! Proč se Mnou nechceš trávit více času? Proč </a:t>
            </a:r>
            <a:r>
              <a:rPr lang="cs-CZ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 neuděláš čas na čtení Bible a nerozmlouváš se Mnou </a:t>
            </a:r>
            <a:r>
              <a:rPr lang="cs-CZ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 modlitbě? Toužím po tom, abyste se se Mnou každý den více </a:t>
            </a:r>
            <a:r>
              <a:rPr lang="es-ES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stýkali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5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PC-EUNICE\FondosTematicos\Jesus\SantaCena\pedr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716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40560" y="1772816"/>
            <a:ext cx="27254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spc="300" dirty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ŠIMON PETR
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497" y="18490"/>
            <a:ext cx="4320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“Pán také řekl: Šimone, Šimone, hle, satan tě požádal, abys s tebou třásl jako pšenicí; Ale modlil jsem se za tebe, aby tvá víra neselhala. A ty, jakmile se vrátíš, potvrdíš své bratry”. </a:t>
            </a:r>
            <a:r>
              <a:rPr lang="es-ES" sz="1400" b="1" dirty="0">
                <a:latin typeface="Comic Sans MS" panose="030F0702030302020204" pitchFamily="66" charset="0"/>
              </a:rPr>
              <a:t>Lucas 22:31-32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44007" y="188640"/>
            <a:ext cx="4408561" cy="1323439"/>
          </a:xfrm>
          <a:prstGeom prst="rect">
            <a:avLst/>
          </a:prstGeom>
          <a:solidFill>
            <a:srgbClr val="83503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Mám osobní zájem na vašich zkouškách a pokušeních. a prosím svého Otce, aby v</a:t>
            </a:r>
            <a:r>
              <a:rPr lang="cs-CZ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ám</a:t>
            </a: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 nechyběla víra.</a:t>
            </a:r>
          </a:p>
        </p:txBody>
      </p:sp>
    </p:spTree>
    <p:extLst>
      <p:ext uri="{BB962C8B-B14F-4D97-AF65-F5344CB8AC3E}">
        <p14:creationId xmlns:p14="http://schemas.microsoft.com/office/powerpoint/2010/main" val="35675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1092</Words>
  <Application>Microsoft Office PowerPoint</Application>
  <PresentationFormat>Presentación en pantalla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68</cp:revision>
  <dcterms:created xsi:type="dcterms:W3CDTF">2016-12-10T17:06:09Z</dcterms:created>
  <dcterms:modified xsi:type="dcterms:W3CDTF">2023-01-13T18:17:44Z</dcterms:modified>
</cp:coreProperties>
</file>