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4" r:id="rId6"/>
    <p:sldId id="265" r:id="rId7"/>
    <p:sldId id="266" r:id="rId8"/>
    <p:sldId id="267" r:id="rId9"/>
    <p:sldId id="260" r:id="rId10"/>
    <p:sldId id="261" r:id="rId11"/>
    <p:sldId id="262" r:id="rId12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000099"/>
    <a:srgbClr val="007000"/>
    <a:srgbClr val="008600"/>
    <a:srgbClr val="FFFF00"/>
    <a:srgbClr val="537000"/>
    <a:srgbClr val="CC3300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136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A20F16-7436-4297-A6EB-ECCFD532C511}" type="datetimeFigureOut">
              <a:rPr lang="es-ES" smtClean="0"/>
              <a:t>17/01/2023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11A53E-EC3D-4778-8F13-77B2578BB7C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6690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BOHA NIKDO NIKDY NEVIDĚL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1A53E-EC3D-4778-8F13-77B2578BB7CE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2435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JOZUE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1A53E-EC3D-4778-8F13-77B2578BB7CE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7917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FAC489-A220-4B97-ABF0-69FAA0556502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CD09C1-DD1A-48BE-85CD-A87D466682DC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4BFEC6-DFE8-40E1-ABC9-9F5F25BF12F3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5038C7-2E47-49AC-A430-4B08DBABFB9A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E89641-C9FD-4210-9CDC-9F76AC7D407B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A2CF7F-63DA-46DB-A2AD-946894A4FC67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8A9062-4549-49BA-BA9A-B47DD058F388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D4673E-D6B7-4C96-829A-9E5A494FCBDA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7A7F58-70DD-4D80-BD7F-0FA499A45731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B4F931-91CE-40DF-9AE4-4C753D9987E6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D03880-A1C5-4DC3-A0B7-B1F06C3FB4E7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EFD30E7C-BFE1-4B38-B21F-550A25100A01}" type="slidenum">
              <a:rPr lang="es-ES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468313" y="404813"/>
            <a:ext cx="4535487" cy="1871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Kristovo božství
ve Starém zákoně</a:t>
            </a: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107950" y="2998788"/>
            <a:ext cx="8928100" cy="3416320"/>
          </a:xfrm>
          <a:prstGeom prst="rect">
            <a:avLst/>
          </a:prstGeom>
          <a:solidFill>
            <a:srgbClr val="CCFFCC">
              <a:alpha val="8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dirty="0">
                <a:solidFill>
                  <a:srgbClr val="007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Je jen jeden pravý Bůh, jeden Jahve, a to je Otec</a:t>
            </a:r>
            <a:r>
              <a:rPr lang="cs-CZ" sz="2400" dirty="0">
                <a:solidFill>
                  <a:srgbClr val="007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  <a:r>
              <a:rPr lang="es-ES" sz="2400" dirty="0">
                <a:solidFill>
                  <a:srgbClr val="007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Syn </a:t>
            </a:r>
            <a:r>
              <a:rPr lang="cs-CZ" sz="2400" dirty="0">
                <a:solidFill>
                  <a:srgbClr val="007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i</a:t>
            </a:r>
            <a:r>
              <a:rPr lang="es-ES" sz="2400" dirty="0">
                <a:solidFill>
                  <a:srgbClr val="007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Duch Svatý.
To platí jak </a:t>
            </a:r>
            <a:r>
              <a:rPr lang="cs-CZ" sz="2400" dirty="0">
                <a:solidFill>
                  <a:srgbClr val="007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ve</a:t>
            </a:r>
            <a:r>
              <a:rPr lang="es-ES" sz="2400" dirty="0">
                <a:solidFill>
                  <a:srgbClr val="007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Star</a:t>
            </a:r>
            <a:r>
              <a:rPr lang="cs-CZ" sz="2400" dirty="0" err="1">
                <a:solidFill>
                  <a:srgbClr val="007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ém</a:t>
            </a:r>
            <a:r>
              <a:rPr lang="es-ES" sz="2400" dirty="0">
                <a:solidFill>
                  <a:srgbClr val="007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tak </a:t>
            </a:r>
            <a:r>
              <a:rPr lang="cs-CZ" sz="2400" dirty="0">
                <a:solidFill>
                  <a:srgbClr val="007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</a:t>
            </a:r>
            <a:r>
              <a:rPr lang="es-ES" sz="2400" dirty="0">
                <a:solidFill>
                  <a:srgbClr val="007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Nov</a:t>
            </a:r>
            <a:r>
              <a:rPr lang="cs-CZ" sz="2400" dirty="0" err="1">
                <a:solidFill>
                  <a:srgbClr val="007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ém</a:t>
            </a:r>
            <a:r>
              <a:rPr lang="es-ES" sz="2400" dirty="0">
                <a:solidFill>
                  <a:srgbClr val="007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zákon</a:t>
            </a:r>
            <a:r>
              <a:rPr lang="cs-CZ" sz="2400" dirty="0">
                <a:solidFill>
                  <a:srgbClr val="007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ě</a:t>
            </a:r>
            <a:r>
              <a:rPr lang="es-ES" sz="2400" dirty="0">
                <a:solidFill>
                  <a:srgbClr val="007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Ježíš je n</a:t>
            </a:r>
            <a:r>
              <a:rPr lang="cs-CZ" sz="2400" dirty="0">
                <a:solidFill>
                  <a:srgbClr val="007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es-ES" sz="2400" dirty="0">
                <a:solidFill>
                  <a:srgbClr val="007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š</a:t>
            </a:r>
            <a:r>
              <a:rPr lang="cs-CZ" sz="2400" dirty="0" err="1">
                <a:solidFill>
                  <a:srgbClr val="007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im</a:t>
            </a:r>
            <a:r>
              <a:rPr lang="es-ES" sz="2400" dirty="0">
                <a:solidFill>
                  <a:srgbClr val="007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jediný</a:t>
            </a:r>
            <a:r>
              <a:rPr lang="cs-CZ" sz="2400" dirty="0">
                <a:solidFill>
                  <a:srgbClr val="007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</a:t>
            </a:r>
            <a:r>
              <a:rPr lang="es-ES" sz="2400" dirty="0">
                <a:solidFill>
                  <a:srgbClr val="007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pravý</a:t>
            </a:r>
            <a:r>
              <a:rPr lang="cs-CZ" sz="2400" dirty="0">
                <a:solidFill>
                  <a:srgbClr val="007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</a:t>
            </a:r>
            <a:r>
              <a:rPr lang="es-ES" sz="2400" dirty="0">
                <a:solidFill>
                  <a:srgbClr val="007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B</a:t>
            </a:r>
            <a:r>
              <a:rPr lang="cs-CZ" sz="2400" dirty="0">
                <a:solidFill>
                  <a:srgbClr val="007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  <a:r>
              <a:rPr lang="es-ES" sz="2400" dirty="0">
                <a:solidFill>
                  <a:srgbClr val="007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cs-CZ" sz="2400" dirty="0" err="1">
                <a:solidFill>
                  <a:srgbClr val="007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em</a:t>
            </a:r>
            <a:r>
              <a:rPr lang="es-ES" sz="2400" dirty="0">
                <a:solidFill>
                  <a:srgbClr val="007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Stvořitel</a:t>
            </a:r>
            <a:r>
              <a:rPr lang="cs-CZ" sz="2400" dirty="0" err="1">
                <a:solidFill>
                  <a:srgbClr val="007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em</a:t>
            </a:r>
            <a:r>
              <a:rPr lang="es-ES" sz="2400" dirty="0">
                <a:solidFill>
                  <a:srgbClr val="007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n</a:t>
            </a:r>
            <a:r>
              <a:rPr lang="cs-CZ" sz="2400" dirty="0">
                <a:solidFill>
                  <a:srgbClr val="007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es-ES" sz="2400" dirty="0">
                <a:solidFill>
                  <a:srgbClr val="007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š</a:t>
            </a:r>
            <a:r>
              <a:rPr lang="cs-CZ" sz="2400" dirty="0" err="1">
                <a:solidFill>
                  <a:srgbClr val="007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ím</a:t>
            </a:r>
            <a:r>
              <a:rPr lang="es-ES" sz="2400" dirty="0">
                <a:solidFill>
                  <a:srgbClr val="007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Pán</a:t>
            </a:r>
            <a:r>
              <a:rPr lang="cs-CZ" sz="2400" dirty="0" err="1">
                <a:solidFill>
                  <a:srgbClr val="007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em</a:t>
            </a:r>
            <a:r>
              <a:rPr lang="es-ES" sz="2400" dirty="0">
                <a:solidFill>
                  <a:srgbClr val="007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Vyku</a:t>
            </a:r>
            <a:r>
              <a:rPr lang="cs-CZ" sz="2400" dirty="0">
                <a:solidFill>
                  <a:srgbClr val="007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r>
              <a:rPr lang="es-ES" sz="2400" dirty="0">
                <a:solidFill>
                  <a:srgbClr val="007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pitel</a:t>
            </a:r>
            <a:r>
              <a:rPr lang="cs-CZ" sz="2400" dirty="0" err="1">
                <a:solidFill>
                  <a:srgbClr val="007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em</a:t>
            </a:r>
            <a:r>
              <a:rPr lang="cs-CZ" sz="2400" dirty="0">
                <a:solidFill>
                  <a:srgbClr val="007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ale i</a:t>
            </a:r>
            <a:r>
              <a:rPr lang="es-ES" sz="2400" dirty="0">
                <a:solidFill>
                  <a:srgbClr val="007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Otc</a:t>
            </a:r>
            <a:r>
              <a:rPr lang="cs-CZ" sz="2400" dirty="0" err="1">
                <a:solidFill>
                  <a:srgbClr val="007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em</a:t>
            </a:r>
            <a:r>
              <a:rPr lang="es-ES" sz="2400" dirty="0">
                <a:solidFill>
                  <a:srgbClr val="007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
To je tajemství, které nikdy plně nepochopíme, ale které nemůžeme popřít, aniž bychom </a:t>
            </a:r>
            <a:r>
              <a:rPr lang="cs-CZ" sz="2400" dirty="0">
                <a:solidFill>
                  <a:srgbClr val="007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popřeli pravdivost</a:t>
            </a:r>
            <a:r>
              <a:rPr lang="es-ES" sz="2400" dirty="0">
                <a:solidFill>
                  <a:srgbClr val="007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Boží</a:t>
            </a:r>
            <a:r>
              <a:rPr lang="cs-CZ" sz="2400" dirty="0">
                <a:solidFill>
                  <a:srgbClr val="007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ho</a:t>
            </a:r>
            <a:r>
              <a:rPr lang="es-ES" sz="2400" dirty="0">
                <a:solidFill>
                  <a:srgbClr val="007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slov</a:t>
            </a:r>
            <a:r>
              <a:rPr lang="cs-CZ" sz="2400" dirty="0">
                <a:solidFill>
                  <a:srgbClr val="007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es-ES" sz="2400" dirty="0">
                <a:solidFill>
                  <a:srgbClr val="007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395288" y="1989138"/>
            <a:ext cx="8280400" cy="1938992"/>
          </a:xfrm>
          <a:prstGeom prst="rect">
            <a:avLst/>
          </a:prstGeom>
          <a:solidFill>
            <a:srgbClr val="FFFF99">
              <a:alpha val="7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“Když člověk dokáže změřit vznešený charakter Pána zástupů </a:t>
            </a:r>
            <a:r>
              <a:rPr lang="cs-CZ" sz="2000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  <a:r>
              <a:rPr lang="es-ES" sz="2000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rozlišovat mezi věčným Bohem a </a:t>
            </a:r>
            <a:r>
              <a:rPr lang="cs-CZ" sz="2000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smrtelným</a:t>
            </a:r>
            <a:r>
              <a:rPr lang="es-ES" sz="2000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člověkem, pozná, jak veliká byla nebeská oběť, aby vyvedla člověka z místa, kam padl neposlušností, do rodiny Boží. Kristovo božství je naše jistota věčného života. On, který nesl hříchy světa, je naším jediným prostřed</a:t>
            </a:r>
            <a:r>
              <a:rPr lang="cs-CZ" sz="2000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ní</a:t>
            </a:r>
            <a:r>
              <a:rPr lang="es-ES" sz="2000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kem smíření se svatým Bohem.”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683568" y="6453336"/>
            <a:ext cx="612068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cs-CZ" sz="1400" b="0" dirty="0">
                <a:solidFill>
                  <a:srgbClr val="FFFF00"/>
                </a:solidFill>
              </a:rPr>
              <a:t>(</a:t>
            </a:r>
            <a:r>
              <a:rPr lang="es-ES" sz="1400" b="0" dirty="0">
                <a:solidFill>
                  <a:srgbClr val="FFFF00"/>
                </a:solidFill>
              </a:rPr>
              <a:t>E. G. W. </a:t>
            </a:r>
            <a:r>
              <a:rPr lang="cs-CZ" sz="1400" b="0" dirty="0">
                <a:solidFill>
                  <a:srgbClr val="FFFF00"/>
                </a:solidFill>
              </a:rPr>
              <a:t>: Poselství mládeži,</a:t>
            </a:r>
            <a:r>
              <a:rPr lang="es-ES" sz="1400" b="0" dirty="0">
                <a:solidFill>
                  <a:srgbClr val="FFFF00"/>
                </a:solidFill>
              </a:rPr>
              <a:t> 11-2-1897</a:t>
            </a:r>
            <a:r>
              <a:rPr lang="cs-CZ" sz="1400" b="0" dirty="0">
                <a:solidFill>
                  <a:srgbClr val="FFFF00"/>
                </a:solidFill>
              </a:rPr>
              <a:t> – neoficiální překlad: Ivo Kapec</a:t>
            </a:r>
            <a:r>
              <a:rPr lang="es-ES" sz="1400" b="0" dirty="0">
                <a:solidFill>
                  <a:srgbClr val="FFFF00"/>
                </a:solidFill>
              </a:rPr>
              <a:t>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364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uiExpand="1" build="allAtOnce" animBg="1"/>
      <p:bldP spid="1229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179388" y="188913"/>
            <a:ext cx="3384550" cy="3970318"/>
          </a:xfrm>
          <a:prstGeom prst="rect">
            <a:avLst/>
          </a:prstGeom>
          <a:solidFill>
            <a:schemeClr val="tx1">
              <a:alpha val="60001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800" b="0" dirty="0">
                <a:solidFill>
                  <a:schemeClr val="bg1"/>
                </a:solidFill>
              </a:rPr>
              <a:t>“V Kristu</a:t>
            </a:r>
            <a:r>
              <a:rPr lang="cs-CZ" sz="2800" b="0" dirty="0">
                <a:solidFill>
                  <a:schemeClr val="bg1"/>
                </a:solidFill>
              </a:rPr>
              <a:t>s</a:t>
            </a:r>
            <a:r>
              <a:rPr lang="es-ES" sz="2800" b="0" dirty="0">
                <a:solidFill>
                  <a:schemeClr val="bg1"/>
                </a:solidFill>
              </a:rPr>
              <a:t> původ</a:t>
            </a:r>
            <a:r>
              <a:rPr lang="cs-CZ" sz="2800" b="0" dirty="0" err="1">
                <a:solidFill>
                  <a:schemeClr val="bg1"/>
                </a:solidFill>
              </a:rPr>
              <a:t>cem</a:t>
            </a:r>
            <a:r>
              <a:rPr lang="es-ES" sz="2800" b="0" dirty="0">
                <a:solidFill>
                  <a:schemeClr val="bg1"/>
                </a:solidFill>
              </a:rPr>
              <a:t> život</a:t>
            </a:r>
            <a:r>
              <a:rPr lang="cs-CZ" sz="2800" b="0" dirty="0">
                <a:solidFill>
                  <a:schemeClr val="bg1"/>
                </a:solidFill>
              </a:rPr>
              <a:t>a,</a:t>
            </a:r>
            <a:r>
              <a:rPr lang="es-ES" sz="2800" b="0" dirty="0">
                <a:solidFill>
                  <a:schemeClr val="bg1"/>
                </a:solidFill>
              </a:rPr>
              <a:t> který nepochází </a:t>
            </a:r>
            <a:r>
              <a:rPr lang="cs-CZ" sz="2800" b="0" dirty="0">
                <a:solidFill>
                  <a:schemeClr val="bg1"/>
                </a:solidFill>
              </a:rPr>
              <a:t>   </a:t>
            </a:r>
            <a:r>
              <a:rPr lang="es-ES" sz="2800" b="0" dirty="0">
                <a:solidFill>
                  <a:schemeClr val="bg1"/>
                </a:solidFill>
              </a:rPr>
              <a:t>od</a:t>
            </a:r>
            <a:r>
              <a:rPr lang="cs-CZ" sz="2800" b="0" dirty="0">
                <a:solidFill>
                  <a:schemeClr val="bg1"/>
                </a:solidFill>
              </a:rPr>
              <a:t> nikoho</a:t>
            </a:r>
            <a:r>
              <a:rPr lang="es-ES" sz="2800" b="0" dirty="0">
                <a:solidFill>
                  <a:schemeClr val="bg1"/>
                </a:solidFill>
              </a:rPr>
              <a:t> druhého. «Kdo má Syna, má život». Kristovo božství je pro věřícího zárukou věčného života.”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395288" y="6538913"/>
            <a:ext cx="36718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400" dirty="0"/>
              <a:t>(</a:t>
            </a:r>
            <a:r>
              <a:rPr lang="es-ES" sz="1400" dirty="0"/>
              <a:t>E.G.W</a:t>
            </a:r>
            <a:r>
              <a:rPr lang="cs-CZ" sz="1400" dirty="0"/>
              <a:t>. :</a:t>
            </a:r>
            <a:r>
              <a:rPr lang="es-ES" sz="1400" dirty="0"/>
              <a:t> </a:t>
            </a:r>
            <a:r>
              <a:rPr lang="cs-CZ" sz="1400" dirty="0"/>
              <a:t>Touha věků, strana</a:t>
            </a:r>
            <a:r>
              <a:rPr lang="es-ES" sz="1400" dirty="0"/>
              <a:t>. 475)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uiExpand="1" build="allAtOnce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684213" y="188913"/>
            <a:ext cx="7991475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 b="0" dirty="0">
                <a:solidFill>
                  <a:schemeClr val="bg1"/>
                </a:solidFill>
              </a:rPr>
              <a:t>Abychom ukázali Ježíšovo božství na základě Starého zákona, začneme ze dvou nepopiratelných p</a:t>
            </a:r>
            <a:r>
              <a:rPr lang="cs-CZ" sz="2000" b="0" dirty="0" err="1">
                <a:solidFill>
                  <a:schemeClr val="bg1"/>
                </a:solidFill>
              </a:rPr>
              <a:t>ředpokladů</a:t>
            </a:r>
            <a:r>
              <a:rPr lang="es-ES" sz="2000" b="0" dirty="0">
                <a:solidFill>
                  <a:schemeClr val="bg1"/>
                </a:solidFill>
              </a:rPr>
              <a:t>.
</a:t>
            </a:r>
          </a:p>
        </p:txBody>
      </p:sp>
      <p:sp>
        <p:nvSpPr>
          <p:cNvPr id="16387" name="WordArt 3"/>
          <p:cNvSpPr>
            <a:spLocks noChangeArrowheads="1" noChangeShapeType="1" noTextEdit="1"/>
          </p:cNvSpPr>
          <p:nvPr/>
        </p:nvSpPr>
        <p:spPr bwMode="auto">
          <a:xfrm>
            <a:off x="395288" y="1025873"/>
            <a:ext cx="3527425" cy="53146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PŘEDPOKLAD 1: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2195513" y="1844675"/>
            <a:ext cx="54737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800" dirty="0">
                <a:solidFill>
                  <a:schemeClr val="bg1"/>
                </a:solidFill>
              </a:rPr>
              <a:t>Boha n</a:t>
            </a:r>
            <a:r>
              <a:rPr lang="es-ES" sz="2800" dirty="0">
                <a:solidFill>
                  <a:schemeClr val="bg1"/>
                </a:solidFill>
              </a:rPr>
              <a:t>ikdo nikdy neviděl </a:t>
            </a:r>
            <a:r>
              <a:rPr lang="cs-CZ" sz="2800" dirty="0">
                <a:solidFill>
                  <a:schemeClr val="bg1"/>
                </a:solidFill>
              </a:rPr>
              <a:t>      </a:t>
            </a:r>
            <a:r>
              <a:rPr lang="es-ES" sz="1600" b="0" dirty="0">
                <a:solidFill>
                  <a:schemeClr val="bg1"/>
                </a:solidFill>
              </a:rPr>
              <a:t>(Jan 1</a:t>
            </a:r>
            <a:r>
              <a:rPr lang="cs-CZ" sz="1600" b="0" dirty="0">
                <a:solidFill>
                  <a:schemeClr val="bg1"/>
                </a:solidFill>
              </a:rPr>
              <a:t>,</a:t>
            </a:r>
            <a:r>
              <a:rPr lang="es-ES" sz="1600" b="0" dirty="0">
                <a:solidFill>
                  <a:schemeClr val="bg1"/>
                </a:solidFill>
              </a:rPr>
              <a:t>18; 1</a:t>
            </a:r>
            <a:r>
              <a:rPr lang="cs-CZ" sz="1600" b="0" dirty="0">
                <a:solidFill>
                  <a:schemeClr val="bg1"/>
                </a:solidFill>
              </a:rPr>
              <a:t>. list</a:t>
            </a:r>
            <a:r>
              <a:rPr lang="es-ES" sz="1600" b="0" dirty="0">
                <a:solidFill>
                  <a:schemeClr val="bg1"/>
                </a:solidFill>
              </a:rPr>
              <a:t> Timoteo</a:t>
            </a:r>
            <a:r>
              <a:rPr lang="cs-CZ" sz="1600" b="0" dirty="0" err="1">
                <a:solidFill>
                  <a:schemeClr val="bg1"/>
                </a:solidFill>
              </a:rPr>
              <a:t>vi</a:t>
            </a:r>
            <a:r>
              <a:rPr lang="es-ES" sz="1600" b="0" dirty="0">
                <a:solidFill>
                  <a:schemeClr val="bg1"/>
                </a:solidFill>
              </a:rPr>
              <a:t> 6</a:t>
            </a:r>
            <a:r>
              <a:rPr lang="cs-CZ" sz="1600" b="0" dirty="0">
                <a:solidFill>
                  <a:schemeClr val="bg1"/>
                </a:solidFill>
              </a:rPr>
              <a:t>,</a:t>
            </a:r>
            <a:r>
              <a:rPr lang="es-ES" sz="1600" b="0" dirty="0">
                <a:solidFill>
                  <a:schemeClr val="bg1"/>
                </a:solidFill>
              </a:rPr>
              <a:t>16)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2195513" y="5211519"/>
            <a:ext cx="561657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800" dirty="0">
                <a:solidFill>
                  <a:schemeClr val="bg1"/>
                </a:solidFill>
              </a:rPr>
              <a:t>H</a:t>
            </a:r>
            <a:r>
              <a:rPr lang="cs-CZ" sz="2800" dirty="0" err="1">
                <a:solidFill>
                  <a:schemeClr val="bg1"/>
                </a:solidFill>
              </a:rPr>
              <a:t>ospodin</a:t>
            </a:r>
            <a:r>
              <a:rPr lang="cs-CZ" sz="2800" dirty="0">
                <a:solidFill>
                  <a:schemeClr val="bg1"/>
                </a:solidFill>
              </a:rPr>
              <a:t> je náš Bůh, Hospodin jediný</a:t>
            </a:r>
            <a:r>
              <a:rPr lang="es-ES" sz="2800" dirty="0">
                <a:solidFill>
                  <a:schemeClr val="bg1"/>
                </a:solidFill>
              </a:rPr>
              <a:t> </a:t>
            </a:r>
            <a:r>
              <a:rPr lang="cs-CZ" sz="2800" dirty="0">
                <a:solidFill>
                  <a:schemeClr val="bg1"/>
                </a:solidFill>
              </a:rPr>
              <a:t>			 </a:t>
            </a:r>
            <a:r>
              <a:rPr lang="es-ES" sz="1600" b="0" dirty="0">
                <a:solidFill>
                  <a:schemeClr val="bg1"/>
                </a:solidFill>
              </a:rPr>
              <a:t>(</a:t>
            </a:r>
            <a:r>
              <a:rPr lang="cs-CZ" sz="1600" b="0" dirty="0">
                <a:solidFill>
                  <a:schemeClr val="bg1"/>
                </a:solidFill>
              </a:rPr>
              <a:t>5. Mojžíšova</a:t>
            </a:r>
            <a:r>
              <a:rPr lang="es-ES" sz="1600" b="0" dirty="0">
                <a:solidFill>
                  <a:schemeClr val="bg1"/>
                </a:solidFill>
              </a:rPr>
              <a:t> 6</a:t>
            </a:r>
            <a:r>
              <a:rPr lang="cs-CZ" sz="1600" b="0" dirty="0">
                <a:solidFill>
                  <a:schemeClr val="bg1"/>
                </a:solidFill>
              </a:rPr>
              <a:t>,</a:t>
            </a:r>
            <a:r>
              <a:rPr lang="es-ES" sz="1600" b="0" dirty="0">
                <a:solidFill>
                  <a:schemeClr val="bg1"/>
                </a:solidFill>
              </a:rPr>
              <a:t>4)</a:t>
            </a:r>
          </a:p>
        </p:txBody>
      </p:sp>
      <p:sp>
        <p:nvSpPr>
          <p:cNvPr id="16391" name="WordArt 7"/>
          <p:cNvSpPr>
            <a:spLocks noChangeArrowheads="1" noChangeShapeType="1" noTextEdit="1"/>
          </p:cNvSpPr>
          <p:nvPr/>
        </p:nvSpPr>
        <p:spPr bwMode="auto">
          <a:xfrm>
            <a:off x="539552" y="4437112"/>
            <a:ext cx="3527425" cy="53146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PŘEDPOKLAD 2: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7" grpId="0" animBg="1"/>
      <p:bldP spid="16388" grpId="0"/>
      <p:bldP spid="16390" grpId="0"/>
      <p:bldP spid="1639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WordArt 2"/>
          <p:cNvSpPr>
            <a:spLocks noChangeArrowheads="1" noChangeShapeType="1" noTextEdit="1"/>
          </p:cNvSpPr>
          <p:nvPr/>
        </p:nvSpPr>
        <p:spPr bwMode="auto">
          <a:xfrm>
            <a:off x="152400" y="43938"/>
            <a:ext cx="8839200" cy="51084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BOHA NIKDO NIKDY NEVIDĚL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323850" y="692150"/>
            <a:ext cx="8424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 b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Prorocká vidění vylučujeme, protož</a:t>
            </a:r>
            <a:r>
              <a:rPr lang="cs-CZ" sz="2000" b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 s</a:t>
            </a:r>
            <a:r>
              <a:rPr lang="es-ES" sz="2000" b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 j</a:t>
            </a:r>
            <a:r>
              <a:rPr lang="cs-CZ" sz="2000" b="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edná</a:t>
            </a:r>
            <a:r>
              <a:rPr lang="cs-CZ" sz="2000" b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" sz="2000" b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 “vi</a:t>
            </a:r>
            <a:r>
              <a:rPr lang="cs-CZ" sz="2000" b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dění</a:t>
            </a:r>
            <a:r>
              <a:rPr lang="es-ES" sz="2000" b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” </a:t>
            </a:r>
            <a:r>
              <a:rPr lang="fr-FR" sz="2000" b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 ne</a:t>
            </a:r>
            <a:r>
              <a:rPr lang="cs-CZ" sz="2000" b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o</a:t>
            </a:r>
            <a:r>
              <a:rPr lang="fr-FR" sz="2000" b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skutečné fyzické zážitky</a:t>
            </a:r>
            <a:r>
              <a:rPr lang="es-ES" sz="2000" b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(</a:t>
            </a:r>
            <a:r>
              <a:rPr lang="cs-CZ" sz="2000" b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Izajáš</a:t>
            </a:r>
            <a:r>
              <a:rPr lang="es-ES" sz="2000" b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Eze</a:t>
            </a:r>
            <a:r>
              <a:rPr lang="cs-CZ" sz="2000" b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ch</a:t>
            </a:r>
            <a:r>
              <a:rPr lang="es-ES" sz="2000" b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iel, </a:t>
            </a:r>
            <a:r>
              <a:rPr lang="cs-CZ" sz="2000" b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atd.</a:t>
            </a:r>
            <a:r>
              <a:rPr lang="es-ES" sz="2000" b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323850" y="1412875"/>
            <a:ext cx="8569325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 b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Ve Starém zákoně jsou tři lidé, kteří tomuto p</a:t>
            </a:r>
            <a:r>
              <a:rPr lang="cs-CZ" sz="2000" b="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ředpokladu</a:t>
            </a:r>
            <a:r>
              <a:rPr lang="es-ES" sz="2000" b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ostulátu odporují, protože viděli Boha tváří v tvář a mluvili s Ním:
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4067175" y="2205038"/>
            <a:ext cx="295116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68288" indent="-268288">
              <a:spcBef>
                <a:spcPct val="50000"/>
              </a:spcBef>
              <a:buClr>
                <a:srgbClr val="5F4950"/>
              </a:buClr>
              <a:buFont typeface="Arial" charset="0"/>
              <a:buChar char="►"/>
            </a:pPr>
            <a:r>
              <a:rPr lang="es-ES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Abraham</a:t>
            </a:r>
          </a:p>
          <a:p>
            <a:pPr marL="268288" indent="-268288">
              <a:spcBef>
                <a:spcPct val="50000"/>
              </a:spcBef>
              <a:buClr>
                <a:srgbClr val="5F4950"/>
              </a:buClr>
              <a:buFont typeface="Arial" charset="0"/>
              <a:buChar char="►"/>
            </a:pPr>
            <a:r>
              <a:rPr lang="es-ES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Mo</a:t>
            </a:r>
            <a:r>
              <a:rPr lang="cs-CZ" sz="20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jžíš</a:t>
            </a:r>
            <a:endParaRPr lang="es-ES" sz="2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68288" indent="-268288">
              <a:spcBef>
                <a:spcPct val="50000"/>
              </a:spcBef>
              <a:buClr>
                <a:srgbClr val="5F4950"/>
              </a:buClr>
              <a:buFont typeface="Arial" charset="0"/>
              <a:buChar char="►"/>
            </a:pPr>
            <a:r>
              <a:rPr lang="es-ES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Jo</a:t>
            </a:r>
            <a:r>
              <a:rPr lang="cs-CZ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z</a:t>
            </a:r>
            <a:r>
              <a:rPr lang="es-ES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u</a:t>
            </a:r>
            <a:r>
              <a:rPr lang="cs-CZ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</a:t>
            </a:r>
            <a:endParaRPr lang="es-ES" sz="2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  <p:bldP spid="15364" grpId="0"/>
      <p:bldP spid="1536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WordArt 3"/>
          <p:cNvSpPr>
            <a:spLocks noChangeArrowheads="1" noChangeShapeType="1" noTextEdit="1"/>
          </p:cNvSpPr>
          <p:nvPr/>
        </p:nvSpPr>
        <p:spPr bwMode="auto">
          <a:xfrm rot="-1523872">
            <a:off x="3924300" y="333375"/>
            <a:ext cx="4681538" cy="1216025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8931"/>
              </a:avLst>
            </a:prstTxWarp>
            <a:scene3d>
              <a:camera prst="legacyPerspectiveFront">
                <a:rot lat="19799999" lon="19439998" rev="0"/>
              </a:camera>
              <a:lightRig rig="legacyNormal2" dir="b"/>
            </a:scene3d>
            <a:sp3d extrusionH="354000" prstMaterial="legacyMatte">
              <a:extrusionClr>
                <a:srgbClr val="FF8001"/>
              </a:extrusionClr>
            </a:sp3d>
          </a:bodyPr>
          <a:lstStyle/>
          <a:p>
            <a:pPr algn="ctr"/>
            <a:r>
              <a:rPr lang="es-E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8001"/>
                    </a:gs>
                    <a:gs pos="50000">
                      <a:srgbClr val="FFFFCC"/>
                    </a:gs>
                    <a:gs pos="100000">
                      <a:srgbClr val="FF8001"/>
                    </a:gs>
                  </a:gsLst>
                  <a:lin ang="4223872" scaled="1"/>
                </a:gradFill>
                <a:latin typeface="Impact"/>
              </a:rPr>
              <a:t>ABRAHAM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234156" y="3325048"/>
            <a:ext cx="8675689" cy="3416320"/>
          </a:xfrm>
          <a:prstGeom prst="rect">
            <a:avLst/>
          </a:prstGeom>
          <a:solidFill>
            <a:srgbClr val="FF8001">
              <a:alpha val="7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Clr>
                <a:schemeClr val="tx1"/>
              </a:buClr>
              <a:buFontTx/>
              <a:buAutoNum type="arabicPeriod"/>
            </a:pPr>
            <a:r>
              <a:rPr lang="es-ES" dirty="0">
                <a:solidFill>
                  <a:srgbClr val="FF0000"/>
                </a:solidFill>
              </a:rPr>
              <a:t>Bůh</a:t>
            </a:r>
            <a:r>
              <a:rPr lang="es-ES" dirty="0"/>
              <a:t> </a:t>
            </a:r>
            <a:r>
              <a:rPr lang="cs-CZ" dirty="0"/>
              <a:t>se z</a:t>
            </a:r>
            <a:r>
              <a:rPr lang="es-ES" dirty="0"/>
              <a:t>jevil a</a:t>
            </a:r>
            <a:r>
              <a:rPr lang="cs-CZ" dirty="0"/>
              <a:t> Abraham</a:t>
            </a:r>
            <a:r>
              <a:rPr lang="es-ES" dirty="0"/>
              <a:t> uviděl tři muže, se kterými jedl </a:t>
            </a:r>
            <a:r>
              <a:rPr lang="es-ES" sz="1400" dirty="0"/>
              <a:t>(</a:t>
            </a:r>
            <a:r>
              <a:rPr lang="cs-CZ" sz="1400" dirty="0"/>
              <a:t>1. </a:t>
            </a:r>
            <a:r>
              <a:rPr lang="cs-CZ" sz="1400" dirty="0" err="1"/>
              <a:t>Mpjžíšova</a:t>
            </a:r>
            <a:r>
              <a:rPr lang="es-ES" sz="1400" dirty="0"/>
              <a:t> 18</a:t>
            </a:r>
            <a:r>
              <a:rPr lang="cs-CZ" sz="1400" dirty="0"/>
              <a:t>,</a:t>
            </a:r>
            <a:r>
              <a:rPr lang="es-ES" sz="1400" dirty="0"/>
              <a:t> 1-5)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s-ES" dirty="0"/>
              <a:t>Doprovázel tyto tři muže </a:t>
            </a:r>
            <a:r>
              <a:rPr lang="es-ES" sz="1400" dirty="0"/>
              <a:t>(</a:t>
            </a:r>
            <a:r>
              <a:rPr lang="cs-CZ" sz="1400" dirty="0"/>
              <a:t>1. </a:t>
            </a:r>
            <a:r>
              <a:rPr lang="cs-CZ" sz="1400" dirty="0" err="1"/>
              <a:t>Mpjžíšova</a:t>
            </a:r>
            <a:r>
              <a:rPr lang="es-ES" sz="1400" dirty="0"/>
              <a:t> 18</a:t>
            </a:r>
            <a:r>
              <a:rPr lang="cs-CZ" sz="1400" dirty="0"/>
              <a:t>,</a:t>
            </a:r>
            <a:r>
              <a:rPr lang="es-ES" sz="1400" dirty="0"/>
              <a:t>16)</a:t>
            </a:r>
          </a:p>
          <a:p>
            <a:pPr marL="342900" indent="-342900">
              <a:spcBef>
                <a:spcPct val="50000"/>
              </a:spcBef>
              <a:buClr>
                <a:schemeClr val="tx1"/>
              </a:buClr>
              <a:buFontTx/>
              <a:buAutoNum type="arabicPeriod"/>
            </a:pPr>
            <a:r>
              <a:rPr lang="es-ES" dirty="0">
                <a:solidFill>
                  <a:srgbClr val="FF0000"/>
                </a:solidFill>
              </a:rPr>
              <a:t>Bůh</a:t>
            </a:r>
            <a:r>
              <a:rPr lang="es-ES" dirty="0"/>
              <a:t> </a:t>
            </a:r>
            <a:r>
              <a:rPr lang="pl-PL" dirty="0"/>
              <a:t>zůstal, aby mluvil s Abrahamem</a:t>
            </a:r>
            <a:r>
              <a:rPr lang="es-ES" dirty="0"/>
              <a:t> </a:t>
            </a:r>
            <a:r>
              <a:rPr lang="es-ES" sz="1400" dirty="0"/>
              <a:t>(</a:t>
            </a:r>
            <a:r>
              <a:rPr lang="cs-CZ" sz="1400" dirty="0"/>
              <a:t>1. </a:t>
            </a:r>
            <a:r>
              <a:rPr lang="cs-CZ" sz="1400" dirty="0" err="1"/>
              <a:t>Mpjžíšova</a:t>
            </a:r>
            <a:r>
              <a:rPr lang="es-ES" sz="1400" dirty="0"/>
              <a:t> 18</a:t>
            </a:r>
            <a:r>
              <a:rPr lang="cs-CZ" sz="1400" dirty="0"/>
              <a:t>,</a:t>
            </a:r>
            <a:r>
              <a:rPr lang="es-ES" sz="1400" dirty="0"/>
              <a:t>17-20)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cs-CZ" dirty="0"/>
              <a:t>Muž</a:t>
            </a:r>
            <a:r>
              <a:rPr lang="es-ES" dirty="0"/>
              <a:t>i pokračovali v cestě </a:t>
            </a:r>
            <a:r>
              <a:rPr lang="es-ES" sz="1400" dirty="0"/>
              <a:t>(</a:t>
            </a:r>
            <a:r>
              <a:rPr lang="cs-CZ" sz="1400" dirty="0"/>
              <a:t>1. </a:t>
            </a:r>
            <a:r>
              <a:rPr lang="cs-CZ" sz="1400" dirty="0" err="1"/>
              <a:t>Mpjžíšova</a:t>
            </a:r>
            <a:r>
              <a:rPr lang="es-ES" sz="1400" dirty="0"/>
              <a:t> 18</a:t>
            </a:r>
            <a:r>
              <a:rPr lang="cs-CZ" sz="1400" dirty="0"/>
              <a:t>,</a:t>
            </a:r>
            <a:r>
              <a:rPr lang="es-ES" sz="1400" dirty="0"/>
              <a:t>22)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s-ES" dirty="0"/>
              <a:t>Pouze dva muži (andělé) se dostali do Sodomy </a:t>
            </a:r>
            <a:r>
              <a:rPr lang="es-ES" sz="1400" dirty="0"/>
              <a:t>(</a:t>
            </a:r>
            <a:r>
              <a:rPr lang="cs-CZ" sz="1400" dirty="0"/>
              <a:t>1. </a:t>
            </a:r>
            <a:r>
              <a:rPr lang="cs-CZ" sz="1400" dirty="0" err="1"/>
              <a:t>Mpjžíšova</a:t>
            </a:r>
            <a:r>
              <a:rPr lang="es-ES" sz="1400" dirty="0"/>
              <a:t> 19</a:t>
            </a:r>
            <a:r>
              <a:rPr lang="cs-CZ" sz="1400" dirty="0"/>
              <a:t>,</a:t>
            </a:r>
            <a:r>
              <a:rPr lang="es-ES" sz="1400" dirty="0"/>
              <a:t> 1)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cs-CZ" dirty="0"/>
              <a:t>Ofkud se vza</a:t>
            </a:r>
            <a:r>
              <a:rPr lang="es-ES" dirty="0"/>
              <a:t>l třetí</a:t>
            </a:r>
            <a:r>
              <a:rPr lang="cs-CZ" dirty="0"/>
              <a:t> muž</a:t>
            </a:r>
            <a:r>
              <a:rPr lang="es-ES" dirty="0"/>
              <a:t> a kdo to byl? Podle důkazů Bůh zůstal mluvit </a:t>
            </a:r>
            <a:r>
              <a:rPr lang="cs-CZ" dirty="0"/>
              <a:t>        </a:t>
            </a:r>
            <a:r>
              <a:rPr lang="es-ES" dirty="0"/>
              <a:t>s Abrahamem</a:t>
            </a:r>
            <a:r>
              <a:rPr lang="cs-CZ" dirty="0"/>
              <a:t>. On b</a:t>
            </a:r>
            <a:r>
              <a:rPr lang="es-ES" dirty="0"/>
              <a:t>yl t</a:t>
            </a:r>
            <a:r>
              <a:rPr lang="cs-CZ" dirty="0" err="1"/>
              <a:t>ím</a:t>
            </a:r>
            <a:r>
              <a:rPr lang="es-ES" dirty="0"/>
              <a:t> třetí</a:t>
            </a:r>
            <a:r>
              <a:rPr lang="cs-CZ" dirty="0"/>
              <a:t>m</a:t>
            </a:r>
            <a:r>
              <a:rPr lang="es-ES" dirty="0"/>
              <a:t> </a:t>
            </a:r>
            <a:r>
              <a:rPr lang="cs-CZ" dirty="0"/>
              <a:t>mužem</a:t>
            </a:r>
            <a:r>
              <a:rPr lang="es-ES" dirty="0"/>
              <a:t>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s-ES" dirty="0" err="1"/>
              <a:t>Protože</a:t>
            </a:r>
            <a:r>
              <a:rPr lang="es-ES" dirty="0"/>
              <a:t> je jen jeden Bůh, kterého nikdo neviděl, Abraham musel vidět a mluvit s Ježíšem, </a:t>
            </a:r>
            <a:r>
              <a:rPr lang="cs-CZ" dirty="0"/>
              <a:t>d</a:t>
            </a:r>
            <a:r>
              <a:rPr lang="es-ES" dirty="0"/>
              <a:t>ruhou Osobou </a:t>
            </a:r>
            <a:r>
              <a:rPr lang="es-ES" dirty="0" err="1"/>
              <a:t>Trojice</a:t>
            </a:r>
            <a:r>
              <a:rPr lang="es-ES" dirty="0"/>
              <a:t>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24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02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2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2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animBg="1"/>
      <p:bldP spid="10244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WordArt 3"/>
          <p:cNvSpPr>
            <a:spLocks noChangeArrowheads="1" noChangeShapeType="1" noTextEdit="1"/>
          </p:cNvSpPr>
          <p:nvPr/>
        </p:nvSpPr>
        <p:spPr bwMode="auto">
          <a:xfrm rot="-1523872">
            <a:off x="250825" y="0"/>
            <a:ext cx="4319588" cy="1512888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8931"/>
              </a:avLst>
            </a:prstTxWarp>
            <a:scene3d>
              <a:camera prst="legacyPerspectiveFront">
                <a:rot lat="19799999" lon="19439998" rev="0"/>
              </a:camera>
              <a:lightRig rig="legacyNormal2" dir="b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/>
            <a:r>
              <a:rPr lang="es-ES" sz="36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4223872" scaled="1"/>
                </a:gradFill>
                <a:latin typeface="Impact"/>
              </a:rPr>
              <a:t>MOJŽÍŠ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1763688" y="1412875"/>
            <a:ext cx="7127900" cy="189282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dirty="0">
                <a:solidFill>
                  <a:schemeClr val="tx1"/>
                </a:solidFill>
              </a:rPr>
              <a:t>“Všechn</a:t>
            </a:r>
            <a:r>
              <a:rPr lang="cs-CZ" dirty="0">
                <a:solidFill>
                  <a:schemeClr val="tx1"/>
                </a:solidFill>
              </a:rPr>
              <a:t>a má dobrota přejde před tebou</a:t>
            </a:r>
            <a:r>
              <a:rPr lang="es-ES" dirty="0">
                <a:solidFill>
                  <a:schemeClr val="tx1"/>
                </a:solidFill>
              </a:rPr>
              <a:t>... Ne</a:t>
            </a:r>
            <a:r>
              <a:rPr lang="cs-CZ" dirty="0">
                <a:solidFill>
                  <a:schemeClr val="tx1"/>
                </a:solidFill>
              </a:rPr>
              <a:t>můžeš spatřit mou tvář, neboť člověk mě nesmí spatřit, má-li zůstat naživu</a:t>
            </a:r>
            <a:r>
              <a:rPr lang="es-ES" dirty="0">
                <a:solidFill>
                  <a:schemeClr val="tx1"/>
                </a:solidFill>
              </a:rPr>
              <a:t>...  </a:t>
            </a:r>
            <a:r>
              <a:rPr lang="cs-CZ" dirty="0">
                <a:solidFill>
                  <a:schemeClr val="tx1"/>
                </a:solidFill>
              </a:rPr>
              <a:t>za</a:t>
            </a:r>
            <a:r>
              <a:rPr lang="es-ES" dirty="0">
                <a:solidFill>
                  <a:schemeClr val="tx1"/>
                </a:solidFill>
              </a:rPr>
              <a:t>kryji tě </a:t>
            </a:r>
            <a:r>
              <a:rPr lang="cs-CZ" dirty="0">
                <a:solidFill>
                  <a:schemeClr val="tx1"/>
                </a:solidFill>
              </a:rPr>
              <a:t>svou dlaní</a:t>
            </a:r>
            <a:r>
              <a:rPr lang="es-ES" dirty="0">
                <a:solidFill>
                  <a:schemeClr val="tx1"/>
                </a:solidFill>
              </a:rPr>
              <a:t>, dokud nepřejd</a:t>
            </a:r>
            <a:r>
              <a:rPr lang="cs-CZ" dirty="0">
                <a:solidFill>
                  <a:schemeClr val="tx1"/>
                </a:solidFill>
              </a:rPr>
              <a:t>u</a:t>
            </a:r>
            <a:r>
              <a:rPr lang="es-ES" dirty="0">
                <a:solidFill>
                  <a:schemeClr val="tx1"/>
                </a:solidFill>
              </a:rPr>
              <a:t>. </a:t>
            </a:r>
            <a:r>
              <a:rPr lang="cs-CZ" dirty="0">
                <a:solidFill>
                  <a:schemeClr val="tx1"/>
                </a:solidFill>
              </a:rPr>
              <a:t>Až dlaň odtáhnu, spatříš mě zezadu, ale mou tvář nespatří nikdo</a:t>
            </a:r>
            <a:r>
              <a:rPr lang="es-ES" dirty="0">
                <a:solidFill>
                  <a:schemeClr val="tx1"/>
                </a:solidFill>
              </a:rPr>
              <a:t>”</a:t>
            </a:r>
            <a:r>
              <a:rPr lang="cs-CZ" dirty="0">
                <a:solidFill>
                  <a:schemeClr val="tx1"/>
                </a:solidFill>
              </a:rPr>
              <a:t>      </a:t>
            </a:r>
            <a:r>
              <a:rPr lang="es-ES" sz="1400" dirty="0">
                <a:solidFill>
                  <a:schemeClr val="tx1"/>
                </a:solidFill>
              </a:rPr>
              <a:t>(</a:t>
            </a:r>
            <a:r>
              <a:rPr lang="cs-CZ" sz="1400" dirty="0">
                <a:solidFill>
                  <a:schemeClr val="tx1"/>
                </a:solidFill>
              </a:rPr>
              <a:t>2</a:t>
            </a:r>
            <a:r>
              <a:rPr lang="cs-CZ" sz="1400" dirty="0">
                <a:solidFill>
                  <a:schemeClr val="tx2"/>
                </a:solidFill>
              </a:rPr>
              <a:t>. </a:t>
            </a:r>
            <a:r>
              <a:rPr lang="cs-CZ" sz="1400" dirty="0">
                <a:solidFill>
                  <a:schemeClr val="tx1"/>
                </a:solidFill>
              </a:rPr>
              <a:t>Mojžíšova</a:t>
            </a:r>
            <a:r>
              <a:rPr lang="cs-CZ" sz="1400" dirty="0"/>
              <a:t> </a:t>
            </a:r>
            <a:r>
              <a:rPr lang="es-ES" sz="1400" dirty="0">
                <a:solidFill>
                  <a:schemeClr val="tx1"/>
                </a:solidFill>
              </a:rPr>
              <a:t>33</a:t>
            </a:r>
            <a:r>
              <a:rPr lang="cs-CZ" sz="1400" dirty="0">
                <a:solidFill>
                  <a:schemeClr val="tx1"/>
                </a:solidFill>
              </a:rPr>
              <a:t>,</a:t>
            </a:r>
            <a:r>
              <a:rPr lang="es-ES" sz="1400" dirty="0">
                <a:solidFill>
                  <a:schemeClr val="tx1"/>
                </a:solidFill>
              </a:rPr>
              <a:t>19-23)</a:t>
            </a:r>
          </a:p>
          <a:p>
            <a:pPr>
              <a:spcBef>
                <a:spcPct val="50000"/>
              </a:spcBef>
            </a:pPr>
            <a:r>
              <a:rPr lang="es-ES" dirty="0">
                <a:solidFill>
                  <a:schemeClr val="tx1"/>
                </a:solidFill>
              </a:rPr>
              <a:t>Není to prorocká vize, ale skutečná. Mohl vidět Jeho ruku a záda, stejně jako s Ním mluvit “</a:t>
            </a:r>
            <a:r>
              <a:rPr lang="cs-CZ" dirty="0">
                <a:solidFill>
                  <a:schemeClr val="tx1"/>
                </a:solidFill>
              </a:rPr>
              <a:t>t</a:t>
            </a:r>
            <a:r>
              <a:rPr lang="es-ES" dirty="0">
                <a:solidFill>
                  <a:schemeClr val="tx1"/>
                </a:solidFill>
              </a:rPr>
              <a:t>váří v tvář” </a:t>
            </a:r>
            <a:r>
              <a:rPr lang="es-ES" sz="1400" dirty="0">
                <a:solidFill>
                  <a:schemeClr val="tx1"/>
                </a:solidFill>
              </a:rPr>
              <a:t>(</a:t>
            </a:r>
            <a:r>
              <a:rPr lang="cs-CZ" sz="1400" dirty="0">
                <a:solidFill>
                  <a:schemeClr val="tx1"/>
                </a:solidFill>
              </a:rPr>
              <a:t>2</a:t>
            </a:r>
            <a:r>
              <a:rPr lang="cs-CZ" sz="1400" dirty="0">
                <a:solidFill>
                  <a:schemeClr val="tx2"/>
                </a:solidFill>
              </a:rPr>
              <a:t>. </a:t>
            </a:r>
            <a:r>
              <a:rPr lang="cs-CZ" sz="1400" dirty="0">
                <a:solidFill>
                  <a:schemeClr val="tx1"/>
                </a:solidFill>
              </a:rPr>
              <a:t>Mojžíšova</a:t>
            </a:r>
            <a:r>
              <a:rPr lang="cs-CZ" sz="1400" dirty="0"/>
              <a:t> </a:t>
            </a:r>
            <a:r>
              <a:rPr lang="es-ES" sz="1400" dirty="0">
                <a:solidFill>
                  <a:schemeClr val="tx1"/>
                </a:solidFill>
              </a:rPr>
              <a:t>33</a:t>
            </a:r>
            <a:r>
              <a:rPr lang="cs-CZ" sz="1400" dirty="0">
                <a:solidFill>
                  <a:schemeClr val="tx1"/>
                </a:solidFill>
              </a:rPr>
              <a:t>,</a:t>
            </a:r>
            <a:r>
              <a:rPr lang="es-ES" sz="1400" dirty="0">
                <a:solidFill>
                  <a:schemeClr val="tx1"/>
                </a:solidFill>
              </a:rPr>
              <a:t>11)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2051050" y="5445125"/>
            <a:ext cx="709295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Koho Mojžíš skutečně viděl? T</a:t>
            </a:r>
            <a:r>
              <a:rPr lang="cs-CZ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oho</a:t>
            </a:r>
            <a:r>
              <a:rPr lang="es-ES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 s</a:t>
            </a:r>
            <a:r>
              <a:rPr lang="cs-CZ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tejného, jenž</a:t>
            </a:r>
            <a:r>
              <a:rPr lang="es-ES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 ho povolal </a:t>
            </a:r>
            <a:r>
              <a:rPr lang="cs-CZ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    </a:t>
            </a:r>
            <a:r>
              <a:rPr lang="es-ES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z hořícího keře: Anděl</a:t>
            </a:r>
            <a:r>
              <a:rPr lang="cs-CZ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a</a:t>
            </a:r>
            <a:r>
              <a:rPr lang="es-ES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 Páně (</a:t>
            </a:r>
            <a:r>
              <a:rPr lang="cs-CZ" dirty="0">
                <a:solidFill>
                  <a:schemeClr val="bg1"/>
                </a:solidFill>
              </a:rPr>
              <a:t>2. Mojžíšova</a:t>
            </a:r>
            <a:r>
              <a:rPr lang="cs-CZ" dirty="0"/>
              <a:t> </a:t>
            </a:r>
            <a:r>
              <a:rPr lang="es-ES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3</a:t>
            </a:r>
            <a:r>
              <a:rPr lang="cs-CZ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,</a:t>
            </a:r>
            <a:r>
              <a:rPr lang="es-ES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2) </a:t>
            </a:r>
            <a:r>
              <a:rPr lang="cs-CZ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-</a:t>
            </a:r>
            <a:r>
              <a:rPr lang="es-ES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 Ježíš</a:t>
            </a:r>
            <a:r>
              <a:rPr lang="cs-CZ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e</a:t>
            </a:r>
            <a:r>
              <a:rPr lang="es-ES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 Krist</a:t>
            </a:r>
            <a:r>
              <a:rPr lang="cs-CZ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a</a:t>
            </a:r>
            <a:r>
              <a:rPr lang="es-ES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-</a:t>
            </a:r>
            <a:r>
              <a:rPr lang="cs-CZ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 </a:t>
            </a:r>
            <a:r>
              <a:rPr lang="es-ES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, o němž prohlašuje: "Bůh </a:t>
            </a:r>
            <a:r>
              <a:rPr lang="cs-CZ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mne</a:t>
            </a:r>
            <a:r>
              <a:rPr lang="es-ES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 povolal zprostřed keře" </a:t>
            </a:r>
            <a:r>
              <a:rPr lang="cs-CZ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             </a:t>
            </a:r>
            <a:r>
              <a:rPr lang="es-ES" sz="1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(</a:t>
            </a:r>
            <a:r>
              <a:rPr lang="cs-CZ" sz="1400" dirty="0">
                <a:solidFill>
                  <a:schemeClr val="bg1"/>
                </a:solidFill>
              </a:rPr>
              <a:t>2. Mojžíšova </a:t>
            </a:r>
            <a:r>
              <a:rPr lang="es-ES" sz="1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3</a:t>
            </a:r>
            <a:r>
              <a:rPr lang="cs-CZ" sz="1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,</a:t>
            </a:r>
            <a:r>
              <a:rPr lang="es-ES" sz="1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 4)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20">
                                            <p:bg/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20">
                                            <p:bg/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2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nimBg="1"/>
      <p:bldP spid="9220" grpId="0" uiExpand="1" build="p" animBg="1"/>
      <p:bldP spid="92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WordArt 3"/>
          <p:cNvSpPr>
            <a:spLocks noChangeArrowheads="1" noChangeShapeType="1" noTextEdit="1"/>
          </p:cNvSpPr>
          <p:nvPr/>
        </p:nvSpPr>
        <p:spPr bwMode="auto">
          <a:xfrm rot="-1523872">
            <a:off x="138580" y="163641"/>
            <a:ext cx="4221173" cy="1674023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8931"/>
              </a:avLst>
            </a:prstTxWarp>
            <a:scene3d>
              <a:camera prst="legacyPerspectiveFront">
                <a:rot lat="19799999" lon="19439998" rev="0"/>
              </a:camera>
              <a:lightRig rig="legacyNormal2" dir="b"/>
            </a:scene3d>
            <a:sp3d extrusionH="354000" prstMaterial="legacyMatte">
              <a:extrusionClr>
                <a:srgbClr val="009900"/>
              </a:extrusionClr>
            </a:sp3d>
          </a:bodyPr>
          <a:lstStyle/>
          <a:p>
            <a:pPr algn="ctr"/>
            <a:r>
              <a:rPr lang="es-ES" sz="36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009900"/>
                    </a:gs>
                    <a:gs pos="50000">
                      <a:srgbClr val="FFFFCC"/>
                    </a:gs>
                    <a:gs pos="100000">
                      <a:srgbClr val="009900"/>
                    </a:gs>
                  </a:gsLst>
                  <a:lin ang="4223872" scaled="1"/>
                </a:gradFill>
                <a:latin typeface="Impact"/>
              </a:rPr>
              <a:t>JOZUE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179512" y="4699590"/>
            <a:ext cx="8892480" cy="1969770"/>
          </a:xfrm>
          <a:prstGeom prst="rect">
            <a:avLst/>
          </a:prstGeom>
          <a:solidFill>
            <a:srgbClr val="339966">
              <a:alpha val="7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57188" indent="-357188">
              <a:spcBef>
                <a:spcPct val="50000"/>
              </a:spcBef>
              <a:buFont typeface="Wingdings" pitchFamily="2" charset="2"/>
              <a:buChar char="à"/>
            </a:pPr>
            <a:r>
              <a:rPr lang="es-E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Nebyl andělem, protože při</a:t>
            </a:r>
            <a:r>
              <a:rPr lang="cs-CZ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káz</a:t>
            </a:r>
            <a:r>
              <a:rPr lang="es-E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al Jozu</a:t>
            </a:r>
            <a:r>
              <a:rPr lang="cs-CZ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ovi</a:t>
            </a:r>
            <a:r>
              <a:rPr lang="es-E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, aby </a:t>
            </a:r>
            <a:r>
              <a:rPr lang="cs-CZ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se mu poklonil</a:t>
            </a:r>
            <a:r>
              <a:rPr lang="es-E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 </a:t>
            </a:r>
            <a:r>
              <a:rPr lang="es-ES" sz="1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(Jo</a:t>
            </a:r>
            <a:r>
              <a:rPr lang="cs-CZ" sz="1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z</a:t>
            </a:r>
            <a:r>
              <a:rPr lang="es-ES" sz="1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u</a:t>
            </a:r>
            <a:r>
              <a:rPr lang="cs-CZ" sz="1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e</a:t>
            </a:r>
            <a:r>
              <a:rPr lang="es-ES" sz="1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 5</a:t>
            </a:r>
            <a:r>
              <a:rPr lang="cs-CZ" sz="1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,</a:t>
            </a:r>
            <a:r>
              <a:rPr lang="es-ES" sz="1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14;</a:t>
            </a:r>
            <a:br>
              <a:rPr lang="es-ES" sz="1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</a:br>
            <a:r>
              <a:rPr lang="cs-CZ" sz="1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Zjevení</a:t>
            </a:r>
            <a:r>
              <a:rPr lang="es-ES" sz="1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 19</a:t>
            </a:r>
            <a:r>
              <a:rPr lang="cs-CZ" sz="1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,</a:t>
            </a:r>
            <a:r>
              <a:rPr lang="es-ES" sz="1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9</a:t>
            </a:r>
            <a:r>
              <a:rPr lang="cs-CZ" sz="1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.</a:t>
            </a:r>
            <a:r>
              <a:rPr lang="es-ES" sz="1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10)</a:t>
            </a:r>
          </a:p>
          <a:p>
            <a:pPr marL="357188" indent="-357188">
              <a:spcBef>
                <a:spcPct val="50000"/>
              </a:spcBef>
              <a:buFont typeface="Wingdings" pitchFamily="2" charset="2"/>
              <a:buChar char="à"/>
            </a:pPr>
            <a:r>
              <a:rPr lang="es-E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Místo bylo svaté </a:t>
            </a:r>
            <a:r>
              <a:rPr lang="cs-CZ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stejně jako u hořícího keře</a:t>
            </a:r>
            <a:r>
              <a:rPr lang="es-E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s-ES" sz="1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(Jo</a:t>
            </a:r>
            <a:r>
              <a:rPr lang="cs-CZ" sz="1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</a:t>
            </a:r>
            <a:r>
              <a:rPr lang="es-ES" sz="1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</a:t>
            </a:r>
            <a:r>
              <a:rPr lang="cs-CZ" sz="1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</a:t>
            </a:r>
            <a:r>
              <a:rPr lang="es-ES" sz="1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5</a:t>
            </a:r>
            <a:r>
              <a:rPr lang="cs-CZ" sz="1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  <a:r>
              <a:rPr lang="es-ES" sz="1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15</a:t>
            </a:r>
            <a:r>
              <a:rPr lang="cs-CZ" sz="1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; 2. Mojžíšova 3,5</a:t>
            </a:r>
            <a:r>
              <a:rPr lang="es-ES" sz="1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  <a:p>
            <a:pPr marL="357188" indent="-357188">
              <a:spcBef>
                <a:spcPct val="50000"/>
              </a:spcBef>
              <a:buFont typeface="Wingdings" pitchFamily="2" charset="2"/>
              <a:buChar char="à"/>
            </a:pPr>
            <a:r>
              <a:rPr lang="es-E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Tento princ byl sám Bůh, který mluvil s Jozuem. </a:t>
            </a:r>
            <a:r>
              <a:rPr lang="es-ES" sz="1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(Jo</a:t>
            </a:r>
            <a:r>
              <a:rPr lang="cs-CZ" sz="1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</a:t>
            </a:r>
            <a:r>
              <a:rPr lang="es-ES" sz="1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</a:t>
            </a:r>
            <a:r>
              <a:rPr lang="cs-CZ" sz="1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 6,</a:t>
            </a:r>
            <a:r>
              <a:rPr lang="es-ES" sz="1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2)</a:t>
            </a:r>
            <a:r>
              <a:rPr lang="es-E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[</a:t>
            </a:r>
            <a:r>
              <a:rPr lang="cs-CZ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Uvědom</a:t>
            </a:r>
            <a:r>
              <a:rPr lang="es-E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 si, </a:t>
            </a:r>
            <a:r>
              <a:rPr lang="cs-CZ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r>
              <a:rPr lang="es-E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že původně v Bibli nebyly žádné kapitoly a verše a kapitola 6 je jen nepřerušeným pokračováním kapitoly 5]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179512" y="4326527"/>
            <a:ext cx="8892480" cy="366713"/>
          </a:xfrm>
          <a:prstGeom prst="rect">
            <a:avLst/>
          </a:prstGeom>
          <a:solidFill>
            <a:srgbClr val="339966">
              <a:alpha val="7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Objevil se před ním Kníže Boží armády </a:t>
            </a:r>
            <a:r>
              <a:rPr lang="es-ES" sz="1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(Jo</a:t>
            </a:r>
            <a:r>
              <a:rPr lang="cs-CZ" sz="1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zue</a:t>
            </a:r>
            <a:r>
              <a:rPr lang="es-ES" sz="1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5</a:t>
            </a:r>
            <a:r>
              <a:rPr lang="cs-CZ" sz="1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  <a:r>
              <a:rPr lang="es-ES" sz="1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14)</a:t>
            </a:r>
            <a:r>
              <a:rPr lang="es-E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19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19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19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19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animBg="1"/>
      <p:bldP spid="8196" grpId="0" uiExpand="1" build="p" animBg="1"/>
      <p:bldP spid="8197" grpId="0" uiExpand="1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250825" y="4797152"/>
            <a:ext cx="8642350" cy="1969770"/>
          </a:xfrm>
          <a:prstGeom prst="rect">
            <a:avLst/>
          </a:prstGeom>
          <a:solidFill>
            <a:srgbClr val="339966">
              <a:alpha val="7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Kdo je Kníže Boží armády? Mi</a:t>
            </a:r>
            <a:r>
              <a:rPr lang="cs-CZ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íka</a:t>
            </a:r>
            <a:r>
              <a:rPr lang="es-E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el </a:t>
            </a:r>
            <a:r>
              <a:rPr lang="es-ES" sz="1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(Daniel 10</a:t>
            </a:r>
            <a:r>
              <a:rPr lang="cs-CZ" sz="1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  <a:r>
              <a:rPr lang="es-ES" sz="1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13; 12</a:t>
            </a:r>
            <a:r>
              <a:rPr lang="cs-CZ" sz="1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  <a:r>
              <a:rPr lang="es-ES" sz="1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1;</a:t>
            </a:r>
            <a:br>
              <a:rPr lang="es-ES" sz="1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sz="1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Zjevení</a:t>
            </a:r>
            <a:r>
              <a:rPr lang="es-ES" sz="1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12</a:t>
            </a:r>
            <a:r>
              <a:rPr lang="cs-CZ" sz="1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  <a:r>
              <a:rPr lang="es-ES" sz="1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7)</a:t>
            </a:r>
          </a:p>
          <a:p>
            <a:pPr>
              <a:spcBef>
                <a:spcPct val="50000"/>
              </a:spcBef>
            </a:pPr>
            <a:r>
              <a:rPr lang="pl-PL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Jeho jméno znamená: "Kdo je jako Bůh?</a:t>
            </a:r>
            <a:r>
              <a:rPr lang="es-E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”</a:t>
            </a:r>
          </a:p>
          <a:p>
            <a:pPr>
              <a:spcBef>
                <a:spcPct val="50000"/>
              </a:spcBef>
            </a:pPr>
            <a:r>
              <a:rPr lang="es-ES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Protože</a:t>
            </a:r>
            <a:r>
              <a:rPr lang="cs-CZ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o sobě prohlásil, že</a:t>
            </a:r>
            <a:r>
              <a:rPr lang="es-E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je Bohem (JHVH) a </a:t>
            </a:r>
            <a:r>
              <a:rPr lang="cs-CZ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přiměl </a:t>
            </a:r>
            <a:r>
              <a:rPr lang="cs-CZ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Jozueho</a:t>
            </a:r>
            <a:r>
              <a:rPr lang="cs-CZ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aby se      před Ním sklonil, pak, pokud</a:t>
            </a:r>
            <a:r>
              <a:rPr lang="es-E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existuje jen jed</a:t>
            </a:r>
            <a:r>
              <a:rPr lang="cs-CZ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  <a:r>
              <a:rPr lang="es-E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r>
              <a:rPr lang="cs-CZ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ý</a:t>
            </a:r>
            <a:r>
              <a:rPr lang="es-E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pravý </a:t>
            </a:r>
            <a:r>
              <a:rPr lang="cs-CZ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</a:t>
            </a:r>
            <a:r>
              <a:rPr lang="es-E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ůh, </a:t>
            </a:r>
            <a:r>
              <a:rPr lang="cs-CZ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 musí být   jedině</a:t>
            </a:r>
            <a:r>
              <a:rPr lang="es-E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Ježíš, Druhá Osoba </a:t>
            </a:r>
            <a:r>
              <a:rPr lang="es-ES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Trojice</a:t>
            </a:r>
            <a:r>
              <a:rPr lang="es-E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</a:p>
        </p:txBody>
      </p:sp>
      <p:sp>
        <p:nvSpPr>
          <p:cNvPr id="2" name="WordArt 3">
            <a:extLst>
              <a:ext uri="{FF2B5EF4-FFF2-40B4-BE49-F238E27FC236}">
                <a16:creationId xmlns:a16="http://schemas.microsoft.com/office/drawing/2014/main" id="{2731A0A3-B3CE-16D6-3B8C-DDB6888579D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-1523872">
            <a:off x="138580" y="163641"/>
            <a:ext cx="4221173" cy="1674023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8931"/>
              </a:avLst>
            </a:prstTxWarp>
            <a:scene3d>
              <a:camera prst="legacyPerspectiveFront">
                <a:rot lat="19799999" lon="19439998" rev="0"/>
              </a:camera>
              <a:lightRig rig="legacyNormal2" dir="b"/>
            </a:scene3d>
            <a:sp3d extrusionH="354000" prstMaterial="legacyMatte">
              <a:extrusionClr>
                <a:srgbClr val="009900"/>
              </a:extrusionClr>
            </a:sp3d>
          </a:bodyPr>
          <a:lstStyle/>
          <a:p>
            <a:pPr algn="ctr"/>
            <a:r>
              <a:rPr lang="es-ES" sz="36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009900"/>
                    </a:gs>
                    <a:gs pos="50000">
                      <a:srgbClr val="FFFFCC"/>
                    </a:gs>
                    <a:gs pos="100000">
                      <a:srgbClr val="009900"/>
                    </a:gs>
                  </a:gsLst>
                  <a:lin ang="4223872" scaled="1"/>
                </a:gradFill>
                <a:latin typeface="Impact"/>
              </a:rPr>
              <a:t>JOZUE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WordArt 2"/>
          <p:cNvSpPr>
            <a:spLocks noChangeArrowheads="1" noChangeShapeType="1" noTextEdit="1"/>
          </p:cNvSpPr>
          <p:nvPr/>
        </p:nvSpPr>
        <p:spPr bwMode="auto">
          <a:xfrm>
            <a:off x="611188" y="549275"/>
            <a:ext cx="784860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i-FI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FF"/>
                </a:solidFill>
                <a:latin typeface="Arial Black"/>
              </a:rPr>
              <a:t>DVĚ BYTOSTI SE JMÉNEM JAHVE</a:t>
            </a:r>
            <a:endParaRPr lang="es-E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CCFF"/>
              </a:solidFill>
              <a:latin typeface="Arial Black"/>
            </a:endParaRP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611188" y="1125538"/>
            <a:ext cx="792162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b="0" dirty="0"/>
              <a:t>“Potom mi ukázal velekněze Jozue, který stál před </a:t>
            </a:r>
            <a:r>
              <a:rPr lang="cs-CZ" dirty="0" err="1"/>
              <a:t>andě</a:t>
            </a:r>
            <a:r>
              <a:rPr lang="es-ES" dirty="0"/>
              <a:t>le</a:t>
            </a:r>
            <a:r>
              <a:rPr lang="cs-CZ" dirty="0"/>
              <a:t>m</a:t>
            </a:r>
            <a:r>
              <a:rPr lang="es-ES" dirty="0"/>
              <a:t> </a:t>
            </a:r>
            <a:r>
              <a:rPr lang="cs-CZ" dirty="0" err="1"/>
              <a:t>Ja</a:t>
            </a:r>
            <a:r>
              <a:rPr lang="es-ES" dirty="0"/>
              <a:t>hv</a:t>
            </a:r>
            <a:r>
              <a:rPr lang="cs-CZ" dirty="0"/>
              <a:t>e</a:t>
            </a:r>
            <a:r>
              <a:rPr lang="es-ES" b="0" dirty="0"/>
              <a:t>, a </a:t>
            </a:r>
            <a:r>
              <a:rPr lang="cs-CZ" b="0" dirty="0"/>
              <a:t>s</a:t>
            </a:r>
            <a:r>
              <a:rPr lang="es-ES" b="0" dirty="0"/>
              <a:t>atan byl po jeho pravici, aby ho obvinil. A </a:t>
            </a:r>
            <a:r>
              <a:rPr lang="cs-CZ" dirty="0" err="1"/>
              <a:t>Ja</a:t>
            </a:r>
            <a:r>
              <a:rPr lang="es-ES" dirty="0"/>
              <a:t>hv</a:t>
            </a:r>
            <a:r>
              <a:rPr lang="cs-CZ" dirty="0"/>
              <a:t>e</a:t>
            </a:r>
            <a:r>
              <a:rPr lang="es-ES" b="0" dirty="0"/>
              <a:t> </a:t>
            </a:r>
            <a:r>
              <a:rPr lang="es-ES" b="0" baseline="30000" dirty="0"/>
              <a:t>(1)</a:t>
            </a:r>
            <a:r>
              <a:rPr lang="es-ES" b="0" dirty="0"/>
              <a:t> </a:t>
            </a:r>
            <a:r>
              <a:rPr lang="cs-CZ" b="0" dirty="0"/>
              <a:t>řekl</a:t>
            </a:r>
            <a:r>
              <a:rPr lang="es-ES" b="0" dirty="0"/>
              <a:t> </a:t>
            </a:r>
            <a:r>
              <a:rPr lang="cs-CZ" b="0" dirty="0"/>
              <a:t>s</a:t>
            </a:r>
            <a:r>
              <a:rPr lang="es-ES" b="0" dirty="0"/>
              <a:t>atan</a:t>
            </a:r>
            <a:r>
              <a:rPr lang="cs-CZ" b="0" dirty="0" err="1"/>
              <a:t>ovi</a:t>
            </a:r>
            <a:r>
              <a:rPr lang="es-ES" b="0" dirty="0"/>
              <a:t>: «</a:t>
            </a:r>
            <a:r>
              <a:rPr lang="es-ES" dirty="0"/>
              <a:t>Jahve</a:t>
            </a:r>
            <a:r>
              <a:rPr lang="es-ES" b="0" dirty="0"/>
              <a:t> </a:t>
            </a:r>
            <a:r>
              <a:rPr lang="es-ES" b="0" baseline="30000" dirty="0"/>
              <a:t>(2)</a:t>
            </a:r>
            <a:r>
              <a:rPr lang="es-ES" b="0" dirty="0"/>
              <a:t> </a:t>
            </a:r>
            <a:r>
              <a:rPr lang="cs-CZ" b="0" dirty="0"/>
              <a:t>ti dává důtku</a:t>
            </a:r>
            <a:r>
              <a:rPr lang="es-ES" b="0" dirty="0"/>
              <a:t>, satane»” </a:t>
            </a:r>
            <a:r>
              <a:rPr lang="es-ES" sz="1400" b="0" dirty="0"/>
              <a:t>(Zacarías, 3: 1-2)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684213" y="5157788"/>
            <a:ext cx="7129462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cs-CZ" b="0" dirty="0"/>
              <a:t>Jahve</a:t>
            </a:r>
            <a:r>
              <a:rPr lang="es-ES" b="0" dirty="0"/>
              <a:t> </a:t>
            </a:r>
            <a:r>
              <a:rPr lang="es-ES" b="0" baseline="30000" dirty="0"/>
              <a:t>(1)</a:t>
            </a:r>
            <a:r>
              <a:rPr lang="es-ES" b="0" dirty="0"/>
              <a:t> </a:t>
            </a:r>
            <a:r>
              <a:rPr lang="es-ES" b="0" dirty="0">
                <a:sym typeface="Wingdings" pitchFamily="2" charset="2"/>
              </a:rPr>
              <a:t> </a:t>
            </a:r>
            <a:r>
              <a:rPr lang="cs-CZ" b="0" dirty="0">
                <a:sym typeface="Wingdings" pitchFamily="2" charset="2"/>
              </a:rPr>
              <a:t>a</a:t>
            </a:r>
            <a:r>
              <a:rPr lang="es-ES" b="0" dirty="0">
                <a:sym typeface="Wingdings" pitchFamily="2" charset="2"/>
              </a:rPr>
              <a:t>n</a:t>
            </a:r>
            <a:r>
              <a:rPr lang="cs-CZ" b="0" dirty="0" err="1">
                <a:sym typeface="Wingdings" pitchFamily="2" charset="2"/>
              </a:rPr>
              <a:t>dě</a:t>
            </a:r>
            <a:r>
              <a:rPr lang="es-ES" b="0" dirty="0">
                <a:sym typeface="Wingdings" pitchFamily="2" charset="2"/>
              </a:rPr>
              <a:t>l </a:t>
            </a:r>
            <a:r>
              <a:rPr lang="cs-CZ" b="0" dirty="0">
                <a:sym typeface="Wingdings" pitchFamily="2" charset="2"/>
              </a:rPr>
              <a:t>Jahve</a:t>
            </a:r>
            <a:r>
              <a:rPr lang="es-ES" b="0" dirty="0">
                <a:sym typeface="Wingdings" pitchFamily="2" charset="2"/>
              </a:rPr>
              <a:t>, archanděl Michael, Syn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b="0" dirty="0">
                <a:sym typeface="Wingdings" pitchFamily="2" charset="2"/>
              </a:rPr>
              <a:t>Ja</a:t>
            </a:r>
            <a:r>
              <a:rPr lang="es-ES" b="0" dirty="0" err="1">
                <a:sym typeface="Wingdings" pitchFamily="2" charset="2"/>
              </a:rPr>
              <a:t>hv</a:t>
            </a:r>
            <a:r>
              <a:rPr lang="cs-CZ" b="0" dirty="0">
                <a:sym typeface="Wingdings" pitchFamily="2" charset="2"/>
              </a:rPr>
              <a:t>e</a:t>
            </a:r>
            <a:r>
              <a:rPr lang="es-ES" b="0" dirty="0">
                <a:sym typeface="Wingdings" pitchFamily="2" charset="2"/>
              </a:rPr>
              <a:t> </a:t>
            </a:r>
            <a:r>
              <a:rPr lang="es-ES" b="0" baseline="30000" dirty="0">
                <a:sym typeface="Wingdings" pitchFamily="2" charset="2"/>
              </a:rPr>
              <a:t>(2)</a:t>
            </a:r>
            <a:r>
              <a:rPr lang="es-ES" b="0" dirty="0">
                <a:sym typeface="Wingdings" pitchFamily="2" charset="2"/>
              </a:rPr>
              <a:t>  </a:t>
            </a:r>
            <a:r>
              <a:rPr lang="cs-CZ" b="0" dirty="0">
                <a:sym typeface="Wingdings" pitchFamily="2" charset="2"/>
              </a:rPr>
              <a:t>Jahve</a:t>
            </a:r>
            <a:r>
              <a:rPr lang="es-ES" b="0" dirty="0">
                <a:sym typeface="Wingdings" pitchFamily="2" charset="2"/>
              </a:rPr>
              <a:t>, Otec, který kárá Satana</a:t>
            </a:r>
            <a:endParaRPr lang="es-ES" b="0" dirty="0"/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684213" y="2492375"/>
            <a:ext cx="7848600" cy="2446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b="0" dirty="0">
                <a:sym typeface="Wingdings" pitchFamily="2" charset="2"/>
              </a:rPr>
              <a:t>Porovnejte tuto symbolickou situaci s tou, která se skutečně stala s tělem Mojžíše:
“A</a:t>
            </a:r>
            <a:r>
              <a:rPr lang="cs-CZ" b="0" dirty="0">
                <a:sym typeface="Wingdings" pitchFamily="2" charset="2"/>
              </a:rPr>
              <a:t> přece sám</a:t>
            </a:r>
            <a:r>
              <a:rPr lang="es-ES" b="0" dirty="0">
                <a:sym typeface="Wingdings" pitchFamily="2" charset="2"/>
              </a:rPr>
              <a:t> archanděl Michael</a:t>
            </a:r>
            <a:r>
              <a:rPr lang="cs-CZ" b="0" dirty="0">
                <a:sym typeface="Wingdings" pitchFamily="2" charset="2"/>
              </a:rPr>
              <a:t>, když se přel</a:t>
            </a:r>
            <a:r>
              <a:rPr lang="es-ES" b="0" dirty="0">
                <a:sym typeface="Wingdings" pitchFamily="2" charset="2"/>
              </a:rPr>
              <a:t> s ďáblem o Mojžíšovo tělo, neo</a:t>
            </a:r>
            <a:r>
              <a:rPr lang="cs-CZ" b="0" dirty="0" err="1">
                <a:sym typeface="Wingdings" pitchFamily="2" charset="2"/>
              </a:rPr>
              <a:t>smělil</a:t>
            </a:r>
            <a:r>
              <a:rPr lang="es-ES" b="0" dirty="0">
                <a:sym typeface="Wingdings" pitchFamily="2" charset="2"/>
              </a:rPr>
              <a:t> se </a:t>
            </a:r>
            <a:r>
              <a:rPr lang="cs-CZ" b="0" dirty="0">
                <a:sym typeface="Wingdings" pitchFamily="2" charset="2"/>
              </a:rPr>
              <a:t>vynést nad ním zatracující soud, ale řekl</a:t>
            </a:r>
            <a:r>
              <a:rPr lang="es-ES" b="0" dirty="0">
                <a:sym typeface="Wingdings" pitchFamily="2" charset="2"/>
              </a:rPr>
              <a:t>: «P</a:t>
            </a:r>
            <a:r>
              <a:rPr lang="cs-CZ" b="0" dirty="0" err="1">
                <a:sym typeface="Wingdings" pitchFamily="2" charset="2"/>
              </a:rPr>
              <a:t>otrestej</a:t>
            </a:r>
            <a:r>
              <a:rPr lang="cs-CZ" b="0" dirty="0">
                <a:sym typeface="Wingdings" pitchFamily="2" charset="2"/>
              </a:rPr>
              <a:t> tě Hospodin</a:t>
            </a:r>
            <a:r>
              <a:rPr lang="es-ES" b="0" dirty="0">
                <a:sym typeface="Wingdings" pitchFamily="2" charset="2"/>
              </a:rPr>
              <a:t>»” </a:t>
            </a:r>
            <a:r>
              <a:rPr lang="es-ES" sz="1400" b="0" dirty="0">
                <a:sym typeface="Wingdings" pitchFamily="2" charset="2"/>
              </a:rPr>
              <a:t>(Juda 9)</a:t>
            </a:r>
          </a:p>
          <a:p>
            <a:pPr>
              <a:spcBef>
                <a:spcPct val="50000"/>
              </a:spcBef>
            </a:pPr>
            <a:endParaRPr lang="es-ES" b="0" dirty="0">
              <a:sym typeface="Wingdings" pitchFamily="2" charset="2"/>
            </a:endParaRPr>
          </a:p>
          <a:p>
            <a:pPr>
              <a:spcBef>
                <a:spcPct val="50000"/>
              </a:spcBef>
            </a:pPr>
            <a:r>
              <a:rPr lang="es-ES" b="0" dirty="0">
                <a:sym typeface="Wingdings" pitchFamily="2" charset="2"/>
              </a:rPr>
              <a:t>Dospěli jsme k závěru, že: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50"/>
                            </p:stCondLst>
                            <p:childTnLst>
                              <p:par>
                                <p:cTn id="3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nimBg="1"/>
      <p:bldP spid="14339" grpId="0"/>
      <p:bldP spid="14340" grpId="0" uiExpand="1" build="p"/>
      <p:bldP spid="14342" grpId="0" uiExpand="1" build="p"/>
    </p:bld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557</TotalTime>
  <Words>993</Words>
  <Application>Microsoft Office PowerPoint</Application>
  <PresentationFormat>Presentación en pantalla (4:3)</PresentationFormat>
  <Paragraphs>49</Paragraphs>
  <Slides>11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7" baseType="lpstr">
      <vt:lpstr>Arial</vt:lpstr>
      <vt:lpstr>Arial Black</vt:lpstr>
      <vt:lpstr>Calibri</vt:lpstr>
      <vt:lpstr>Impact</vt:lpstr>
      <vt:lpstr>Wingdings</vt:lpstr>
      <vt:lpstr>Diseño predeterminado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Sergio Fustero</dc:creator>
  <cp:lastModifiedBy>Sergio Fustero Carreras</cp:lastModifiedBy>
  <cp:revision>86</cp:revision>
  <dcterms:created xsi:type="dcterms:W3CDTF">2008-04-04T14:31:05Z</dcterms:created>
  <dcterms:modified xsi:type="dcterms:W3CDTF">2023-01-17T15:59:23Z</dcterms:modified>
</cp:coreProperties>
</file>