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CCFF"/>
    <a:srgbClr val="1007BD"/>
    <a:srgbClr val="008E00"/>
    <a:srgbClr val="AF6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518D-CFDB-4068-8847-DA4E1FBB6635}" type="datetimeFigureOut">
              <a:rPr lang="es-ES" smtClean="0"/>
              <a:t>18/01/2023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FD2DE-1AA0-4E41-95CF-FFB3E72A59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6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8FD2DE-1AA0-4E41-95CF-FFB3E72A596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80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27996D-78B8-42DB-B433-6BD603F437A0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6532B-7A7D-4D14-962A-3085B7D959C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10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440F7-4C58-45D5-B4A8-F98BE18337A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24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B63B1-9D05-456C-A19F-C490311DE2A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4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817B7-1327-402F-AECD-B6780B36C20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76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A6A2-2480-40F1-96EB-D59BE872065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66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8EFAE-7B38-4264-B672-29C45627C9C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751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CB9A2-A3A6-444E-B1BD-04203F771BB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70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E4486-DCFC-467A-BCED-7FDD5658B39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45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7A8D9-2001-4A90-9B7C-A6BA9F7F004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00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06E62-528E-4C5A-A4BA-17BD32C84B7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61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08F65A-1AE1-4722-BAE7-A74B44E39B2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ROK NULA
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9616" y="3645024"/>
            <a:ext cx="6032500" cy="1003300"/>
          </a:xfrm>
        </p:spPr>
        <p:txBody>
          <a:bodyPr/>
          <a:lstStyle/>
          <a:p>
            <a:r>
              <a:rPr lang="pl-PL" dirty="0"/>
              <a:t>Problémy s výpočtem let          před a po Kristu
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81656" cy="1476375"/>
          </a:xfrm>
        </p:spPr>
        <p:txBody>
          <a:bodyPr/>
          <a:lstStyle/>
          <a:p>
            <a:r>
              <a:rPr lang="cs-CZ" dirty="0"/>
              <a:t>Přidání</a:t>
            </a:r>
            <a:r>
              <a:rPr lang="es-ES" dirty="0"/>
              <a:t> 483 </a:t>
            </a:r>
            <a:r>
              <a:rPr lang="cs-CZ" dirty="0"/>
              <a:t>let</a:t>
            </a:r>
            <a:br>
              <a:rPr lang="es-ES" dirty="0"/>
            </a:br>
            <a:r>
              <a:rPr lang="cs-CZ" dirty="0"/>
              <a:t>k</a:t>
            </a:r>
            <a:r>
              <a:rPr lang="es-ES" dirty="0"/>
              <a:t> 457 </a:t>
            </a:r>
            <a:r>
              <a:rPr lang="cs-CZ" dirty="0"/>
              <a:t>rokům před Kristem</a:t>
            </a:r>
            <a:r>
              <a:rPr lang="es-ES" dirty="0"/>
              <a:t>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696200" cy="41052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s-ES" sz="2400" b="1" dirty="0"/>
              <a:t>Daniel, 9</a:t>
            </a:r>
            <a:r>
              <a:rPr lang="cs-CZ" sz="2400" b="1" dirty="0"/>
              <a:t>,</a:t>
            </a:r>
            <a:r>
              <a:rPr lang="es-ES" sz="2400" b="1" dirty="0"/>
              <a:t>25</a:t>
            </a:r>
            <a:r>
              <a:rPr lang="es-ES" sz="2400" dirty="0"/>
              <a:t> říká, že p</a:t>
            </a:r>
            <a:r>
              <a:rPr lang="cs-CZ" sz="2400" dirty="0" err="1"/>
              <a:t>ře</a:t>
            </a:r>
            <a:r>
              <a:rPr lang="es-ES" sz="2400" dirty="0"/>
              <a:t>jd</a:t>
            </a:r>
            <a:r>
              <a:rPr lang="cs-CZ" sz="2400" dirty="0"/>
              <a:t>e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tx2"/>
                </a:solidFill>
              </a:rPr>
              <a:t>7</a:t>
            </a:r>
            <a:r>
              <a:rPr lang="es-ES" sz="2400" dirty="0"/>
              <a:t> </a:t>
            </a:r>
            <a:r>
              <a:rPr lang="cs-CZ" sz="2400" dirty="0"/>
              <a:t>týdnů a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tx2"/>
                </a:solidFill>
              </a:rPr>
              <a:t>62</a:t>
            </a:r>
            <a:r>
              <a:rPr lang="es-ES" sz="2400" dirty="0"/>
              <a:t> </a:t>
            </a:r>
            <a:r>
              <a:rPr lang="cs-CZ" sz="2400" dirty="0"/>
              <a:t>týdnů</a:t>
            </a:r>
            <a:r>
              <a:rPr lang="es-ES" sz="2400" dirty="0"/>
              <a:t> od Artaxerxova</a:t>
            </a:r>
            <a:r>
              <a:rPr lang="cs-CZ" sz="2400" dirty="0"/>
              <a:t> dekretu</a:t>
            </a:r>
            <a:r>
              <a:rPr lang="es-ES" sz="2400" dirty="0"/>
              <a:t> k Ježíšovu pomazání.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s-ES" sz="2400" dirty="0">
                <a:solidFill>
                  <a:schemeClr val="tx2"/>
                </a:solidFill>
              </a:rPr>
              <a:t>7 </a:t>
            </a:r>
            <a:r>
              <a:rPr lang="cs-CZ" sz="2400" dirty="0">
                <a:solidFill>
                  <a:schemeClr val="tx2"/>
                </a:solidFill>
              </a:rPr>
              <a:t>týdnů</a:t>
            </a:r>
            <a:r>
              <a:rPr lang="es-ES" sz="2400" dirty="0"/>
              <a:t> </a:t>
            </a:r>
            <a:r>
              <a:rPr lang="es-ES" dirty="0">
                <a:solidFill>
                  <a:schemeClr val="hlink"/>
                </a:solidFill>
              </a:rPr>
              <a:t>+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tx2"/>
                </a:solidFill>
              </a:rPr>
              <a:t>62 </a:t>
            </a:r>
            <a:r>
              <a:rPr lang="cs-CZ" sz="2400" dirty="0">
                <a:solidFill>
                  <a:schemeClr val="tx2"/>
                </a:solidFill>
              </a:rPr>
              <a:t>týdnů</a:t>
            </a:r>
            <a:r>
              <a:rPr lang="es-ES" sz="2400" dirty="0"/>
              <a:t> </a:t>
            </a:r>
            <a:r>
              <a:rPr lang="es-ES" dirty="0">
                <a:solidFill>
                  <a:schemeClr val="hlink"/>
                </a:solidFill>
              </a:rPr>
              <a:t>=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folHlink"/>
                </a:solidFill>
              </a:rPr>
              <a:t>69 </a:t>
            </a:r>
            <a:r>
              <a:rPr lang="cs-CZ" sz="2400" dirty="0">
                <a:solidFill>
                  <a:schemeClr val="folHlink"/>
                </a:solidFill>
              </a:rPr>
              <a:t>týdnů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tx2"/>
                </a:solidFill>
              </a:rPr>
              <a:t>X</a:t>
            </a:r>
            <a:r>
              <a:rPr lang="es-ES" sz="2400" dirty="0"/>
              <a:t> </a:t>
            </a:r>
            <a:r>
              <a:rPr lang="es-ES" sz="2400" dirty="0">
                <a:solidFill>
                  <a:schemeClr val="folHlink"/>
                </a:solidFill>
              </a:rPr>
              <a:t>7 d</a:t>
            </a:r>
            <a:r>
              <a:rPr lang="cs-CZ" sz="2400" dirty="0">
                <a:solidFill>
                  <a:schemeClr val="folHlink"/>
                </a:solidFill>
              </a:rPr>
              <a:t>n</a:t>
            </a:r>
            <a:r>
              <a:rPr lang="es-ES" sz="2400" dirty="0">
                <a:solidFill>
                  <a:schemeClr val="folHlink"/>
                </a:solidFill>
              </a:rPr>
              <a:t>í</a:t>
            </a:r>
            <a:r>
              <a:rPr lang="es-ES" sz="2400" dirty="0"/>
              <a:t> </a:t>
            </a:r>
            <a:r>
              <a:rPr lang="es-ES" dirty="0">
                <a:solidFill>
                  <a:schemeClr val="tx2"/>
                </a:solidFill>
              </a:rPr>
              <a:t>=</a:t>
            </a:r>
            <a:r>
              <a:rPr lang="es-ES" dirty="0"/>
              <a:t> </a:t>
            </a:r>
            <a:r>
              <a:rPr lang="es-ES" sz="2400" b="1" dirty="0">
                <a:solidFill>
                  <a:srgbClr val="AF672B"/>
                </a:solidFill>
              </a:rPr>
              <a:t>483 d</a:t>
            </a:r>
            <a:r>
              <a:rPr lang="cs-CZ" sz="2400" b="1" dirty="0">
                <a:solidFill>
                  <a:srgbClr val="AF672B"/>
                </a:solidFill>
              </a:rPr>
              <a:t>n</a:t>
            </a:r>
            <a:r>
              <a:rPr lang="es-ES" sz="2400" b="1" dirty="0">
                <a:solidFill>
                  <a:srgbClr val="AF672B"/>
                </a:solidFill>
              </a:rPr>
              <a:t>í/</a:t>
            </a:r>
            <a:r>
              <a:rPr lang="cs-CZ" sz="2400" b="1" dirty="0">
                <a:solidFill>
                  <a:srgbClr val="AF672B"/>
                </a:solidFill>
              </a:rPr>
              <a:t>let</a:t>
            </a:r>
            <a:r>
              <a:rPr lang="es-ES" sz="2400" dirty="0"/>
              <a:t>.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s-ES" sz="2400" dirty="0"/>
              <a:t>Vzhledem k tomu, že 457 je datum před naším letopočtem, je považováno za záporné (-457) a musíme ho odečíst od roku 483, abychom znali rok našeho letopočtu, do kterého jsme </a:t>
            </a:r>
            <a:r>
              <a:rPr lang="es-ES" sz="2400" dirty="0" err="1"/>
              <a:t>přišli</a:t>
            </a:r>
            <a:r>
              <a:rPr lang="es-ES" sz="2400" dirty="0"/>
              <a:t>.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es-ES" sz="2400" b="1" dirty="0">
                <a:solidFill>
                  <a:srgbClr val="AF672B"/>
                </a:solidFill>
              </a:rPr>
              <a:t>483</a:t>
            </a:r>
            <a:r>
              <a:rPr lang="es-ES" sz="2400" b="1" dirty="0">
                <a:solidFill>
                  <a:schemeClr val="hlink"/>
                </a:solidFill>
              </a:rPr>
              <a:t> </a:t>
            </a:r>
            <a:r>
              <a:rPr lang="es-ES" b="1" dirty="0">
                <a:solidFill>
                  <a:schemeClr val="hlink"/>
                </a:solidFill>
              </a:rPr>
              <a:t>-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rgbClr val="AF672B"/>
                </a:solidFill>
              </a:rPr>
              <a:t>457</a:t>
            </a:r>
            <a:r>
              <a:rPr lang="es-ES" sz="2400" b="1" dirty="0"/>
              <a:t> </a:t>
            </a:r>
            <a:r>
              <a:rPr lang="es-ES" b="1" dirty="0">
                <a:solidFill>
                  <a:schemeClr val="hlink"/>
                </a:solidFill>
              </a:rPr>
              <a:t>=</a:t>
            </a:r>
            <a:r>
              <a:rPr lang="es-ES" sz="2400" b="1" dirty="0"/>
              <a:t> </a:t>
            </a:r>
            <a:r>
              <a:rPr lang="es-ES" sz="2400" b="1" dirty="0">
                <a:solidFill>
                  <a:schemeClr val="tx2"/>
                </a:solidFill>
              </a:rPr>
              <a:t>26</a:t>
            </a:r>
            <a:r>
              <a:rPr lang="es-ES" sz="2400" dirty="0">
                <a:solidFill>
                  <a:schemeClr val="tx2"/>
                </a:solidFill>
              </a:rPr>
              <a:t> </a:t>
            </a:r>
            <a:r>
              <a:rPr lang="cs-CZ" sz="2400" dirty="0">
                <a:solidFill>
                  <a:schemeClr val="tx2"/>
                </a:solidFill>
              </a:rPr>
              <a:t>po Kristu</a:t>
            </a:r>
            <a:r>
              <a:rPr lang="es-ES" sz="2400" dirty="0">
                <a:solidFill>
                  <a:schemeClr val="tx2"/>
                </a:solidFill>
              </a:rPr>
              <a:t>.</a:t>
            </a:r>
            <a:r>
              <a:rPr lang="es-ES" sz="2400" dirty="0"/>
              <a:t> </a:t>
            </a:r>
            <a:r>
              <a:rPr lang="cs-CZ" sz="2400" dirty="0"/>
              <a:t>Ale</a:t>
            </a:r>
            <a:r>
              <a:rPr lang="es-ES" sz="2400" dirty="0"/>
              <a:t> </a:t>
            </a:r>
            <a:r>
              <a:rPr lang="it-IT" sz="2400" dirty="0"/>
              <a:t>Ježíš byl pokřtěn </a:t>
            </a:r>
            <a:r>
              <a:rPr lang="cs-CZ" sz="2400" dirty="0"/>
              <a:t>roku </a:t>
            </a:r>
            <a:r>
              <a:rPr lang="it-IT" sz="2400" dirty="0"/>
              <a:t>27. n.l. </a:t>
            </a:r>
            <a:r>
              <a:rPr lang="cs-CZ" sz="2400" dirty="0"/>
              <a:t>Kde je chyba</a:t>
            </a:r>
            <a:r>
              <a:rPr lang="it-IT" sz="2400" dirty="0"/>
              <a:t>?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20713" y="315119"/>
            <a:ext cx="6870700" cy="1116013"/>
          </a:xfrm>
        </p:spPr>
        <p:txBody>
          <a:bodyPr/>
          <a:lstStyle/>
          <a:p>
            <a:r>
              <a:rPr lang="es-ES" dirty="0"/>
              <a:t>Kde je rok nula?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411413" y="4868863"/>
            <a:ext cx="576103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dirty="0"/>
              <a:t>P</a:t>
            </a:r>
            <a:r>
              <a:rPr lang="es-ES" sz="3600" b="1" dirty="0"/>
              <a:t>o 31. prosinci</a:t>
            </a:r>
            <a:r>
              <a:rPr lang="cs-CZ" sz="3600" b="1" dirty="0"/>
              <a:t> roku</a:t>
            </a:r>
            <a:r>
              <a:rPr lang="es-ES" sz="3600" b="1" dirty="0"/>
              <a:t> </a:t>
            </a:r>
            <a:r>
              <a:rPr lang="cs-CZ" sz="3600" b="1" dirty="0"/>
              <a:t>    </a:t>
            </a:r>
            <a:r>
              <a:rPr lang="es-ES" sz="3600" b="1" dirty="0">
                <a:solidFill>
                  <a:schemeClr val="tx2"/>
                </a:solidFill>
              </a:rPr>
              <a:t>1 </a:t>
            </a:r>
            <a:r>
              <a:rPr lang="cs-CZ" sz="3600" b="1" dirty="0">
                <a:solidFill>
                  <a:schemeClr val="tx2"/>
                </a:solidFill>
              </a:rPr>
              <a:t>př. Kr.</a:t>
            </a:r>
            <a:r>
              <a:rPr lang="es-ES" sz="3600" b="1" dirty="0"/>
              <a:t> </a:t>
            </a:r>
            <a:r>
              <a:rPr lang="cs-CZ" sz="3600" b="1" dirty="0"/>
              <a:t>následoval</a:t>
            </a:r>
            <a:r>
              <a:rPr lang="es-ES" sz="3600" b="1" dirty="0"/>
              <a:t> </a:t>
            </a:r>
            <a:r>
              <a:rPr lang="cs-CZ" sz="3600" b="1" dirty="0"/>
              <a:t>   </a:t>
            </a:r>
            <a:r>
              <a:rPr lang="es-ES" sz="3600" b="1" dirty="0"/>
              <a:t>1. led</a:t>
            </a:r>
            <a:r>
              <a:rPr lang="cs-CZ" sz="3600" b="1" dirty="0"/>
              <a:t>e</a:t>
            </a:r>
            <a:r>
              <a:rPr lang="es-ES" sz="3600" b="1" dirty="0"/>
              <a:t>n</a:t>
            </a:r>
            <a:r>
              <a:rPr lang="cs-CZ" sz="3600" b="1" dirty="0"/>
              <a:t> roku</a:t>
            </a:r>
            <a:r>
              <a:rPr lang="es-ES" sz="3600" b="1" dirty="0"/>
              <a:t> </a:t>
            </a:r>
            <a:r>
              <a:rPr lang="es-ES" sz="3600" b="1" dirty="0">
                <a:solidFill>
                  <a:srgbClr val="008E00"/>
                </a:solidFill>
              </a:rPr>
              <a:t>1 </a:t>
            </a:r>
            <a:r>
              <a:rPr lang="cs-CZ" sz="3600" b="1" dirty="0">
                <a:solidFill>
                  <a:srgbClr val="008E00"/>
                </a:solidFill>
              </a:rPr>
              <a:t>po Kr.</a:t>
            </a:r>
            <a:endParaRPr lang="es-ES" sz="3600" b="1" dirty="0">
              <a:solidFill>
                <a:srgbClr val="008E00"/>
              </a:solidFill>
            </a:endParaRPr>
          </a:p>
        </p:txBody>
      </p:sp>
      <p:pic>
        <p:nvPicPr>
          <p:cNvPr id="8216" name="Picture 24" descr="MCj037107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773238"/>
            <a:ext cx="1355725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323850" y="3573463"/>
            <a:ext cx="82804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539750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1692275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2916238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4140200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5508625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6804025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8101013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225" name="WordArt 33"/>
          <p:cNvSpPr>
            <a:spLocks noChangeArrowheads="1" noChangeShapeType="1" noTextEdit="1"/>
          </p:cNvSpPr>
          <p:nvPr/>
        </p:nvSpPr>
        <p:spPr bwMode="auto">
          <a:xfrm>
            <a:off x="250825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Kr..</a:t>
            </a:r>
          </a:p>
        </p:txBody>
      </p:sp>
      <p:sp>
        <p:nvSpPr>
          <p:cNvPr id="8226" name="WordArt 34"/>
          <p:cNvSpPr>
            <a:spLocks noChangeArrowheads="1" noChangeShapeType="1" noTextEdit="1"/>
          </p:cNvSpPr>
          <p:nvPr/>
        </p:nvSpPr>
        <p:spPr bwMode="auto">
          <a:xfrm>
            <a:off x="1331913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</a:t>
            </a:r>
          </a:p>
        </p:txBody>
      </p:sp>
      <p:sp>
        <p:nvSpPr>
          <p:cNvPr id="8227" name="WordArt 35"/>
          <p:cNvSpPr>
            <a:spLocks noChangeArrowheads="1" noChangeShapeType="1" noTextEdit="1"/>
          </p:cNvSpPr>
          <p:nvPr/>
        </p:nvSpPr>
        <p:spPr bwMode="auto">
          <a:xfrm>
            <a:off x="2555875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apř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</a:t>
            </a:r>
          </a:p>
        </p:txBody>
      </p:sp>
      <p:sp>
        <p:nvSpPr>
          <p:cNvPr id="8228" name="WordArt 36"/>
          <p:cNvSpPr>
            <a:spLocks noChangeArrowheads="1" noChangeShapeType="1" noTextEdit="1"/>
          </p:cNvSpPr>
          <p:nvPr/>
        </p:nvSpPr>
        <p:spPr bwMode="auto">
          <a:xfrm>
            <a:off x="3708400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</a:t>
            </a:r>
          </a:p>
        </p:txBody>
      </p:sp>
      <p:sp>
        <p:nvSpPr>
          <p:cNvPr id="8229" name="WordArt 37"/>
          <p:cNvSpPr>
            <a:spLocks noChangeArrowheads="1" noChangeShapeType="1" noTextEdit="1"/>
          </p:cNvSpPr>
          <p:nvPr/>
        </p:nvSpPr>
        <p:spPr bwMode="auto">
          <a:xfrm>
            <a:off x="5076825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  <p:sp>
        <p:nvSpPr>
          <p:cNvPr id="8230" name="WordArt 38"/>
          <p:cNvSpPr>
            <a:spLocks noChangeArrowheads="1" noChangeShapeType="1" noTextEdit="1"/>
          </p:cNvSpPr>
          <p:nvPr/>
        </p:nvSpPr>
        <p:spPr bwMode="auto">
          <a:xfrm>
            <a:off x="6443663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  <p:sp>
        <p:nvSpPr>
          <p:cNvPr id="8231" name="WordArt 39"/>
          <p:cNvSpPr>
            <a:spLocks noChangeArrowheads="1" noChangeShapeType="1" noTextEdit="1"/>
          </p:cNvSpPr>
          <p:nvPr/>
        </p:nvSpPr>
        <p:spPr bwMode="auto">
          <a:xfrm>
            <a:off x="7740650" y="4005262"/>
            <a:ext cx="863600" cy="431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4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2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7596188" y="2924175"/>
            <a:ext cx="936625" cy="1584325"/>
          </a:xfrm>
          <a:prstGeom prst="rect">
            <a:avLst/>
          </a:prstGeom>
          <a:solidFill>
            <a:schemeClr val="accent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Přidejme </a:t>
            </a:r>
            <a:r>
              <a:rPr lang="es-ES" b="1" dirty="0">
                <a:solidFill>
                  <a:schemeClr val="tx2"/>
                </a:solidFill>
              </a:rPr>
              <a:t>6 let</a:t>
            </a:r>
            <a:r>
              <a:rPr lang="es-ES" dirty="0"/>
              <a:t> </a:t>
            </a:r>
            <a:r>
              <a:rPr lang="cs-CZ" dirty="0"/>
              <a:t>k roku</a:t>
            </a:r>
            <a:r>
              <a:rPr lang="es-ES" dirty="0"/>
              <a:t> </a:t>
            </a:r>
            <a:r>
              <a:rPr lang="cs-CZ" dirty="0"/>
              <a:t>    </a:t>
            </a:r>
            <a:r>
              <a:rPr lang="es-ES" b="1" dirty="0">
                <a:solidFill>
                  <a:schemeClr val="hlink"/>
                </a:solidFill>
              </a:rPr>
              <a:t>3 př. </a:t>
            </a:r>
            <a:r>
              <a:rPr lang="cs-CZ" b="1" dirty="0">
                <a:solidFill>
                  <a:schemeClr val="hlink"/>
                </a:solidFill>
              </a:rPr>
              <a:t>Kr.</a:t>
            </a:r>
            <a:endParaRPr lang="es-ES" b="1" dirty="0">
              <a:solidFill>
                <a:schemeClr val="hlink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23850" y="3573463"/>
            <a:ext cx="82804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539750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692275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916238" y="3213100"/>
            <a:ext cx="0" cy="720725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140200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508625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804025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8101013" y="3213100"/>
            <a:ext cx="0" cy="720725"/>
          </a:xfrm>
          <a:prstGeom prst="line">
            <a:avLst/>
          </a:prstGeom>
          <a:noFill/>
          <a:ln w="6350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253" name="WordArt 13"/>
          <p:cNvSpPr>
            <a:spLocks noChangeArrowheads="1" noChangeShapeType="1" noTextEdit="1"/>
          </p:cNvSpPr>
          <p:nvPr/>
        </p:nvSpPr>
        <p:spPr bwMode="auto">
          <a:xfrm>
            <a:off x="250825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Kr..</a:t>
            </a:r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1331913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Kr..</a:t>
            </a:r>
          </a:p>
        </p:txBody>
      </p:sp>
      <p:sp>
        <p:nvSpPr>
          <p:cNvPr id="10255" name="WordArt 15"/>
          <p:cNvSpPr>
            <a:spLocks noChangeArrowheads="1" noChangeShapeType="1" noTextEdit="1"/>
          </p:cNvSpPr>
          <p:nvPr/>
        </p:nvSpPr>
        <p:spPr bwMode="auto">
          <a:xfrm>
            <a:off x="2555875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př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Kr..</a:t>
            </a:r>
          </a:p>
        </p:txBody>
      </p:sp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3708400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5076825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6443663" y="4005262"/>
            <a:ext cx="936624" cy="4537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7740650" y="4005263"/>
            <a:ext cx="7207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4 </a:t>
            </a:r>
            <a:r>
              <a:rPr lang="es-E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</a:t>
            </a:r>
            <a:r>
              <a:rPr lang="es-E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Kr..</a:t>
            </a:r>
          </a:p>
        </p:txBody>
      </p:sp>
      <p:sp>
        <p:nvSpPr>
          <p:cNvPr id="10266" name="WordArt 26"/>
          <p:cNvSpPr>
            <a:spLocks noChangeArrowheads="1" noChangeShapeType="1" noTextEdit="1"/>
          </p:cNvSpPr>
          <p:nvPr/>
        </p:nvSpPr>
        <p:spPr bwMode="auto">
          <a:xfrm>
            <a:off x="359262" y="4628606"/>
            <a:ext cx="4319588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 panose="020B0A04020102020204" pitchFamily="34" charset="0"/>
              </a:rPr>
              <a:t>6 - 3 = 3 po Kr.?</a:t>
            </a:r>
          </a:p>
        </p:txBody>
      </p: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468313" y="1989138"/>
            <a:ext cx="1150937" cy="1512887"/>
            <a:chOff x="295" y="1253"/>
            <a:chExt cx="725" cy="953"/>
          </a:xfrm>
        </p:grpSpPr>
        <p:sp>
          <p:nvSpPr>
            <p:cNvPr id="10260" name="AutoShape 20"/>
            <p:cNvSpPr>
              <a:spLocks noChangeArrowheads="1"/>
            </p:cNvSpPr>
            <p:nvPr/>
          </p:nvSpPr>
          <p:spPr bwMode="auto">
            <a:xfrm rot="291665">
              <a:off x="295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67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612" y="1253"/>
              <a:ext cx="102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1</a:t>
              </a:r>
            </a:p>
          </p:txBody>
        </p:sp>
      </p:grpSp>
      <p:grpSp>
        <p:nvGrpSpPr>
          <p:cNvPr id="10278" name="Group 38"/>
          <p:cNvGrpSpPr>
            <a:grpSpLocks/>
          </p:cNvGrpSpPr>
          <p:nvPr/>
        </p:nvGrpSpPr>
        <p:grpSpPr bwMode="auto">
          <a:xfrm>
            <a:off x="1692275" y="1989138"/>
            <a:ext cx="1150938" cy="1512887"/>
            <a:chOff x="1066" y="1253"/>
            <a:chExt cx="725" cy="953"/>
          </a:xfrm>
        </p:grpSpPr>
        <p:sp>
          <p:nvSpPr>
            <p:cNvPr id="10261" name="AutoShape 21"/>
            <p:cNvSpPr>
              <a:spLocks noChangeArrowheads="1"/>
            </p:cNvSpPr>
            <p:nvPr/>
          </p:nvSpPr>
          <p:spPr bwMode="auto">
            <a:xfrm rot="291665">
              <a:off x="1066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68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2" y="1253"/>
              <a:ext cx="193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2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2987675" y="1989138"/>
            <a:ext cx="1150938" cy="1512887"/>
            <a:chOff x="1882" y="1253"/>
            <a:chExt cx="725" cy="953"/>
          </a:xfrm>
        </p:grpSpPr>
        <p:sp>
          <p:nvSpPr>
            <p:cNvPr id="10262" name="AutoShape 22"/>
            <p:cNvSpPr>
              <a:spLocks noChangeArrowheads="1"/>
            </p:cNvSpPr>
            <p:nvPr/>
          </p:nvSpPr>
          <p:spPr bwMode="auto">
            <a:xfrm rot="291665">
              <a:off x="1882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69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2154" y="1253"/>
              <a:ext cx="226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3</a:t>
              </a:r>
            </a:p>
          </p:txBody>
        </p:sp>
      </p:grpSp>
      <p:grpSp>
        <p:nvGrpSpPr>
          <p:cNvPr id="10280" name="Group 40"/>
          <p:cNvGrpSpPr>
            <a:grpSpLocks/>
          </p:cNvGrpSpPr>
          <p:nvPr/>
        </p:nvGrpSpPr>
        <p:grpSpPr bwMode="auto">
          <a:xfrm>
            <a:off x="4284663" y="1989138"/>
            <a:ext cx="1150937" cy="1512887"/>
            <a:chOff x="2699" y="1253"/>
            <a:chExt cx="725" cy="953"/>
          </a:xfrm>
        </p:grpSpPr>
        <p:sp>
          <p:nvSpPr>
            <p:cNvPr id="10263" name="AutoShape 23"/>
            <p:cNvSpPr>
              <a:spLocks noChangeArrowheads="1"/>
            </p:cNvSpPr>
            <p:nvPr/>
          </p:nvSpPr>
          <p:spPr bwMode="auto">
            <a:xfrm rot="291665">
              <a:off x="2699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70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2925" y="1253"/>
              <a:ext cx="227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4</a:t>
              </a:r>
            </a:p>
          </p:txBody>
        </p:sp>
      </p:grpSp>
      <p:grpSp>
        <p:nvGrpSpPr>
          <p:cNvPr id="10281" name="Group 41"/>
          <p:cNvGrpSpPr>
            <a:grpSpLocks/>
          </p:cNvGrpSpPr>
          <p:nvPr/>
        </p:nvGrpSpPr>
        <p:grpSpPr bwMode="auto">
          <a:xfrm>
            <a:off x="5580063" y="1989138"/>
            <a:ext cx="1150937" cy="1512887"/>
            <a:chOff x="3515" y="1253"/>
            <a:chExt cx="725" cy="953"/>
          </a:xfrm>
        </p:grpSpPr>
        <p:sp>
          <p:nvSpPr>
            <p:cNvPr id="10264" name="AutoShape 24"/>
            <p:cNvSpPr>
              <a:spLocks noChangeArrowheads="1"/>
            </p:cNvSpPr>
            <p:nvPr/>
          </p:nvSpPr>
          <p:spPr bwMode="auto">
            <a:xfrm rot="291665">
              <a:off x="3515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71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3742" y="1253"/>
              <a:ext cx="193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5</a:t>
              </a:r>
            </a:p>
          </p:txBody>
        </p:sp>
      </p:grp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1980715" y="5321987"/>
            <a:ext cx="6985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Vypočítat vzdálenost historických dat od př. Kr. </a:t>
            </a:r>
            <a:r>
              <a:rPr lang="cs-CZ" dirty="0"/>
              <a:t>do </a:t>
            </a:r>
            <a:r>
              <a:rPr lang="es-ES" dirty="0"/>
              <a:t>po Kr.</a:t>
            </a:r>
            <a:r>
              <a:rPr lang="cs-CZ" dirty="0"/>
              <a:t>        </a:t>
            </a:r>
            <a:r>
              <a:rPr lang="es-ES" dirty="0"/>
              <a:t> </a:t>
            </a:r>
            <a:r>
              <a:rPr lang="cs-CZ" b="1" dirty="0">
                <a:solidFill>
                  <a:srgbClr val="CC00CC"/>
                </a:solidFill>
              </a:rPr>
              <a:t>Po</a:t>
            </a:r>
            <a:r>
              <a:rPr lang="es-ES" b="1" dirty="0">
                <a:solidFill>
                  <a:srgbClr val="CC00CC"/>
                </a:solidFill>
              </a:rPr>
              <a:t> odčítání musíme přidat 1</a:t>
            </a:r>
            <a:r>
              <a:rPr lang="es-ES" dirty="0"/>
              <a:t> </a:t>
            </a:r>
            <a:r>
              <a:rPr lang="cs-CZ"/>
              <a:t>k určení</a:t>
            </a:r>
            <a:r>
              <a:rPr lang="es-ES" dirty="0"/>
              <a:t> správn</a:t>
            </a:r>
            <a:r>
              <a:rPr lang="cs-CZ" dirty="0" err="1"/>
              <a:t>ého</a:t>
            </a:r>
            <a:r>
              <a:rPr lang="es-ES" dirty="0"/>
              <a:t> rok</a:t>
            </a:r>
            <a:r>
              <a:rPr lang="cs-CZ" dirty="0"/>
              <a:t>u</a:t>
            </a:r>
            <a:r>
              <a:rPr lang="es-ES" dirty="0"/>
              <a:t>.</a:t>
            </a:r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1462089" y="6059269"/>
            <a:ext cx="76819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3600" b="1" dirty="0">
                <a:solidFill>
                  <a:srgbClr val="AF672B"/>
                </a:solidFill>
              </a:rPr>
              <a:t>483</a:t>
            </a:r>
            <a:r>
              <a:rPr lang="es-ES" sz="3600" b="1" dirty="0">
                <a:solidFill>
                  <a:schemeClr val="hlink"/>
                </a:solidFill>
              </a:rPr>
              <a:t> -</a:t>
            </a:r>
            <a:r>
              <a:rPr lang="es-ES" sz="3600" b="1" dirty="0"/>
              <a:t> </a:t>
            </a:r>
            <a:r>
              <a:rPr lang="es-ES" sz="3600" b="1" dirty="0">
                <a:solidFill>
                  <a:srgbClr val="AF672B"/>
                </a:solidFill>
              </a:rPr>
              <a:t>457</a:t>
            </a:r>
            <a:r>
              <a:rPr lang="es-ES" sz="3600" b="1" dirty="0"/>
              <a:t> </a:t>
            </a:r>
            <a:r>
              <a:rPr lang="es-ES" sz="3600" b="1" dirty="0">
                <a:solidFill>
                  <a:schemeClr val="hlink"/>
                </a:solidFill>
              </a:rPr>
              <a:t>= </a:t>
            </a:r>
            <a:r>
              <a:rPr lang="es-ES" sz="3600" b="1" dirty="0">
                <a:solidFill>
                  <a:srgbClr val="CC00CC"/>
                </a:solidFill>
              </a:rPr>
              <a:t>26</a:t>
            </a:r>
            <a:r>
              <a:rPr lang="es-ES" sz="3600" b="1" dirty="0">
                <a:solidFill>
                  <a:schemeClr val="hlink"/>
                </a:solidFill>
              </a:rPr>
              <a:t> </a:t>
            </a:r>
            <a:r>
              <a:rPr lang="es-ES" sz="3600" b="1" dirty="0">
                <a:solidFill>
                  <a:srgbClr val="1007BD"/>
                </a:solidFill>
              </a:rPr>
              <a:t>+</a:t>
            </a:r>
            <a:r>
              <a:rPr lang="es-ES" sz="3600" b="1" dirty="0">
                <a:solidFill>
                  <a:schemeClr val="hlink"/>
                </a:solidFill>
              </a:rPr>
              <a:t> </a:t>
            </a:r>
            <a:r>
              <a:rPr lang="es-ES" sz="3600" b="1" dirty="0">
                <a:solidFill>
                  <a:srgbClr val="CC00CC"/>
                </a:solidFill>
              </a:rPr>
              <a:t>1</a:t>
            </a:r>
            <a:r>
              <a:rPr lang="es-ES" sz="3600" b="1" dirty="0">
                <a:solidFill>
                  <a:schemeClr val="hlink"/>
                </a:solidFill>
              </a:rPr>
              <a:t> </a:t>
            </a:r>
            <a:r>
              <a:rPr lang="es-ES" sz="3600" b="1" dirty="0">
                <a:solidFill>
                  <a:srgbClr val="1007BD"/>
                </a:solidFill>
              </a:rPr>
              <a:t>=</a:t>
            </a:r>
            <a:r>
              <a:rPr lang="es-ES" sz="3600" b="1" dirty="0"/>
              <a:t> </a:t>
            </a:r>
            <a:r>
              <a:rPr lang="es-ES" sz="3600" b="1" dirty="0">
                <a:solidFill>
                  <a:schemeClr val="tx2"/>
                </a:solidFill>
              </a:rPr>
              <a:t>27</a:t>
            </a:r>
            <a:r>
              <a:rPr lang="es-ES" sz="3600" dirty="0">
                <a:solidFill>
                  <a:schemeClr val="tx2"/>
                </a:solidFill>
              </a:rPr>
              <a:t> </a:t>
            </a:r>
            <a:r>
              <a:rPr lang="cs-CZ" sz="3600" dirty="0">
                <a:solidFill>
                  <a:schemeClr val="tx2"/>
                </a:solidFill>
              </a:rPr>
              <a:t>po </a:t>
            </a:r>
            <a:r>
              <a:rPr lang="cs-CZ" sz="3600" dirty="0" err="1">
                <a:solidFill>
                  <a:schemeClr val="tx2"/>
                </a:solidFill>
              </a:rPr>
              <a:t>Kr</a:t>
            </a:r>
            <a:r>
              <a:rPr lang="es-ES" sz="3600" dirty="0">
                <a:solidFill>
                  <a:schemeClr val="tx2"/>
                </a:solidFill>
              </a:rPr>
              <a:t>.</a:t>
            </a:r>
            <a:endParaRPr lang="es-ES" sz="3600" dirty="0"/>
          </a:p>
        </p:txBody>
      </p:sp>
      <p:grpSp>
        <p:nvGrpSpPr>
          <p:cNvPr id="10282" name="Group 42"/>
          <p:cNvGrpSpPr>
            <a:grpSpLocks/>
          </p:cNvGrpSpPr>
          <p:nvPr/>
        </p:nvGrpSpPr>
        <p:grpSpPr bwMode="auto">
          <a:xfrm>
            <a:off x="6948488" y="1989138"/>
            <a:ext cx="1150937" cy="1512887"/>
            <a:chOff x="4377" y="1253"/>
            <a:chExt cx="725" cy="953"/>
          </a:xfrm>
        </p:grpSpPr>
        <p:sp>
          <p:nvSpPr>
            <p:cNvPr id="10275" name="AutoShape 35"/>
            <p:cNvSpPr>
              <a:spLocks noChangeArrowheads="1"/>
            </p:cNvSpPr>
            <p:nvPr/>
          </p:nvSpPr>
          <p:spPr bwMode="auto">
            <a:xfrm rot="291665">
              <a:off x="4377" y="1616"/>
              <a:ext cx="725" cy="590"/>
            </a:xfrm>
            <a:custGeom>
              <a:avLst/>
              <a:gdLst>
                <a:gd name="G0" fmla="+- -580776 0 0"/>
                <a:gd name="G1" fmla="+- 10984666 0 0"/>
                <a:gd name="G2" fmla="+- -580776 0 10984666"/>
                <a:gd name="G3" fmla="+- 10800 0 0"/>
                <a:gd name="G4" fmla="+- 0 0 -580776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315 0 0"/>
                <a:gd name="G9" fmla="+- 0 0 10984666"/>
                <a:gd name="G10" fmla="+- 8315 0 2700"/>
                <a:gd name="G11" fmla="cos G10 -580776"/>
                <a:gd name="G12" fmla="sin G10 -580776"/>
                <a:gd name="G13" fmla="cos 13500 -580776"/>
                <a:gd name="G14" fmla="sin 13500 -580776"/>
                <a:gd name="G15" fmla="+- G11 10800 0"/>
                <a:gd name="G16" fmla="+- G12 10800 0"/>
                <a:gd name="G17" fmla="+- G13 10800 0"/>
                <a:gd name="G18" fmla="+- G14 10800 0"/>
                <a:gd name="G19" fmla="*/ 8315 1 2"/>
                <a:gd name="G20" fmla="+- G19 5400 0"/>
                <a:gd name="G21" fmla="cos G20 -580776"/>
                <a:gd name="G22" fmla="sin G20 -580776"/>
                <a:gd name="G23" fmla="+- G21 10800 0"/>
                <a:gd name="G24" fmla="+- G12 G23 G22"/>
                <a:gd name="G25" fmla="+- G22 G23 G11"/>
                <a:gd name="G26" fmla="cos 10800 -580776"/>
                <a:gd name="G27" fmla="sin 10800 -580776"/>
                <a:gd name="G28" fmla="cos 8315 -580776"/>
                <a:gd name="G29" fmla="sin 8315 -580776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10984666"/>
                <a:gd name="G36" fmla="sin G34 10984666"/>
                <a:gd name="G37" fmla="+/ 10984666 -580776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315 G39"/>
                <a:gd name="G43" fmla="sin 831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808 w 21600"/>
                <a:gd name="T5" fmla="*/ 185 h 21600"/>
                <a:gd name="T6" fmla="*/ 1464 w 21600"/>
                <a:gd name="T7" fmla="*/ 12850 h 21600"/>
                <a:gd name="T8" fmla="*/ 9266 w 21600"/>
                <a:gd name="T9" fmla="*/ 2627 h 21600"/>
                <a:gd name="T10" fmla="*/ 24138 w 21600"/>
                <a:gd name="T11" fmla="*/ 8720 h 21600"/>
                <a:gd name="T12" fmla="*/ 20850 w 21600"/>
                <a:gd name="T13" fmla="*/ 13223 h 21600"/>
                <a:gd name="T14" fmla="*/ 16347 w 21600"/>
                <a:gd name="T15" fmla="*/ 993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9015" y="9519"/>
                  </a:moveTo>
                  <a:cubicBezTo>
                    <a:pt x="18384" y="5470"/>
                    <a:pt x="14897" y="2485"/>
                    <a:pt x="10800" y="2485"/>
                  </a:cubicBezTo>
                  <a:cubicBezTo>
                    <a:pt x="6207" y="2485"/>
                    <a:pt x="2485" y="6207"/>
                    <a:pt x="2485" y="10800"/>
                  </a:cubicBezTo>
                  <a:cubicBezTo>
                    <a:pt x="2485" y="11399"/>
                    <a:pt x="2549" y="11997"/>
                    <a:pt x="2678" y="12583"/>
                  </a:cubicBezTo>
                  <a:lnTo>
                    <a:pt x="251" y="13116"/>
                  </a:lnTo>
                  <a:cubicBezTo>
                    <a:pt x="84" y="12355"/>
                    <a:pt x="0" y="1157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122" y="0"/>
                    <a:pt x="20651" y="3877"/>
                    <a:pt x="21471" y="9136"/>
                  </a:cubicBezTo>
                  <a:lnTo>
                    <a:pt x="24138" y="8720"/>
                  </a:lnTo>
                  <a:lnTo>
                    <a:pt x="20850" y="13223"/>
                  </a:lnTo>
                  <a:lnTo>
                    <a:pt x="16347" y="9934"/>
                  </a:lnTo>
                  <a:lnTo>
                    <a:pt x="19015" y="9519"/>
                  </a:lnTo>
                  <a:close/>
                </a:path>
              </a:pathLst>
            </a:custGeom>
            <a:gradFill rotWithShape="1">
              <a:gsLst>
                <a:gs pos="0">
                  <a:srgbClr val="1007BD"/>
                </a:gs>
                <a:gs pos="50000">
                  <a:srgbClr val="99CCFF"/>
                </a:gs>
                <a:gs pos="100000">
                  <a:srgbClr val="1007BD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76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4695" y="1253"/>
              <a:ext cx="181" cy="30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CCFF">
                        <a:alpha val="80000"/>
                      </a:srgbClr>
                    </a:outerShdw>
                  </a:effectLst>
                  <a:latin typeface="Batavia"/>
                </a:rPr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 animBg="1"/>
      <p:bldP spid="10266" grpId="0" animBg="1"/>
      <p:bldP spid="10273" grpId="0"/>
      <p:bldP spid="10274" grpId="0"/>
    </p:bldLst>
  </p:timing>
</p:sld>
</file>

<file path=ppt/theme/theme1.xml><?xml version="1.0" encoding="utf-8"?>
<a:theme xmlns:a="http://schemas.openxmlformats.org/drawingml/2006/main" name="Lápices de cera">
  <a:themeElements>
    <a:clrScheme name="Lápice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195</TotalTime>
  <Words>279</Words>
  <Application>Microsoft Office PowerPoint</Application>
  <PresentationFormat>Presentación en pantalla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Batavia</vt:lpstr>
      <vt:lpstr>Calibri</vt:lpstr>
      <vt:lpstr>Comic Sans MS</vt:lpstr>
      <vt:lpstr>Lápices de cera</vt:lpstr>
      <vt:lpstr>ROK NULA
</vt:lpstr>
      <vt:lpstr>Přidání 483 let k 457 rokům před Kristem.</vt:lpstr>
      <vt:lpstr>Kde je rok nula?</vt:lpstr>
      <vt:lpstr>Přidejme 6 let k roku     3 př. Kr.</vt:lpstr>
    </vt:vector>
  </TitlesOfParts>
  <Company>Eunice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AÑO CERO</dc:title>
  <dc:creator>Sergio Fustero Carreras</dc:creator>
  <cp:lastModifiedBy>Isabel Laveda</cp:lastModifiedBy>
  <cp:revision>32</cp:revision>
  <dcterms:created xsi:type="dcterms:W3CDTF">2006-08-13T17:51:59Z</dcterms:created>
  <dcterms:modified xsi:type="dcterms:W3CDTF">2023-01-18T16:51:17Z</dcterms:modified>
</cp:coreProperties>
</file>