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62" r:id="rId4"/>
    <p:sldId id="259" r:id="rId5"/>
    <p:sldId id="263" r:id="rId6"/>
    <p:sldId id="271" r:id="rId7"/>
    <p:sldId id="260" r:id="rId8"/>
    <p:sldId id="267" r:id="rId9"/>
    <p:sldId id="268" r:id="rId10"/>
    <p:sldId id="269" r:id="rId11"/>
    <p:sldId id="261" r:id="rId12"/>
    <p:sldId id="270" r:id="rId13"/>
    <p:sldId id="272" r:id="rId14"/>
  </p:sldIdLst>
  <p:sldSz cx="9144000" cy="6858000" type="screen4x3"/>
  <p:notesSz cx="6858000" cy="9144000"/>
  <p:embeddedFontLst>
    <p:embeddedFont>
      <p:font typeface="AR JULIAN" panose="020B0604020202020204" charset="0"/>
      <p:regular r:id="rId15"/>
    </p:embeddedFont>
    <p:embeddedFont>
      <p:font typeface="Baskerville Old Face" panose="02020602080505020303" pitchFamily="18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Universal Serif" panose="020B0604020202020204" charset="0"/>
      <p:regular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9F04"/>
    <a:srgbClr val="7A4600"/>
    <a:srgbClr val="FF9400"/>
    <a:srgbClr val="FFCF47"/>
    <a:srgbClr val="FBC01D"/>
    <a:srgbClr val="4981AD"/>
    <a:srgbClr val="D77E2B"/>
    <a:srgbClr val="0F8B97"/>
    <a:srgbClr val="FFCCCC"/>
    <a:srgbClr val="9FD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37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8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08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5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1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6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62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4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703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7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0F1B5-DC26-4B09-92E2-999FE2AA9117}" type="datetimeFigureOut">
              <a:rPr lang="es-ES" smtClean="0"/>
              <a:t>12/08/2023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C6257-99B9-4FA8-9F41-8B3C99C458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22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objeto&#10;&#10;Descripción generada automáticamente">
            <a:extLst>
              <a:ext uri="{FF2B5EF4-FFF2-40B4-BE49-F238E27FC236}">
                <a16:creationId xmlns:a16="http://schemas.microsoft.com/office/drawing/2014/main" id="{E02AA8CC-6040-4E04-8D82-F5A3BC0B4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E9CC261C-1549-1A73-E226-0C4FD7C31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8" y="2091013"/>
            <a:ext cx="7848439" cy="26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2A4EDD-362C-417F-98AB-9F33AA2C8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793" y="0"/>
            <a:ext cx="3517522" cy="501359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2F5DDB-754B-419C-AF78-DA9C37F7F2DF}"/>
              </a:ext>
            </a:extLst>
          </p:cNvPr>
          <p:cNvSpPr txBox="1"/>
          <p:nvPr/>
        </p:nvSpPr>
        <p:spPr>
          <a:xfrm>
            <a:off x="5956828" y="2386155"/>
            <a:ext cx="27954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Jestliže lid země přivře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oči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aby neviděl, že ten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muž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daroval někoho ze svých potomků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Mol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vyobcuji jej ze společenství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lidu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Mojžíšova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0F0F4E-3F4D-4113-8C2E-0E6C843F7145}"/>
              </a:ext>
            </a:extLst>
          </p:cNvPr>
          <p:cNvSpPr txBox="1"/>
          <p:nvPr/>
        </p:nvSpPr>
        <p:spPr>
          <a:xfrm>
            <a:off x="5974080" y="1480465"/>
            <a:ext cx="27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AR JULIAN" panose="02000000000000000000" pitchFamily="2" charset="0"/>
              </a:rPr>
              <a:t>Skutky</a:t>
            </a:r>
            <a:r>
              <a:rPr lang="es-ES" sz="2400" dirty="0">
                <a:latin typeface="AR JULIAN" panose="02000000000000000000" pitchFamily="2" charset="0"/>
              </a:rPr>
              <a:t> 13</a:t>
            </a:r>
            <a:r>
              <a:rPr lang="cs-CZ" sz="2400" dirty="0">
                <a:latin typeface="AR JULIAN" panose="02000000000000000000" pitchFamily="2" charset="0"/>
              </a:rPr>
              <a:t>,6</a:t>
            </a:r>
            <a:r>
              <a:rPr lang="es-ES" sz="2400" dirty="0">
                <a:latin typeface="AR JULIAN" panose="02000000000000000000" pitchFamily="2" charset="0"/>
              </a:rPr>
              <a:t>-11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19D478-9AEC-42C9-9D7A-21E82EA556EC}"/>
              </a:ext>
            </a:extLst>
          </p:cNvPr>
          <p:cNvSpPr txBox="1"/>
          <p:nvPr/>
        </p:nvSpPr>
        <p:spPr>
          <a:xfrm>
            <a:off x="5651867" y="5318281"/>
            <a:ext cx="3405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ODMÍT</a:t>
            </a:r>
            <a:r>
              <a:rPr lang="cs-CZ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AJÍ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CHTÍT VIDĚT</a:t>
            </a:r>
          </a:p>
        </p:txBody>
      </p:sp>
      <p:pic>
        <p:nvPicPr>
          <p:cNvPr id="4" name="Imagen 3" descr="Imagen que contiene persona, edificio, deporte, bailarín&#10;&#10;Descripción generada automáticamente">
            <a:extLst>
              <a:ext uri="{FF2B5EF4-FFF2-40B4-BE49-F238E27FC236}">
                <a16:creationId xmlns:a16="http://schemas.microsoft.com/office/drawing/2014/main" id="{257DBBD1-32D7-4765-956D-07CA4DBAB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b="4068"/>
          <a:stretch/>
        </p:blipFill>
        <p:spPr>
          <a:xfrm>
            <a:off x="0" y="0"/>
            <a:ext cx="5559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C4E103F-B9B0-4000-9F2E-0BA82FC13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861" y="89384"/>
            <a:ext cx="6686277" cy="66792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CCF479-4597-4D1F-A793-A80653571FCD}"/>
              </a:ext>
            </a:extLst>
          </p:cNvPr>
          <p:cNvSpPr txBox="1"/>
          <p:nvPr/>
        </p:nvSpPr>
        <p:spPr>
          <a:xfrm>
            <a:off x="343036" y="743800"/>
            <a:ext cx="223470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FFCF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skerville Old Face" panose="02020602080505020303" pitchFamily="18" charset="0"/>
              </a:rPr>
              <a:t>HŘÍCH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09CDA5-CE40-4E42-8EA1-03E8759BF6D5}"/>
              </a:ext>
            </a:extLst>
          </p:cNvPr>
          <p:cNvSpPr txBox="1"/>
          <p:nvPr/>
        </p:nvSpPr>
        <p:spPr>
          <a:xfrm>
            <a:off x="6686277" y="389857"/>
            <a:ext cx="223470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>
              <a:defRPr sz="2400">
                <a:solidFill>
                  <a:srgbClr val="FFCF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niversal Serif" panose="020E0705020206020404" pitchFamily="34" charset="0"/>
              </a:defRPr>
            </a:lvl1pPr>
          </a:lstStyle>
          <a:p>
            <a:r>
              <a:rPr lang="es-ES" sz="3200" b="1" dirty="0">
                <a:solidFill>
                  <a:srgbClr val="EE5260"/>
                </a:solidFill>
                <a:latin typeface="Baskerville Old Face" panose="02020602080505020303" pitchFamily="18" charset="0"/>
              </a:rPr>
              <a:t>LÁSKA </a:t>
            </a:r>
            <a:r>
              <a:rPr lang="cs-CZ" sz="3200" b="1" dirty="0">
                <a:solidFill>
                  <a:srgbClr val="EE5260"/>
                </a:solidFill>
                <a:latin typeface="Baskerville Old Face" panose="02020602080505020303" pitchFamily="18" charset="0"/>
              </a:rPr>
              <a:t>K </a:t>
            </a:r>
            <a:r>
              <a:rPr lang="es-ES" sz="3200" b="1" dirty="0">
                <a:solidFill>
                  <a:srgbClr val="EE5260"/>
                </a:solidFill>
                <a:latin typeface="Baskerville Old Face" panose="02020602080505020303" pitchFamily="18" charset="0"/>
              </a:rPr>
              <a:t>PENĚZ</a:t>
            </a:r>
            <a:r>
              <a:rPr lang="cs-CZ" sz="3200" b="1" dirty="0">
                <a:solidFill>
                  <a:srgbClr val="EE5260"/>
                </a:solidFill>
                <a:latin typeface="Baskerville Old Face" panose="02020602080505020303" pitchFamily="18" charset="0"/>
              </a:rPr>
              <a:t>ŮM</a:t>
            </a:r>
            <a:endParaRPr lang="es-ES" sz="3200" b="1" dirty="0">
              <a:solidFill>
                <a:srgbClr val="EE52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83DED4B-2158-496E-9FF2-A5461E2BFA15}"/>
              </a:ext>
            </a:extLst>
          </p:cNvPr>
          <p:cNvSpPr txBox="1"/>
          <p:nvPr/>
        </p:nvSpPr>
        <p:spPr>
          <a:xfrm>
            <a:off x="6396643" y="4753220"/>
            <a:ext cx="262658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>
              <a:defRPr sz="2400">
                <a:solidFill>
                  <a:srgbClr val="FFCF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niversal Serif" panose="020E0705020206020404" pitchFamily="34" charset="0"/>
              </a:defRPr>
            </a:lvl1pPr>
          </a:lstStyle>
          <a:p>
            <a:r>
              <a:rPr lang="es-ES" sz="3200" b="1" dirty="0">
                <a:solidFill>
                  <a:srgbClr val="9FD560"/>
                </a:solidFill>
                <a:latin typeface="Baskerville Old Face" panose="02020602080505020303" pitchFamily="18" charset="0"/>
              </a:rPr>
              <a:t>NENÁVI</a:t>
            </a:r>
            <a:r>
              <a:rPr lang="cs-CZ" sz="3200" b="1" dirty="0">
                <a:solidFill>
                  <a:srgbClr val="9FD560"/>
                </a:solidFill>
                <a:latin typeface="Baskerville Old Face" panose="02020602080505020303" pitchFamily="18" charset="0"/>
              </a:rPr>
              <a:t>ST   K</a:t>
            </a:r>
            <a:r>
              <a:rPr lang="es-ES" sz="3200" b="1" dirty="0">
                <a:solidFill>
                  <a:srgbClr val="9FD560"/>
                </a:solidFill>
                <a:latin typeface="Baskerville Old Face" panose="02020602080505020303" pitchFamily="18" charset="0"/>
              </a:rPr>
              <a:t> BRAT</a:t>
            </a:r>
            <a:r>
              <a:rPr lang="cs-CZ" sz="3200" b="1" dirty="0">
                <a:solidFill>
                  <a:srgbClr val="9FD560"/>
                </a:solidFill>
                <a:latin typeface="Baskerville Old Face" panose="02020602080505020303" pitchFamily="18" charset="0"/>
              </a:rPr>
              <a:t>ŘÍM</a:t>
            </a:r>
            <a:endParaRPr lang="es-ES" sz="3200" b="1" dirty="0">
              <a:solidFill>
                <a:srgbClr val="9FD56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BDAB17-BF5F-4E7A-9980-796978DA883D}"/>
              </a:ext>
            </a:extLst>
          </p:cNvPr>
          <p:cNvSpPr txBox="1"/>
          <p:nvPr/>
        </p:nvSpPr>
        <p:spPr>
          <a:xfrm>
            <a:off x="197601" y="5291829"/>
            <a:ext cx="289847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>
              <a:defRPr sz="2400">
                <a:solidFill>
                  <a:srgbClr val="FFCF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niversal Serif" panose="020E0705020206020404" pitchFamily="34" charset="0"/>
              </a:defRPr>
            </a:lvl1pPr>
          </a:lstStyle>
          <a:p>
            <a:r>
              <a:rPr lang="es-ES" sz="3200" b="1" dirty="0">
                <a:solidFill>
                  <a:srgbClr val="5A9AEE"/>
                </a:solidFill>
                <a:latin typeface="Baskerville Old Face" panose="02020602080505020303" pitchFamily="18" charset="0"/>
              </a:rPr>
              <a:t>ODMÍT</a:t>
            </a:r>
            <a:r>
              <a:rPr lang="cs-CZ" sz="3200" b="1" dirty="0">
                <a:solidFill>
                  <a:srgbClr val="5A9AEE"/>
                </a:solidFill>
                <a:latin typeface="Baskerville Old Face" panose="02020602080505020303" pitchFamily="18" charset="0"/>
              </a:rPr>
              <a:t>AJÍ</a:t>
            </a:r>
            <a:r>
              <a:rPr lang="es-ES" sz="3200" b="1" dirty="0">
                <a:solidFill>
                  <a:srgbClr val="5A9AEE"/>
                </a:solidFill>
                <a:latin typeface="Baskerville Old Face" panose="02020602080505020303" pitchFamily="18" charset="0"/>
              </a:rPr>
              <a:t> CHTÍT VIDĚT</a:t>
            </a:r>
          </a:p>
        </p:txBody>
      </p:sp>
    </p:spTree>
    <p:extLst>
      <p:ext uri="{BB962C8B-B14F-4D97-AF65-F5344CB8AC3E}">
        <p14:creationId xmlns:p14="http://schemas.microsoft.com/office/powerpoint/2010/main" val="4214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BE3232-826F-4E9A-A795-B8ADE89EA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916" y="147639"/>
            <a:ext cx="2837000" cy="2837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BBEAEB-65FF-4CF3-9D31-4DD958E1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3595" y="147639"/>
            <a:ext cx="3066367" cy="2837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9F044D-C829-4ABC-8D68-8ADF890D1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54" y="3873896"/>
            <a:ext cx="2859030" cy="28610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4C2F298-BBA3-4F43-A3B2-CC175CB1B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0816" y="3873839"/>
            <a:ext cx="2859030" cy="286111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4E497A2-5957-4BC8-BC22-DDC77EEBD0DA}"/>
              </a:ext>
            </a:extLst>
          </p:cNvPr>
          <p:cNvSpPr txBox="1"/>
          <p:nvPr/>
        </p:nvSpPr>
        <p:spPr>
          <a:xfrm>
            <a:off x="3352151" y="58863"/>
            <a:ext cx="244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4981AD"/>
                </a:solidFill>
                <a:latin typeface="Baskerville Old Face" panose="02020602080505020303" pitchFamily="18" charset="0"/>
              </a:rPr>
              <a:t>UVĚDOMTE SI, ŽE
BŮH MŮŽE</a:t>
            </a:r>
            <a:r>
              <a:rPr lang="pl-PL" dirty="0">
                <a:solidFill>
                  <a:srgbClr val="4981AD"/>
                </a:solidFill>
                <a:latin typeface="Universal Serif" panose="020E0705020206020404" pitchFamily="34" charset="0"/>
              </a:rPr>
              <a:t>
</a:t>
            </a:r>
            <a:endParaRPr lang="es-ES" dirty="0">
              <a:solidFill>
                <a:srgbClr val="4981AD"/>
              </a:solidFill>
              <a:latin typeface="Universal Serif" panose="020E07050202060204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45FA31-D9A7-4382-A2DC-9AFD389337CD}"/>
              </a:ext>
            </a:extLst>
          </p:cNvPr>
          <p:cNvSpPr txBox="1"/>
          <p:nvPr/>
        </p:nvSpPr>
        <p:spPr>
          <a:xfrm>
            <a:off x="3639860" y="1770050"/>
            <a:ext cx="187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D69F04"/>
                </a:solidFill>
                <a:latin typeface="Baskerville Old Face" panose="02020602080505020303" pitchFamily="18" charset="0"/>
              </a:rPr>
              <a:t>P</a:t>
            </a:r>
            <a:r>
              <a:rPr lang="cs-CZ" b="1" dirty="0">
                <a:solidFill>
                  <a:srgbClr val="D69F04"/>
                </a:solidFill>
                <a:latin typeface="Baskerville Old Face" panose="02020602080505020303" pitchFamily="18" charset="0"/>
              </a:rPr>
              <a:t>R</a:t>
            </a:r>
            <a:r>
              <a:rPr lang="es-ES" b="1" dirty="0">
                <a:solidFill>
                  <a:srgbClr val="D69F04"/>
                </a:solidFill>
                <a:latin typeface="Baskerville Old Face" panose="02020602080505020303" pitchFamily="18" charset="0"/>
              </a:rPr>
              <a:t>O</a:t>
            </a:r>
            <a:r>
              <a:rPr lang="cs-CZ" b="1" dirty="0">
                <a:solidFill>
                  <a:srgbClr val="D69F04"/>
                </a:solidFill>
                <a:latin typeface="Baskerville Old Face" panose="02020602080505020303" pitchFamily="18" charset="0"/>
              </a:rPr>
              <a:t>STE</a:t>
            </a:r>
            <a:endParaRPr lang="es-ES" b="1" dirty="0">
              <a:solidFill>
                <a:srgbClr val="D69F04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C1E5A0B-C78C-437A-9795-7FED06610BDE}"/>
              </a:ext>
            </a:extLst>
          </p:cNvPr>
          <p:cNvSpPr txBox="1"/>
          <p:nvPr/>
        </p:nvSpPr>
        <p:spPr>
          <a:xfrm>
            <a:off x="3338001" y="3943032"/>
            <a:ext cx="2474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D77E2B"/>
                </a:solidFill>
                <a:latin typeface="Baskerville Old Face" panose="02020602080505020303" pitchFamily="18" charset="0"/>
              </a:rPr>
              <a:t>CVIČ</a:t>
            </a:r>
            <a:r>
              <a:rPr lang="cs-CZ" b="1" dirty="0">
                <a:solidFill>
                  <a:srgbClr val="D77E2B"/>
                </a:solidFill>
                <a:latin typeface="Baskerville Old Face" panose="02020602080505020303" pitchFamily="18" charset="0"/>
              </a:rPr>
              <a:t>T</a:t>
            </a:r>
            <a:r>
              <a:rPr lang="es-ES" b="1" dirty="0">
                <a:solidFill>
                  <a:srgbClr val="D77E2B"/>
                </a:solidFill>
                <a:latin typeface="Baskerville Old Face" panose="02020602080505020303" pitchFamily="18" charset="0"/>
              </a:rPr>
              <a:t>E</a:t>
            </a:r>
            <a:r>
              <a:rPr lang="cs-CZ" b="1" dirty="0">
                <a:solidFill>
                  <a:srgbClr val="D77E2B"/>
                </a:solidFill>
                <a:latin typeface="Baskerville Old Face" panose="02020602080505020303" pitchFamily="18" charset="0"/>
              </a:rPr>
              <a:t> SE </a:t>
            </a:r>
            <a:endParaRPr lang="es-ES" b="1" dirty="0">
              <a:solidFill>
                <a:srgbClr val="D77E2B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cs-CZ" b="1" dirty="0">
                <a:solidFill>
                  <a:srgbClr val="D77E2B"/>
                </a:solidFill>
                <a:latin typeface="Baskerville Old Face" panose="02020602080505020303" pitchFamily="18" charset="0"/>
              </a:rPr>
              <a:t>V</a:t>
            </a:r>
            <a:r>
              <a:rPr lang="es-ES" b="1" dirty="0">
                <a:solidFill>
                  <a:srgbClr val="D77E2B"/>
                </a:solidFill>
                <a:latin typeface="Baskerville Old Face" panose="02020602080505020303" pitchFamily="18" charset="0"/>
              </a:rPr>
              <a:t> SEBEOVLÁDÁNÍ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95982D2-AE67-4985-9ED3-77B08CF27581}"/>
              </a:ext>
            </a:extLst>
          </p:cNvPr>
          <p:cNvSpPr txBox="1"/>
          <p:nvPr/>
        </p:nvSpPr>
        <p:spPr>
          <a:xfrm>
            <a:off x="3432696" y="5471779"/>
            <a:ext cx="233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F8B97"/>
                </a:solidFill>
                <a:latin typeface="Baskerville Old Face" panose="02020602080505020303" pitchFamily="18" charset="0"/>
              </a:rPr>
              <a:t>POSLOUCH</a:t>
            </a:r>
            <a:r>
              <a:rPr lang="cs-CZ" b="1" dirty="0">
                <a:solidFill>
                  <a:srgbClr val="0F8B97"/>
                </a:solidFill>
                <a:latin typeface="Baskerville Old Face" panose="02020602080505020303" pitchFamily="18" charset="0"/>
              </a:rPr>
              <a:t>EJTE</a:t>
            </a:r>
            <a:endParaRPr lang="es-ES" b="1" dirty="0">
              <a:solidFill>
                <a:srgbClr val="0F8B97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58A5563-5BE6-4D43-9BE4-C98CDFE070E4}"/>
              </a:ext>
            </a:extLst>
          </p:cNvPr>
          <p:cNvSpPr/>
          <p:nvPr/>
        </p:nvSpPr>
        <p:spPr>
          <a:xfrm>
            <a:off x="3170793" y="680531"/>
            <a:ext cx="2808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Hospodin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otevírá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oči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slepým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; 
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Hospodin sehnuté napřimuje, Hospodin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miluje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spravedlivé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.
(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Ž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alm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146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,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8; Efe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z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s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kým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1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,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17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18)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069D702-248E-49BD-9C5B-4F07145BF7F7}"/>
              </a:ext>
            </a:extLst>
          </p:cNvPr>
          <p:cNvSpPr/>
          <p:nvPr/>
        </p:nvSpPr>
        <p:spPr>
          <a:xfrm>
            <a:off x="3170793" y="2111005"/>
            <a:ext cx="2808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Shlédn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i, 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Hospodine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Bože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 můj, </a:t>
            </a:r>
            <a:r>
              <a:rPr lang="cs-CZ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aodpověz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 mi!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Roz</a:t>
            </a:r>
            <a:r>
              <a:rPr lang="cs-CZ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ja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s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n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i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mé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oči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, a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ť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neusnu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spán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k</a:t>
            </a:r>
            <a:r>
              <a:rPr lang="cs-CZ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em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smrti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          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(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Ž</a:t>
            </a:r>
            <a:r>
              <a:rPr lang="es-ES" sz="1400" dirty="0" err="1">
                <a:solidFill>
                  <a:srgbClr val="000000"/>
                </a:solidFill>
                <a:latin typeface="Georgia" panose="02040502050405020303" pitchFamily="18" charset="0"/>
              </a:rPr>
              <a:t>alm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 13</a:t>
            </a:r>
            <a:r>
              <a:rPr lang="cs-CZ" sz="1400" dirty="0">
                <a:solidFill>
                  <a:srgbClr val="000000"/>
                </a:solidFill>
                <a:latin typeface="Georgia" panose="02040502050405020303" pitchFamily="18" charset="0"/>
              </a:rPr>
              <a:t>,4</a:t>
            </a:r>
            <a:r>
              <a:rPr lang="es-ES" sz="1400" dirty="0">
                <a:solidFill>
                  <a:srgbClr val="000000"/>
                </a:solidFill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24ACAD4-9BFA-4104-99A6-01047C217499}"/>
              </a:ext>
            </a:extLst>
          </p:cNvPr>
          <p:cNvSpPr/>
          <p:nvPr/>
        </p:nvSpPr>
        <p:spPr>
          <a:xfrm>
            <a:off x="3170792" y="4568906"/>
            <a:ext cx="2950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Uzavřel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jsem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smlouvu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 se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svýma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očima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,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
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j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ak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bych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se 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tedy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s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měl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ohlížet za p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ann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ou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? (J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ó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b 31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,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1)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F7585E5-8399-4DF2-9ECC-1609D244A606}"/>
              </a:ext>
            </a:extLst>
          </p:cNvPr>
          <p:cNvSpPr/>
          <p:nvPr/>
        </p:nvSpPr>
        <p:spPr>
          <a:xfrm>
            <a:off x="3170793" y="5904441"/>
            <a:ext cx="2859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M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ůj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synu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,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 d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ej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mi 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své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srdce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, 
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ať si tvé oči oblíbí mé cesty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. </a:t>
            </a:r>
          </a:p>
          <a:p>
            <a:pPr algn="ctr"/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(</a:t>
            </a:r>
            <a:r>
              <a:rPr lang="es-ES" sz="1200" dirty="0" err="1">
                <a:solidFill>
                  <a:srgbClr val="000000"/>
                </a:solidFill>
                <a:latin typeface="Georgia" panose="02040502050405020303" pitchFamily="18" charset="0"/>
              </a:rPr>
              <a:t>Přísloví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 23</a:t>
            </a:r>
            <a:r>
              <a:rPr lang="cs-CZ" sz="1200" dirty="0">
                <a:solidFill>
                  <a:srgbClr val="000000"/>
                </a:solidFill>
                <a:latin typeface="Georgia" panose="02040502050405020303" pitchFamily="18" charset="0"/>
              </a:rPr>
              <a:t>,</a:t>
            </a:r>
            <a:r>
              <a:rPr lang="es-ES" sz="1200" dirty="0">
                <a:solidFill>
                  <a:srgbClr val="000000"/>
                </a:solidFill>
                <a:latin typeface="Georgia" panose="02040502050405020303" pitchFamily="18" charset="0"/>
              </a:rPr>
              <a:t>26)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2A615E8-E23D-4B56-970D-094D7C47F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65" y="3200543"/>
            <a:ext cx="8940978" cy="45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6" grpId="0"/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EB270BE-938F-40FD-86C5-93D29D859986}"/>
              </a:ext>
            </a:extLst>
          </p:cNvPr>
          <p:cNvSpPr/>
          <p:nvPr/>
        </p:nvSpPr>
        <p:spPr>
          <a:xfrm>
            <a:off x="474617" y="418111"/>
            <a:ext cx="8194766" cy="61709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Vzpomeňte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si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na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své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dřívější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neštěstí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na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svou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du</a:t>
            </a:r>
            <a:r>
              <a:rPr lang="cs-CZ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-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chovní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slepotu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na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temnotu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která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vás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obklopo</a:t>
            </a:r>
            <a:r>
              <a:rPr lang="cs-CZ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-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vala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než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vám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Kristus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něžný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milující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Spasitel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přišel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na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pomoc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našel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vás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tam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kde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jste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byli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Pokud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promeškáte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příležitost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dát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hmatatelný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důkaz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své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vděčnosti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za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úžasnou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lásku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kterou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vám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projevil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soucitný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Spasitel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máte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důvod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obávat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že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vás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může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postihnout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ještě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větší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temnota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utrpení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Nyní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je pro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vás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čas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setí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Budeš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sklízet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co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jsi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zasel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Využijte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všech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privilegií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která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vám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byla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udělena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dokud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můžete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ke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konání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dobra. Tato privilegia,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která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využijete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budou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jako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deště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které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vás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zavlažují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oživují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Chopte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každé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příležitosti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která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je ve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vaší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moci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abyste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konali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solidFill>
                  <a:srgbClr val="7A4600"/>
                </a:solidFill>
                <a:latin typeface="Constantia" panose="02030602050306030303" pitchFamily="18" charset="0"/>
              </a:rPr>
              <a:t>dobro</a:t>
            </a:r>
            <a:r>
              <a:rPr lang="es-ES" sz="2600" b="1" dirty="0">
                <a:solidFill>
                  <a:srgbClr val="7A4600"/>
                </a:solidFill>
                <a:latin typeface="Constantia" panose="02030602050306030303" pitchFamily="18" charset="0"/>
              </a:rPr>
              <a:t>."
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1DAD029-1EF3-4093-9157-61E902022F63}"/>
              </a:ext>
            </a:extLst>
          </p:cNvPr>
          <p:cNvSpPr/>
          <p:nvPr/>
        </p:nvSpPr>
        <p:spPr>
          <a:xfrm>
            <a:off x="1003547" y="6331985"/>
            <a:ext cx="7136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b="1" dirty="0">
                <a:solidFill>
                  <a:srgbClr val="7A4600"/>
                </a:solidFill>
              </a:rPr>
              <a:t>(</a:t>
            </a:r>
            <a:r>
              <a:rPr lang="es-ES" b="1" dirty="0">
                <a:solidFill>
                  <a:srgbClr val="7A4600"/>
                </a:solidFill>
              </a:rPr>
              <a:t>E</a:t>
            </a:r>
            <a:r>
              <a:rPr lang="cs-CZ" b="1" dirty="0">
                <a:solidFill>
                  <a:srgbClr val="7A4600"/>
                </a:solidFill>
              </a:rPr>
              <a:t>.</a:t>
            </a:r>
            <a:r>
              <a:rPr lang="es-ES" b="1" dirty="0">
                <a:solidFill>
                  <a:srgbClr val="7A4600"/>
                </a:solidFill>
              </a:rPr>
              <a:t> G. W</a:t>
            </a:r>
            <a:r>
              <a:rPr lang="cs-CZ" b="1" dirty="0">
                <a:solidFill>
                  <a:srgbClr val="7A4600"/>
                </a:solidFill>
              </a:rPr>
              <a:t>. : Vybraná poselství svazek 2 strana</a:t>
            </a:r>
            <a:r>
              <a:rPr lang="es-ES" b="1" dirty="0">
                <a:solidFill>
                  <a:srgbClr val="7A4600"/>
                </a:solidFill>
              </a:rPr>
              <a:t> 296</a:t>
            </a:r>
            <a:r>
              <a:rPr lang="cs-CZ" b="1" dirty="0">
                <a:solidFill>
                  <a:srgbClr val="7A4600"/>
                </a:solidFill>
              </a:rPr>
              <a:t>  </a:t>
            </a:r>
            <a:r>
              <a:rPr lang="cs-CZ" sz="1100" b="1" dirty="0">
                <a:solidFill>
                  <a:srgbClr val="7A4600"/>
                </a:solidFill>
              </a:rPr>
              <a:t>- neautorizovaný překlad: Ivo Kapec</a:t>
            </a:r>
            <a:r>
              <a:rPr lang="es-ES" b="1" dirty="0">
                <a:solidFill>
                  <a:srgbClr val="7A46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82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sala&#10;&#10;Descripción generada automáticamente">
            <a:extLst>
              <a:ext uri="{FF2B5EF4-FFF2-40B4-BE49-F238E27FC236}">
                <a16:creationId xmlns:a16="http://schemas.microsoft.com/office/drawing/2014/main" id="{EEB1C1CE-A69B-417F-BB7A-AD537CCB5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3" y="3376746"/>
            <a:ext cx="4054636" cy="2866447"/>
          </a:xfrm>
          <a:prstGeom prst="rect">
            <a:avLst/>
          </a:prstGeom>
        </p:spPr>
      </p:pic>
      <p:pic>
        <p:nvPicPr>
          <p:cNvPr id="5" name="Imagen 4" descr="Imagen que contiene juguete&#10;&#10;Descripción generada automáticamente">
            <a:extLst>
              <a:ext uri="{FF2B5EF4-FFF2-40B4-BE49-F238E27FC236}">
                <a16:creationId xmlns:a16="http://schemas.microsoft.com/office/drawing/2014/main" id="{69232E66-1F1E-4B6D-B874-F0016FE76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9" y="1184366"/>
            <a:ext cx="1634002" cy="1940794"/>
          </a:xfrm>
          <a:prstGeom prst="rect">
            <a:avLst/>
          </a:prstGeom>
        </p:spPr>
      </p:pic>
      <p:pic>
        <p:nvPicPr>
          <p:cNvPr id="7" name="Imagen 6" descr="Imagen que contiene juguete, muñeca, gráficos vectoriales, sushi&#10;&#10;Descripción generada automáticamente">
            <a:extLst>
              <a:ext uri="{FF2B5EF4-FFF2-40B4-BE49-F238E27FC236}">
                <a16:creationId xmlns:a16="http://schemas.microsoft.com/office/drawing/2014/main" id="{2D08127F-933B-429D-9447-0492864E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57" y="4034737"/>
            <a:ext cx="2308612" cy="220590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C47E8AA-CDA1-4CF3-AF61-A0BD56218BBE}"/>
              </a:ext>
            </a:extLst>
          </p:cNvPr>
          <p:cNvGrpSpPr/>
          <p:nvPr/>
        </p:nvGrpSpPr>
        <p:grpSpPr>
          <a:xfrm>
            <a:off x="2056319" y="642460"/>
            <a:ext cx="7084946" cy="2278118"/>
            <a:chOff x="2056319" y="642460"/>
            <a:chExt cx="7084946" cy="2278118"/>
          </a:xfrm>
        </p:grpSpPr>
        <p:pic>
          <p:nvPicPr>
            <p:cNvPr id="21" name="Imagen 20" descr="Imagen que contiene sierra&#10;&#10;Descripción generada automáticamente">
              <a:extLst>
                <a:ext uri="{FF2B5EF4-FFF2-40B4-BE49-F238E27FC236}">
                  <a16:creationId xmlns:a16="http://schemas.microsoft.com/office/drawing/2014/main" id="{E3AFE86F-3361-4455-95A3-661261929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927" y="642460"/>
              <a:ext cx="5762338" cy="1630384"/>
            </a:xfrm>
            <a:prstGeom prst="rect">
              <a:avLst/>
            </a:prstGeom>
          </p:spPr>
        </p:pic>
        <p:pic>
          <p:nvPicPr>
            <p:cNvPr id="19" name="Imagen 18" descr="Imagen que contiene objeto&#10;&#10;Descripción generada automáticamente">
              <a:extLst>
                <a:ext uri="{FF2B5EF4-FFF2-40B4-BE49-F238E27FC236}">
                  <a16:creationId xmlns:a16="http://schemas.microsoft.com/office/drawing/2014/main" id="{9132BCCC-B828-48F5-ADA4-3A129EE1A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701">
              <a:off x="2056319" y="1223076"/>
              <a:ext cx="1780476" cy="1697502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0E070826-1933-41F2-B984-2E70823A0033}"/>
                </a:ext>
              </a:extLst>
            </p:cNvPr>
            <p:cNvSpPr txBox="1"/>
            <p:nvPr/>
          </p:nvSpPr>
          <p:spPr>
            <a:xfrm rot="21207928">
              <a:off x="3964654" y="1323659"/>
              <a:ext cx="5076267" cy="608511"/>
            </a:xfrm>
            <a:prstGeom prst="rect">
              <a:avLst/>
            </a:prstGeom>
            <a:noFill/>
          </p:spPr>
          <p:txBody>
            <a:bodyPr wrap="square" rtlCol="0">
              <a:prstTxWarp prst="textFadeLeft">
                <a:avLst/>
              </a:prstTxWarp>
              <a:spAutoFit/>
            </a:bodyPr>
            <a:lstStyle/>
            <a:p>
              <a:r>
                <a:rPr lang="es-ES" dirty="0">
                  <a:latin typeface="Arial" panose="020B0604020202020204" pitchFamily="34" charset="0"/>
                  <a:cs typeface="Arial" panose="020B0604020202020204" pitchFamily="34" charset="0"/>
                </a:rPr>
                <a:t>¡</a:t>
              </a:r>
              <a:r>
                <a:rPr lang="da-DK" dirty="0">
                  <a:latin typeface="Arial" panose="020B0604020202020204" pitchFamily="34" charset="0"/>
                  <a:cs typeface="Arial" panose="020B0604020202020204" pitchFamily="34" charset="0"/>
                </a:rPr>
                <a:t>Syn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da-DK" dirty="0">
                  <a:latin typeface="Arial" panose="020B0604020202020204" pitchFamily="34" charset="0"/>
                  <a:cs typeface="Arial" panose="020B0604020202020204" pitchFamily="34" charset="0"/>
                </a:rPr>
                <a:t> Davidův! Smiluj se nad námi!</a:t>
              </a:r>
              <a:r>
                <a:rPr lang="es-ES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EA7898B-58FC-40D8-894A-681FA89547FA}"/>
              </a:ext>
            </a:extLst>
          </p:cNvPr>
          <p:cNvSpPr/>
          <p:nvPr/>
        </p:nvSpPr>
        <p:spPr>
          <a:xfrm>
            <a:off x="1065623" y="6165084"/>
            <a:ext cx="59659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/>
              <a:t>“</a:t>
            </a:r>
            <a:r>
              <a:rPr lang="cs-CZ" sz="4000" dirty="0"/>
              <a:t>Věříte</a:t>
            </a:r>
            <a:r>
              <a:rPr lang="es-ES" sz="4000" dirty="0"/>
              <a:t>, </a:t>
            </a:r>
            <a:r>
              <a:rPr lang="es-ES" sz="4000" dirty="0" err="1"/>
              <a:t>že</a:t>
            </a:r>
            <a:r>
              <a:rPr lang="es-ES" sz="4000" dirty="0"/>
              <a:t> </a:t>
            </a:r>
            <a:r>
              <a:rPr lang="es-ES" sz="4000" dirty="0" err="1"/>
              <a:t>to</a:t>
            </a:r>
            <a:r>
              <a:rPr lang="es-ES" sz="4000" dirty="0"/>
              <a:t> </a:t>
            </a:r>
            <a:r>
              <a:rPr lang="cs-CZ" sz="4000" dirty="0"/>
              <a:t>mohu učinit</a:t>
            </a:r>
            <a:r>
              <a:rPr lang="es-ES" sz="4000" dirty="0"/>
              <a:t>?”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F92F5F-855A-70FD-C0F7-67A404B54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5" y="80470"/>
            <a:ext cx="7045467" cy="830527"/>
          </a:xfrm>
          <a:prstGeom prst="rect">
            <a:avLst/>
          </a:prstGeom>
        </p:spPr>
      </p:pic>
      <p:pic>
        <p:nvPicPr>
          <p:cNvPr id="10" name="Imagen 9" descr="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3B79F883-D487-5184-93E9-A2ADACEFEB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13" y="2310639"/>
            <a:ext cx="2308612" cy="2145925"/>
          </a:xfrm>
          <a:prstGeom prst="rect">
            <a:avLst/>
          </a:prstGeom>
        </p:spPr>
      </p:pic>
      <p:pic>
        <p:nvPicPr>
          <p:cNvPr id="13" name="Imagen 1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80B91484-DF12-73ED-9345-AF7E0FB99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56" y="3261345"/>
            <a:ext cx="2808602" cy="973240"/>
          </a:xfrm>
          <a:prstGeom prst="rect">
            <a:avLst/>
          </a:prstGeom>
        </p:spPr>
      </p:pic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61CB6F1C-0A6A-EFC4-1F02-01F5C1921F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2" y="3447637"/>
            <a:ext cx="1011689" cy="128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EB72B47-8316-4E42-A275-DA42FE616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63" y="3553097"/>
            <a:ext cx="4350272" cy="2689385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8E43B4EF-78C2-445B-91C9-3FB453C96110}"/>
              </a:ext>
            </a:extLst>
          </p:cNvPr>
          <p:cNvGrpSpPr/>
          <p:nvPr/>
        </p:nvGrpSpPr>
        <p:grpSpPr>
          <a:xfrm>
            <a:off x="2600168" y="642460"/>
            <a:ext cx="6541097" cy="1983913"/>
            <a:chOff x="2600168" y="642460"/>
            <a:chExt cx="6541097" cy="1983913"/>
          </a:xfrm>
        </p:grpSpPr>
        <p:pic>
          <p:nvPicPr>
            <p:cNvPr id="21" name="Imagen 20" descr="Imagen que contiene sierra&#10;&#10;Descripción generada automáticamente">
              <a:extLst>
                <a:ext uri="{FF2B5EF4-FFF2-40B4-BE49-F238E27FC236}">
                  <a16:creationId xmlns:a16="http://schemas.microsoft.com/office/drawing/2014/main" id="{E3AFE86F-3361-4455-95A3-661261929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8927" y="642460"/>
              <a:ext cx="5762338" cy="1630384"/>
            </a:xfrm>
            <a:prstGeom prst="rect">
              <a:avLst/>
            </a:prstGeom>
          </p:spPr>
        </p:pic>
        <p:pic>
          <p:nvPicPr>
            <p:cNvPr id="19" name="Imagen 18" descr="Imagen que contiene objeto&#10;&#10;Descripción generada automáticamente">
              <a:extLst>
                <a:ext uri="{FF2B5EF4-FFF2-40B4-BE49-F238E27FC236}">
                  <a16:creationId xmlns:a16="http://schemas.microsoft.com/office/drawing/2014/main" id="{9132BCCC-B828-48F5-ADA4-3A129EE1A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701">
              <a:off x="2600168" y="1366115"/>
              <a:ext cx="1321860" cy="1260258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0E070826-1933-41F2-B984-2E70823A0033}"/>
                </a:ext>
              </a:extLst>
            </p:cNvPr>
            <p:cNvSpPr txBox="1"/>
            <p:nvPr/>
          </p:nvSpPr>
          <p:spPr>
            <a:xfrm rot="21207928">
              <a:off x="3964654" y="1323659"/>
              <a:ext cx="5076267" cy="608511"/>
            </a:xfrm>
            <a:prstGeom prst="rect">
              <a:avLst/>
            </a:prstGeom>
            <a:noFill/>
          </p:spPr>
          <p:txBody>
            <a:bodyPr wrap="square" rtlCol="0">
              <a:prstTxWarp prst="textFadeLeft">
                <a:avLst/>
              </a:prstTxWarp>
              <a:spAutoFit/>
            </a:bodyPr>
            <a:lstStyle/>
            <a:p>
              <a:r>
                <a:rPr lang="es-ES" dirty="0">
                  <a:latin typeface="Arial" panose="020B0604020202020204" pitchFamily="34" charset="0"/>
                  <a:cs typeface="Arial" panose="020B0604020202020204" pitchFamily="34" charset="0"/>
                </a:rPr>
                <a:t>¡</a:t>
              </a:r>
              <a:r>
                <a:rPr lang="da-DK" dirty="0">
                  <a:latin typeface="Arial" panose="020B0604020202020204" pitchFamily="34" charset="0"/>
                  <a:cs typeface="Arial" panose="020B0604020202020204" pitchFamily="34" charset="0"/>
                </a:rPr>
                <a:t>Syn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da-DK" dirty="0">
                  <a:latin typeface="Arial" panose="020B0604020202020204" pitchFamily="34" charset="0"/>
                  <a:cs typeface="Arial" panose="020B0604020202020204" pitchFamily="34" charset="0"/>
                </a:rPr>
                <a:t> Davidův! Smiluj se nad námi!</a:t>
              </a:r>
              <a:endParaRPr 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Imagen 24" descr="Imagen que contiene juguete, muñeca, gráficos vectoriales&#10;&#10;Descripción generada automáticamente">
            <a:extLst>
              <a:ext uri="{FF2B5EF4-FFF2-40B4-BE49-F238E27FC236}">
                <a16:creationId xmlns:a16="http://schemas.microsoft.com/office/drawing/2014/main" id="{2803B8EB-2EA2-4D4B-ACD3-A75DCDE50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" y="1441370"/>
            <a:ext cx="2863097" cy="2024082"/>
          </a:xfrm>
          <a:prstGeom prst="rect">
            <a:avLst/>
          </a:prstGeom>
        </p:spPr>
      </p:pic>
      <p:pic>
        <p:nvPicPr>
          <p:cNvPr id="26" name="Imagen 25" descr="Imagen que contiene juguete, gráficos vectoriales, LEGO&#10;&#10;Descripción generada automáticamente">
            <a:extLst>
              <a:ext uri="{FF2B5EF4-FFF2-40B4-BE49-F238E27FC236}">
                <a16:creationId xmlns:a16="http://schemas.microsoft.com/office/drawing/2014/main" id="{595D462A-F3A4-477C-B812-8FA8C6589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87" y="4223447"/>
            <a:ext cx="1965316" cy="1992093"/>
          </a:xfrm>
          <a:prstGeom prst="rect">
            <a:avLst/>
          </a:prstGeom>
        </p:spPr>
      </p:pic>
      <p:pic>
        <p:nvPicPr>
          <p:cNvPr id="27" name="Imagen 26" descr="Imagen que contiene juguete, muñeca&#10;&#10;Descripción generada automáticamente">
            <a:extLst>
              <a:ext uri="{FF2B5EF4-FFF2-40B4-BE49-F238E27FC236}">
                <a16:creationId xmlns:a16="http://schemas.microsoft.com/office/drawing/2014/main" id="{F9312463-1998-49FE-B46D-FCE270FF77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51" y="2346376"/>
            <a:ext cx="2156465" cy="1992093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AEA7898B-58FC-40D8-894A-681FA89547FA}"/>
              </a:ext>
            </a:extLst>
          </p:cNvPr>
          <p:cNvSpPr/>
          <p:nvPr/>
        </p:nvSpPr>
        <p:spPr>
          <a:xfrm>
            <a:off x="1460123" y="6165084"/>
            <a:ext cx="57708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/>
              <a:t>“</a:t>
            </a:r>
            <a:r>
              <a:rPr lang="pl-PL" sz="4000" dirty="0"/>
              <a:t>Co chceš, abych ti učinil?</a:t>
            </a:r>
            <a:r>
              <a:rPr lang="es-ES" sz="4000" dirty="0"/>
              <a:t>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D9ABAC-499F-DA3D-A394-9500253248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9" y="73371"/>
            <a:ext cx="8241824" cy="858927"/>
          </a:xfrm>
          <a:prstGeom prst="rect">
            <a:avLst/>
          </a:prstGeom>
        </p:spPr>
      </p:pic>
      <p:pic>
        <p:nvPicPr>
          <p:cNvPr id="7" name="Imagen 6" descr="Un 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9B331CF-E023-07CB-1D78-24D1C40823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72" y="3601990"/>
            <a:ext cx="1311859" cy="1125608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E6EA9ABD-9385-5C08-03AC-105324DBA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89" y="3601990"/>
            <a:ext cx="2733417" cy="105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F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texto&#10;&#10;Descripción generada automáticamente">
            <a:extLst>
              <a:ext uri="{FF2B5EF4-FFF2-40B4-BE49-F238E27FC236}">
                <a16:creationId xmlns:a16="http://schemas.microsoft.com/office/drawing/2014/main" id="{2F3C2A96-6836-411E-8442-87B28BDDD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02" y="3999884"/>
            <a:ext cx="2160078" cy="209449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9226B5D-3A3A-430A-84D1-595711535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29" y="1862065"/>
            <a:ext cx="2160078" cy="209660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858D8AD-0D6C-4D8A-BD02-68EF23159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70" y="949105"/>
            <a:ext cx="2415278" cy="191758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E2E6145B-BD4F-498B-9CA5-7763D9729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12" y="949105"/>
            <a:ext cx="2352218" cy="195378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390868A-EE54-42B2-81EC-3739BF786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17" y="1867207"/>
            <a:ext cx="2160079" cy="209660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F518EE3-D8B4-41A0-AA61-08C4FAFA65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29" y="4042681"/>
            <a:ext cx="2160142" cy="209660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92D74C89-68D1-4469-BD55-9F4E68123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72" y="2839802"/>
            <a:ext cx="1231455" cy="2812443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27516E8-FD1D-41D0-B2E9-3F22EFF40C93}"/>
              </a:ext>
            </a:extLst>
          </p:cNvPr>
          <p:cNvSpPr/>
          <p:nvPr/>
        </p:nvSpPr>
        <p:spPr>
          <a:xfrm>
            <a:off x="1634175" y="6094377"/>
            <a:ext cx="5875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/>
              <a:t>“Do </a:t>
            </a:r>
            <a:r>
              <a:rPr lang="es-ES" sz="4000" dirty="0" err="1"/>
              <a:t>vesnice</a:t>
            </a:r>
            <a:r>
              <a:rPr lang="es-ES" sz="4000" dirty="0"/>
              <a:t> </a:t>
            </a:r>
            <a:r>
              <a:rPr lang="es-ES" sz="4000" dirty="0" err="1"/>
              <a:t>ani</a:t>
            </a:r>
            <a:r>
              <a:rPr lang="es-ES" sz="4000" dirty="0"/>
              <a:t> </a:t>
            </a:r>
            <a:r>
              <a:rPr lang="es-ES" sz="4000" dirty="0" err="1"/>
              <a:t>nevst</a:t>
            </a:r>
            <a:r>
              <a:rPr lang="cs-CZ" sz="4000" dirty="0"/>
              <a:t>o</a:t>
            </a:r>
            <a:r>
              <a:rPr lang="es-ES" sz="4000" dirty="0"/>
              <a:t>up</a:t>
            </a:r>
            <a:r>
              <a:rPr lang="cs-CZ" sz="4000" dirty="0" err="1"/>
              <a:t>il</a:t>
            </a:r>
            <a:r>
              <a:rPr lang="es-ES" sz="4000" dirty="0"/>
              <a:t>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6BF6A1-80A8-0CF4-DEFB-8F2158ACD7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4" y="116935"/>
            <a:ext cx="8465475" cy="8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A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51CE12C-5276-49E8-8B61-D8DE4E7DD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483" y="937999"/>
            <a:ext cx="2002757" cy="45927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B10025-123B-4075-88F0-3417E9AAA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56" y="2323646"/>
            <a:ext cx="1619777" cy="1626462"/>
          </a:xfrm>
          <a:prstGeom prst="rect">
            <a:avLst/>
          </a:prstGeom>
        </p:spPr>
      </p:pic>
      <p:pic>
        <p:nvPicPr>
          <p:cNvPr id="11" name="Imagen 10" descr="Imagen que contiene gráficos vectoriales&#10;&#10;Descripción generada automáticamente">
            <a:extLst>
              <a:ext uri="{FF2B5EF4-FFF2-40B4-BE49-F238E27FC236}">
                <a16:creationId xmlns:a16="http://schemas.microsoft.com/office/drawing/2014/main" id="{FD7DB80C-DEFA-43D1-A5A2-26E605218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1" y="4496347"/>
            <a:ext cx="1619778" cy="15998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F385856-FF2A-4D03-B6F7-96EACC4A7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91" y="4499009"/>
            <a:ext cx="1619778" cy="161092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39E580C-CF54-42A7-8DDA-29BD72417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06" y="2409794"/>
            <a:ext cx="1606506" cy="161092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27516E8-FD1D-41D0-B2E9-3F22EFF40C93}"/>
              </a:ext>
            </a:extLst>
          </p:cNvPr>
          <p:cNvSpPr/>
          <p:nvPr/>
        </p:nvSpPr>
        <p:spPr>
          <a:xfrm>
            <a:off x="1668183" y="6112370"/>
            <a:ext cx="6121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/>
              <a:t>“</a:t>
            </a:r>
            <a:r>
              <a:rPr lang="pt-BR" sz="4000" dirty="0" err="1"/>
              <a:t>Jd</a:t>
            </a:r>
            <a:r>
              <a:rPr lang="cs-CZ" sz="4000" dirty="0"/>
              <a:t>i</a:t>
            </a:r>
            <a:r>
              <a:rPr lang="pt-BR" sz="4000" dirty="0"/>
              <a:t>, </a:t>
            </a:r>
            <a:r>
              <a:rPr lang="pt-BR" sz="4000" dirty="0" err="1"/>
              <a:t>umyj</a:t>
            </a:r>
            <a:r>
              <a:rPr lang="pt-BR" sz="4000" dirty="0"/>
              <a:t> se v </a:t>
            </a:r>
            <a:r>
              <a:rPr lang="cs-CZ" sz="4000" dirty="0"/>
              <a:t>rybník</a:t>
            </a:r>
            <a:r>
              <a:rPr lang="pt-BR" sz="4000" dirty="0"/>
              <a:t>u S</a:t>
            </a:r>
            <a:r>
              <a:rPr lang="cs-CZ" sz="4000" dirty="0"/>
              <a:t>i</a:t>
            </a:r>
            <a:r>
              <a:rPr lang="pt-BR" sz="4000" dirty="0" err="1"/>
              <a:t>lo</a:t>
            </a:r>
            <a:r>
              <a:rPr lang="cs-CZ" sz="4000" dirty="0"/>
              <a:t>e</a:t>
            </a:r>
            <a:r>
              <a:rPr lang="es-ES" sz="4000" dirty="0"/>
              <a:t>”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63B0DBD-55D3-EA36-76D4-C28CCADFA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22" y="123744"/>
            <a:ext cx="6121356" cy="84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0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5FF432-7C53-4189-8D5A-B722DE727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F14E01-8861-4990-A450-149539743611}"/>
              </a:ext>
            </a:extLst>
          </p:cNvPr>
          <p:cNvSpPr txBox="1"/>
          <p:nvPr/>
        </p:nvSpPr>
        <p:spPr>
          <a:xfrm>
            <a:off x="392906" y="5386912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DUCHOVNÍ SLEPOTA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5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2A4EDD-362C-417F-98AB-9F33AA2C8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9" y="0"/>
            <a:ext cx="3544389" cy="50135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2F5DDB-754B-419C-AF78-DA9C37F7F2DF}"/>
              </a:ext>
            </a:extLst>
          </p:cNvPr>
          <p:cNvSpPr txBox="1"/>
          <p:nvPr/>
        </p:nvSpPr>
        <p:spPr>
          <a:xfrm>
            <a:off x="161108" y="1981678"/>
            <a:ext cx="3065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Spadla k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oruna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naší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hlavy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běda nám, neboť jsme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hřešíli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 tím zemdlelo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nad oním se nám zatmělo v očích</a:t>
            </a:r>
            <a:endParaRPr 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Pláč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0F0F4E-3F4D-4113-8C2E-0E6C843F7145}"/>
              </a:ext>
            </a:extLst>
          </p:cNvPr>
          <p:cNvSpPr txBox="1"/>
          <p:nvPr/>
        </p:nvSpPr>
        <p:spPr>
          <a:xfrm>
            <a:off x="296089" y="1385123"/>
            <a:ext cx="2795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AR JULIAN" panose="02000000000000000000" pitchFamily="2" charset="0"/>
              </a:rPr>
              <a:t>1. Mojžíšova</a:t>
            </a:r>
            <a:r>
              <a:rPr lang="es-ES" sz="2000" dirty="0">
                <a:latin typeface="AR JULIAN" panose="02000000000000000000" pitchFamily="2" charset="0"/>
              </a:rPr>
              <a:t> 19</a:t>
            </a:r>
            <a:r>
              <a:rPr lang="cs-CZ" sz="2000" dirty="0">
                <a:latin typeface="AR JULIAN" panose="02000000000000000000" pitchFamily="2" charset="0"/>
              </a:rPr>
              <a:t>,</a:t>
            </a:r>
            <a:r>
              <a:rPr lang="es-ES" sz="2000" dirty="0">
                <a:latin typeface="AR JULIAN" panose="02000000000000000000" pitchFamily="2" charset="0"/>
              </a:rPr>
              <a:t>10</a:t>
            </a:r>
            <a:r>
              <a:rPr lang="cs-CZ" sz="2000" dirty="0">
                <a:latin typeface="AR JULIAN" panose="02000000000000000000" pitchFamily="2" charset="0"/>
              </a:rPr>
              <a:t>.</a:t>
            </a:r>
            <a:r>
              <a:rPr lang="es-ES" sz="2000" dirty="0">
                <a:latin typeface="AR JULIAN" panose="02000000000000000000" pitchFamily="2" charset="0"/>
              </a:rPr>
              <a:t>11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19D478-9AEC-42C9-9D7A-21E82EA556EC}"/>
              </a:ext>
            </a:extLst>
          </p:cNvPr>
          <p:cNvSpPr txBox="1"/>
          <p:nvPr/>
        </p:nvSpPr>
        <p:spPr>
          <a:xfrm>
            <a:off x="3331029" y="6211669"/>
            <a:ext cx="248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HŘÍCH</a:t>
            </a:r>
          </a:p>
        </p:txBody>
      </p:sp>
    </p:spTree>
    <p:extLst>
      <p:ext uri="{BB962C8B-B14F-4D97-AF65-F5344CB8AC3E}">
        <p14:creationId xmlns:p14="http://schemas.microsoft.com/office/powerpoint/2010/main" val="33987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2A4EDD-362C-417F-98AB-9F33AA2C8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7660" y="0"/>
            <a:ext cx="3479326" cy="501359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2F5DDB-754B-419C-AF78-DA9C37F7F2DF}"/>
              </a:ext>
            </a:extLst>
          </p:cNvPr>
          <p:cNvSpPr txBox="1"/>
          <p:nvPr/>
        </p:nvSpPr>
        <p:spPr>
          <a:xfrm>
            <a:off x="5869597" y="1915890"/>
            <a:ext cx="27954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epřevrátíš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právo, nebudeš nikomu stranit, nepřijmeš úplatek. Úplatek oslepuje oči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noudrých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překrucuje slova spravedlivých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Mojžíšova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0F0F4E-3F4D-4113-8C2E-0E6C843F7145}"/>
              </a:ext>
            </a:extLst>
          </p:cNvPr>
          <p:cNvSpPr txBox="1"/>
          <p:nvPr/>
        </p:nvSpPr>
        <p:spPr>
          <a:xfrm>
            <a:off x="5869597" y="1341124"/>
            <a:ext cx="2795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AR JULIAN" panose="02000000000000000000" pitchFamily="2" charset="0"/>
              </a:rPr>
              <a:t>4. Mojžíšova</a:t>
            </a:r>
            <a:r>
              <a:rPr lang="es-ES" sz="2000" dirty="0">
                <a:latin typeface="AR JULIAN" panose="02000000000000000000" pitchFamily="2" charset="0"/>
              </a:rPr>
              <a:t> 22</a:t>
            </a:r>
            <a:r>
              <a:rPr lang="cs-CZ" sz="2000" dirty="0">
                <a:latin typeface="AR JULIAN" panose="02000000000000000000" pitchFamily="2" charset="0"/>
              </a:rPr>
              <a:t>,</a:t>
            </a:r>
            <a:r>
              <a:rPr lang="es-ES" sz="2000" dirty="0">
                <a:latin typeface="AR JULIAN" panose="02000000000000000000" pitchFamily="2" charset="0"/>
              </a:rPr>
              <a:t>27-31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19D478-9AEC-42C9-9D7A-21E82EA556EC}"/>
              </a:ext>
            </a:extLst>
          </p:cNvPr>
          <p:cNvSpPr txBox="1"/>
          <p:nvPr/>
        </p:nvSpPr>
        <p:spPr>
          <a:xfrm>
            <a:off x="5399333" y="5900294"/>
            <a:ext cx="373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LÁSKA </a:t>
            </a:r>
            <a:r>
              <a:rPr lang="cs-CZ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 </a:t>
            </a: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PENĚZ</a:t>
            </a:r>
            <a:r>
              <a:rPr lang="cs-CZ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ŮM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E5A5A07-0783-41AB-AC6E-89EF0566A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0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2A4EDD-362C-417F-98AB-9F33AA2C8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8" y="0"/>
            <a:ext cx="3517522" cy="501359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2F5DDB-754B-419C-AF78-DA9C37F7F2DF}"/>
              </a:ext>
            </a:extLst>
          </p:cNvPr>
          <p:cNvSpPr txBox="1"/>
          <p:nvPr/>
        </p:nvSpPr>
        <p:spPr>
          <a:xfrm>
            <a:off x="261261" y="1645917"/>
            <a:ext cx="30131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Kdo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miluje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svého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bratra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zůstává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světle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nikomu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úrazu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Kdo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však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nenávidí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svého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bratra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 v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tmě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ve tmě; n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eví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jde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neboť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oslepila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oči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list Janův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,10.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0F0F4E-3F4D-4113-8C2E-0E6C843F7145}"/>
              </a:ext>
            </a:extLst>
          </p:cNvPr>
          <p:cNvSpPr txBox="1"/>
          <p:nvPr/>
        </p:nvSpPr>
        <p:spPr>
          <a:xfrm>
            <a:off x="261261" y="1227907"/>
            <a:ext cx="3013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AR JULIAN" panose="02000000000000000000" pitchFamily="2" charset="0"/>
              </a:rPr>
              <a:t>SKUTKY</a:t>
            </a:r>
            <a:r>
              <a:rPr lang="es-ES" sz="2400" dirty="0">
                <a:latin typeface="AR JULIAN" panose="02000000000000000000" pitchFamily="2" charset="0"/>
              </a:rPr>
              <a:t> 9</a:t>
            </a:r>
            <a:r>
              <a:rPr lang="cs-CZ" sz="2400" dirty="0">
                <a:latin typeface="AR JULIAN" panose="02000000000000000000" pitchFamily="2" charset="0"/>
              </a:rPr>
              <a:t>,</a:t>
            </a:r>
            <a:r>
              <a:rPr lang="es-ES" sz="2400" dirty="0">
                <a:latin typeface="AR JULIAN" panose="02000000000000000000" pitchFamily="2" charset="0"/>
              </a:rPr>
              <a:t>8</a:t>
            </a:r>
            <a:r>
              <a:rPr lang="cs-CZ" sz="2400" dirty="0">
                <a:latin typeface="AR JULIAN" panose="02000000000000000000" pitchFamily="2" charset="0"/>
              </a:rPr>
              <a:t>.</a:t>
            </a:r>
            <a:r>
              <a:rPr lang="es-ES" sz="2400" dirty="0">
                <a:latin typeface="AR JULIAN" panose="02000000000000000000" pitchFamily="2" charset="0"/>
              </a:rPr>
              <a:t>9</a:t>
            </a:r>
            <a:r>
              <a:rPr lang="cs-CZ" sz="2400" dirty="0">
                <a:latin typeface="AR JULIAN" panose="02000000000000000000" pitchFamily="2" charset="0"/>
              </a:rPr>
              <a:t>.</a:t>
            </a:r>
            <a:r>
              <a:rPr lang="es-ES" sz="2400" dirty="0">
                <a:latin typeface="AR JULIAN" panose="02000000000000000000" pitchFamily="2" charset="0"/>
              </a:rPr>
              <a:t>17</a:t>
            </a:r>
            <a:r>
              <a:rPr lang="cs-CZ" sz="2400" dirty="0">
                <a:latin typeface="AR JULIAN" panose="02000000000000000000" pitchFamily="2" charset="0"/>
              </a:rPr>
              <a:t>.</a:t>
            </a:r>
            <a:r>
              <a:rPr lang="es-ES" sz="2400" dirty="0">
                <a:latin typeface="AR JULIAN" panose="02000000000000000000" pitchFamily="2" charset="0"/>
              </a:rPr>
              <a:t>18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19D478-9AEC-42C9-9D7A-21E82EA556EC}"/>
              </a:ext>
            </a:extLst>
          </p:cNvPr>
          <p:cNvSpPr txBox="1"/>
          <p:nvPr/>
        </p:nvSpPr>
        <p:spPr>
          <a:xfrm>
            <a:off x="1227909" y="6211669"/>
            <a:ext cx="668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NENÁVIDĚ</a:t>
            </a:r>
            <a:r>
              <a:rPr lang="cs-CZ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</a:t>
            </a:r>
            <a:r>
              <a:rPr lang="es-E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BRATR</a:t>
            </a:r>
            <a:r>
              <a:rPr lang="cs-CZ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</a:t>
            </a:r>
            <a:endParaRPr lang="es-ES" sz="3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62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</TotalTime>
  <Words>560</Words>
  <Application>Microsoft Office PowerPoint</Application>
  <PresentationFormat>Presentación en pantalla (4:3)</PresentationFormat>
  <Paragraphs>39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Baskerville Old Face</vt:lpstr>
      <vt:lpstr>Constantia</vt:lpstr>
      <vt:lpstr>Universal Serif</vt:lpstr>
      <vt:lpstr>Calibri Light</vt:lpstr>
      <vt:lpstr>Georgia</vt:lpstr>
      <vt:lpstr>AR JULIAN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119</cp:revision>
  <dcterms:created xsi:type="dcterms:W3CDTF">2019-08-14T18:48:03Z</dcterms:created>
  <dcterms:modified xsi:type="dcterms:W3CDTF">2023-08-12T14:39:17Z</dcterms:modified>
</cp:coreProperties>
</file>