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6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29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8" r:id="rId31"/>
    <p:sldId id="316" r:id="rId32"/>
  </p:sldIdLst>
  <p:sldSz cx="9906000" cy="6858000" type="A4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8000"/>
    <a:srgbClr val="0066FF"/>
    <a:srgbClr val="FF9900"/>
    <a:srgbClr val="6699FF"/>
    <a:srgbClr val="66FF33"/>
    <a:srgbClr val="FF33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71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55E0CA-9461-4390-9239-690AF643C1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s-E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s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s-E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FFD4E4DC-03D7-4A41-B05A-5E0E57578C1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182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4E2AD-3713-4FA8-AA82-C1ED8D01FE27}" type="slidenum">
              <a:rPr lang="es-ES"/>
              <a:pPr/>
              <a:t>1</a:t>
            </a:fld>
            <a:endParaRPr lang="es-E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¿Známe proroctví o konci času?
Jsme si vědomi doby, kterou jsme museli žít?
Můžeme my, známe čas určený proroctvími, nějak urychlit jeho naplnění (jako to udělal Daniel)?
Pouze studiem a modlitbou budeme připraveni poznat a žít podle toho, co od nás dnes Bůh očekává.
</a:t>
            </a:r>
          </a:p>
        </p:txBody>
      </p:sp>
    </p:spTree>
    <p:extLst>
      <p:ext uri="{BB962C8B-B14F-4D97-AF65-F5344CB8AC3E}">
        <p14:creationId xmlns:p14="http://schemas.microsoft.com/office/powerpoint/2010/main" val="3128161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E0D63-40A2-4122-A885-4DC2FE1ADAB2}" type="slidenum">
              <a:rPr lang="es-ES"/>
              <a:pPr/>
              <a:t>10</a:t>
            </a:fld>
            <a:endParaRPr lang="es-E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31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68946-977A-4806-B1B2-DABE99A32D22}" type="slidenum">
              <a:rPr lang="es-ES"/>
              <a:pPr/>
              <a:t>11</a:t>
            </a:fld>
            <a:endParaRPr lang="es-E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Tyto události označují spouštěč pro konec.
</a:t>
            </a:r>
          </a:p>
        </p:txBody>
      </p:sp>
    </p:spTree>
    <p:extLst>
      <p:ext uri="{BB962C8B-B14F-4D97-AF65-F5344CB8AC3E}">
        <p14:creationId xmlns:p14="http://schemas.microsoft.com/office/powerpoint/2010/main" val="26016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BAD5-CC21-4686-874F-C6D27775AA11}" type="slidenum">
              <a:rPr lang="es-ES"/>
              <a:pPr/>
              <a:t>12</a:t>
            </a:fld>
            <a:endParaRPr lang="es-E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Dekret, který nutí pracovat v sobotu a odpočívat v neděli, bude vyhlášen ve Spojených státech a bude signálem, který označuje začátek konce.
Ellen G. Whiteová nám radí, abychom opustili velká města, až bude tento dekret vyhlášen. Říká to pro naši vlastní bezpečnost a abychom se vyhnuli většímu zlu.
Od této chvíle budou všechny události v rychlém sledu až do konce.
</a:t>
            </a:r>
          </a:p>
        </p:txBody>
      </p:sp>
    </p:spTree>
    <p:extLst>
      <p:ext uri="{BB962C8B-B14F-4D97-AF65-F5344CB8AC3E}">
        <p14:creationId xmlns:p14="http://schemas.microsoft.com/office/powerpoint/2010/main" val="367969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765CC-82C0-428F-A8D7-E1B6F4B4EDF9}" type="slidenum">
              <a:rPr lang="es-ES"/>
              <a:pPr/>
              <a:t>13</a:t>
            </a:fld>
            <a:endParaRPr lang="es-E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Pronásledování bude zpočátku slabé a pak rozsáhlejší, jak ostatní země přijmou nedělní zákon.
</a:t>
            </a:r>
          </a:p>
        </p:txBody>
      </p:sp>
    </p:spTree>
    <p:extLst>
      <p:ext uri="{BB962C8B-B14F-4D97-AF65-F5344CB8AC3E}">
        <p14:creationId xmlns:p14="http://schemas.microsoft.com/office/powerpoint/2010/main" val="288746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2B4B6-4093-404E-8116-AC03B9C1AE4C}" type="slidenum">
              <a:rPr lang="es-ES"/>
              <a:pPr/>
              <a:t>14</a:t>
            </a:fld>
            <a:endParaRPr lang="es-E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Antikrist bude, podle E.G. Whitea, nejtěžší zkouškou, kterou křesťané budou muset vydržet.
Podpoří nedělní dekret a obviní věrné sabatisty ze způsobení katastrof, které se již začínají dít a budou se zvětšovat, jak se blížíme ke konci.
</a:t>
            </a:r>
          </a:p>
        </p:txBody>
      </p:sp>
    </p:spTree>
    <p:extLst>
      <p:ext uri="{BB962C8B-B14F-4D97-AF65-F5344CB8AC3E}">
        <p14:creationId xmlns:p14="http://schemas.microsoft.com/office/powerpoint/2010/main" val="36987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601D7-C772-4743-8C96-D2DC8F4A721C}" type="slidenum">
              <a:rPr lang="es-ES"/>
              <a:pPr/>
              <a:t>15</a:t>
            </a:fld>
            <a:endParaRPr lang="es-E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93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1EC7D-3B2E-4250-851E-D6502A5B12FB}" type="slidenum">
              <a:rPr lang="es-ES"/>
              <a:pPr/>
              <a:t>16</a:t>
            </a:fld>
            <a:endParaRPr lang="es-E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361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6F0E9-4244-4AD3-85CD-2CFB667B5AA2}" type="slidenum">
              <a:rPr lang="es-ES"/>
              <a:pPr/>
              <a:t>17</a:t>
            </a:fld>
            <a:endParaRPr lang="es-E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Až Kristus dokončí svou přímluvu, nebude již třeba činit žádná rozhodnutí. Spasení budou spaseni a ten, kdo nepřijal Krista, už toho nebude schopen.
</a:t>
            </a:r>
          </a:p>
        </p:txBody>
      </p:sp>
    </p:spTree>
    <p:extLst>
      <p:ext uri="{BB962C8B-B14F-4D97-AF65-F5344CB8AC3E}">
        <p14:creationId xmlns:p14="http://schemas.microsoft.com/office/powerpoint/2010/main" val="67984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FE27C-5A8C-47F8-A9C0-09AD60EB2EFC}" type="slidenum">
              <a:rPr lang="es-ES"/>
              <a:pPr/>
              <a:t>18</a:t>
            </a:fld>
            <a:endParaRPr lang="es-E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Boží ochrana je odňata a Duch svatý opouští nevěřící.
Satan se může svobodně navnadit na této zemi.
Věřící budou stále chráněni Bohem.
</a:t>
            </a:r>
          </a:p>
        </p:txBody>
      </p:sp>
    </p:spTree>
    <p:extLst>
      <p:ext uri="{BB962C8B-B14F-4D97-AF65-F5344CB8AC3E}">
        <p14:creationId xmlns:p14="http://schemas.microsoft.com/office/powerpoint/2010/main" val="3723855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9E729-2EE2-445E-9BE2-5F5D604E577C}" type="slidenum">
              <a:rPr lang="es-ES"/>
              <a:pPr/>
              <a:t>19</a:t>
            </a:fld>
            <a:endParaRPr lang="es-E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25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35FBE-79C5-4284-89AF-E77BDA29FA89}" type="slidenum">
              <a:rPr lang="es-ES"/>
              <a:pPr/>
              <a:t>2</a:t>
            </a:fld>
            <a:endParaRPr lang="es-E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POJĎME VĚDĚT UDÁLOSTI KONCE ČASU</a:t>
            </a:r>
          </a:p>
        </p:txBody>
      </p:sp>
    </p:spTree>
    <p:extLst>
      <p:ext uri="{BB962C8B-B14F-4D97-AF65-F5344CB8AC3E}">
        <p14:creationId xmlns:p14="http://schemas.microsoft.com/office/powerpoint/2010/main" val="425388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00F97-3A9D-4D60-8234-54470FB57057}" type="slidenum">
              <a:rPr lang="es-ES"/>
              <a:pPr/>
              <a:t>20</a:t>
            </a:fld>
            <a:endParaRPr lang="es-E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861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34B41-4894-40F7-A334-1CDE595513D2}" type="slidenum">
              <a:rPr lang="es-ES"/>
              <a:pPr/>
              <a:t>21</a:t>
            </a:fld>
            <a:endParaRPr lang="es-E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Rány se církve nedotýkají a bude obviňována, že je provokuje svým postojem.
</a:t>
            </a:r>
          </a:p>
        </p:txBody>
      </p:sp>
    </p:spTree>
    <p:extLst>
      <p:ext uri="{BB962C8B-B14F-4D97-AF65-F5344CB8AC3E}">
        <p14:creationId xmlns:p14="http://schemas.microsoft.com/office/powerpoint/2010/main" val="577386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2EDCC-81E2-4C3C-B76C-F8DCE077F6F9}" type="slidenum">
              <a:rPr lang="es-ES"/>
              <a:pPr/>
              <a:t>22</a:t>
            </a:fld>
            <a:endParaRPr lang="es-E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Dekret smrti bude logickým důsledkem obvinění o církvi. Antikrist bude jeho největším podněcovatelem.
</a:t>
            </a:r>
          </a:p>
        </p:txBody>
      </p:sp>
    </p:spTree>
    <p:extLst>
      <p:ext uri="{BB962C8B-B14F-4D97-AF65-F5344CB8AC3E}">
        <p14:creationId xmlns:p14="http://schemas.microsoft.com/office/powerpoint/2010/main" val="208776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3C9C7-A967-415B-B791-DC712B037BBE}" type="slidenum">
              <a:rPr lang="es-ES"/>
              <a:pPr/>
              <a:t>23</a:t>
            </a:fld>
            <a:endParaRPr lang="es-E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Není to samotný rozsudek smrti, co způsobuje utrpení v Božím lidu, ale jeho nejistota ohledně vlastní spásy. Podobně jako Ježíš v Getsemanech bude i naše mysl zatemněna a my nebudeme schopni správně porozumět své vlastní situaci.
</a:t>
            </a:r>
          </a:p>
        </p:txBody>
      </p:sp>
    </p:spTree>
    <p:extLst>
      <p:ext uri="{BB962C8B-B14F-4D97-AF65-F5344CB8AC3E}">
        <p14:creationId xmlns:p14="http://schemas.microsoft.com/office/powerpoint/2010/main" val="451670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980A4-E30A-4C87-B2BA-A0E00A81A264}" type="slidenum">
              <a:rPr lang="es-ES"/>
              <a:pPr/>
              <a:t>24</a:t>
            </a:fld>
            <a:endParaRPr lang="es-E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 </a:t>
            </a:r>
            <a:r>
              <a:rPr lang="es-ES" dirty="0"/>
              <a:t>ákobova </a:t>
            </a:r>
            <a:r>
              <a:rPr lang="cs-CZ" dirty="0"/>
              <a:t>soužení</a:t>
            </a:r>
            <a:r>
              <a:rPr lang="es-ES" dirty="0"/>
              <a:t> bude velmi krátk</a:t>
            </a:r>
            <a:r>
              <a:rPr lang="cs-CZ" dirty="0"/>
              <a:t>ý</a:t>
            </a:r>
            <a:r>
              <a:rPr lang="es-E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42365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DA68B-B94F-4082-A8AB-8CCFDD4BB38B}" type="slidenum">
              <a:rPr lang="es-ES"/>
              <a:pPr/>
              <a:t>25</a:t>
            </a:fld>
            <a:endParaRPr lang="es-E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101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3F778-E6FF-4060-95C4-D58D41BED8EF}" type="slidenum">
              <a:rPr lang="es-ES"/>
              <a:pPr/>
              <a:t>26</a:t>
            </a:fld>
            <a:endParaRPr lang="es-E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Rozebíráme nejdůležitější události Druhého příchodu a milénium necháme na jindy.
</a:t>
            </a:r>
          </a:p>
        </p:txBody>
      </p:sp>
    </p:spTree>
    <p:extLst>
      <p:ext uri="{BB962C8B-B14F-4D97-AF65-F5344CB8AC3E}">
        <p14:creationId xmlns:p14="http://schemas.microsoft.com/office/powerpoint/2010/main" val="2127728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11AEF-D66D-45D9-9CD2-A9C9A281F8A4}" type="slidenum">
              <a:rPr lang="es-ES"/>
              <a:pPr/>
              <a:t>27</a:t>
            </a:fld>
            <a:endParaRPr lang="es-E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Všichni, kdo se podíleli na jeho smrti, znovu povstanou, aby ho viděli přicházet ("Od nynějška uvidíte Syna člověka přicházet na nebeských oblacích s mocí a velkou slávou")
Kaifáš, Pilát, Herodes, členové Sanhedrina, kteří souhlasili s jeho smrtí, ... Ti všichni jsou vzkříšeni.
</a:t>
            </a:r>
          </a:p>
        </p:txBody>
      </p:sp>
    </p:spTree>
    <p:extLst>
      <p:ext uri="{BB962C8B-B14F-4D97-AF65-F5344CB8AC3E}">
        <p14:creationId xmlns:p14="http://schemas.microsoft.com/office/powerpoint/2010/main" val="2806050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131E7-4461-43FD-8DFE-5FEBFC049401}" type="slidenum">
              <a:rPr lang="es-ES"/>
              <a:pPr/>
              <a:t>28</a:t>
            </a:fld>
            <a:endParaRPr lang="es-E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Podle E.G.Whitea bude znamením Syna Člověka malý bílý obláček vycházející z Orionu. Tento malý obláček je Ježíš a jeho andělé s blížící se velkou slávou.
Sláva jeho zjevení zabije nevěřící a ty, kteří povstali, aby ho viděli přicházet.
</a:t>
            </a:r>
          </a:p>
        </p:txBody>
      </p:sp>
    </p:spTree>
    <p:extLst>
      <p:ext uri="{BB962C8B-B14F-4D97-AF65-F5344CB8AC3E}">
        <p14:creationId xmlns:p14="http://schemas.microsoft.com/office/powerpoint/2010/main" val="801950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C15CE-07C6-46EF-A5E9-929A4566B515}" type="slidenum">
              <a:rPr lang="es-ES"/>
              <a:pPr/>
              <a:t>29</a:t>
            </a:fld>
            <a:endParaRPr lang="es-E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Podle apoštola Pavla to bude nejprve vzkříšení a potom proměna. Kristus nikdy nevkročí na zem. Vzkříšení a proměnění "vystoupí" k Ježíši.</a:t>
            </a:r>
          </a:p>
        </p:txBody>
      </p:sp>
    </p:spTree>
    <p:extLst>
      <p:ext uri="{BB962C8B-B14F-4D97-AF65-F5344CB8AC3E}">
        <p14:creationId xmlns:p14="http://schemas.microsoft.com/office/powerpoint/2010/main" val="6848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CD1DA-9FDB-473F-B4B2-276FD17F7871}" type="slidenum">
              <a:rPr lang="es-ES"/>
              <a:pPr/>
              <a:t>3</a:t>
            </a:fld>
            <a:endParaRPr lang="es-E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Estos acontecimientos generales se están cumpliendo o se cumplirán en breve. Algunos acabarán al fin del tiempo de gracia (como el fuerte pregón) otros seguirán y se intensificarán (como el tiempo de angustia)</a:t>
            </a:r>
          </a:p>
        </p:txBody>
      </p:sp>
    </p:spTree>
    <p:extLst>
      <p:ext uri="{BB962C8B-B14F-4D97-AF65-F5344CB8AC3E}">
        <p14:creationId xmlns:p14="http://schemas.microsoft.com/office/powerpoint/2010/main" val="2179835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BFB99-719B-4051-B349-A03E1C5C5C62}" type="slidenum">
              <a:rPr lang="es-ES"/>
              <a:pPr/>
              <a:t>30</a:t>
            </a:fld>
            <a:endParaRPr lang="es-E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Vzpomeňme si na otázky, kterými začínáme tuto část:
Známe proroctví o konci času?
Jsme si vědomi doby, kterou jsme museli žít?
Můžeme udělat něco, abychom urychlili naplnění posledních proroctví?
Stručně řečeno, jaká je naše role v dnešním světě?
</a:t>
            </a:r>
          </a:p>
        </p:txBody>
      </p:sp>
    </p:spTree>
    <p:extLst>
      <p:ext uri="{BB962C8B-B14F-4D97-AF65-F5344CB8AC3E}">
        <p14:creationId xmlns:p14="http://schemas.microsoft.com/office/powerpoint/2010/main" val="714095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0C9A0-4750-4333-9E6B-0C912D2DAAB0}" type="slidenum">
              <a:rPr lang="es-ES"/>
              <a:pPr/>
              <a:t>31</a:t>
            </a:fld>
            <a:endParaRPr lang="es-E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Můžeme udělat něco, abychom urychlili naplnění proroctví? ANO
</a:t>
            </a:r>
          </a:p>
        </p:txBody>
      </p:sp>
    </p:spTree>
    <p:extLst>
      <p:ext uri="{BB962C8B-B14F-4D97-AF65-F5344CB8AC3E}">
        <p14:creationId xmlns:p14="http://schemas.microsoft.com/office/powerpoint/2010/main" val="286965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1FB2B-84A9-44B8-93BB-8C3DC6915597}" type="slidenum">
              <a:rPr lang="es-ES"/>
              <a:pPr/>
              <a:t>4</a:t>
            </a:fld>
            <a:endParaRPr lang="es-E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Žádná reforma nemůže být bez modlitby a studia.
Reformace začíná u sebe sama. Pak se rozšíří do celé církve (to je naplnění tohoto proroctví)
</a:t>
            </a:r>
          </a:p>
        </p:txBody>
      </p:sp>
    </p:spTree>
    <p:extLst>
      <p:ext uri="{BB962C8B-B14F-4D97-AF65-F5344CB8AC3E}">
        <p14:creationId xmlns:p14="http://schemas.microsoft.com/office/powerpoint/2010/main" val="277220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496F7-3500-409D-ADA9-E7EB2513A6CE}" type="slidenum">
              <a:rPr lang="es-ES"/>
              <a:pPr/>
              <a:t>5</a:t>
            </a:fld>
            <a:endParaRPr lang="es-E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K zapečetění dojde postupně na ty, kteří plně přijmou pravdu a zejména se rozhodnou zcela zachovávat Boží zákon.
Toto zapečetění není zpečetěním Duchem svatým, protože jsme zapečetěni Duchem, když přijmeme Krista.
</a:t>
            </a:r>
          </a:p>
        </p:txBody>
      </p:sp>
    </p:spTree>
    <p:extLst>
      <p:ext uri="{BB962C8B-B14F-4D97-AF65-F5344CB8AC3E}">
        <p14:creationId xmlns:p14="http://schemas.microsoft.com/office/powerpoint/2010/main" val="48746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8E047-8E89-4267-95E9-A1AA5EA1A7E3}" type="slidenum">
              <a:rPr lang="es-ES"/>
              <a:pPr/>
              <a:t>6</a:t>
            </a:fld>
            <a:endParaRPr lang="es-E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Pozdní déšť bude globálním jevem, který nás zmocní k tomu, abychom oznámili silné prohlášení. To neznamená, že je totožná s Letnicemi nebo tak viditelná.
</a:t>
            </a:r>
          </a:p>
        </p:txBody>
      </p:sp>
    </p:spTree>
    <p:extLst>
      <p:ext uri="{BB962C8B-B14F-4D97-AF65-F5344CB8AC3E}">
        <p14:creationId xmlns:p14="http://schemas.microsoft.com/office/powerpoint/2010/main" val="229153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0A146-0341-4DFF-8864-0517A4E28FDE}" type="slidenum">
              <a:rPr lang="es-ES"/>
              <a:pPr/>
              <a:t>7</a:t>
            </a:fld>
            <a:endParaRPr lang="es-E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Pamatujte, že tento anděl je ve Zjevení a není tím, kdo učil Jana všem věcem. Je tedy symbolickým andělem, který v tomto případě symbolizuje církev, která hlásá pravdu, kterou zvěstoval.
</a:t>
            </a:r>
          </a:p>
        </p:txBody>
      </p:sp>
    </p:spTree>
    <p:extLst>
      <p:ext uri="{BB962C8B-B14F-4D97-AF65-F5344CB8AC3E}">
        <p14:creationId xmlns:p14="http://schemas.microsoft.com/office/powerpoint/2010/main" val="354870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7BDC2-6993-4011-B2D7-228A8535027D}" type="slidenum">
              <a:rPr lang="es-ES"/>
              <a:pPr/>
              <a:t>8</a:t>
            </a:fld>
            <a:endParaRPr lang="es-E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Jeho naplnění dnes a jeho nárůst, jak se blíží konec.</a:t>
            </a:r>
          </a:p>
        </p:txBody>
      </p:sp>
    </p:spTree>
    <p:extLst>
      <p:ext uri="{BB962C8B-B14F-4D97-AF65-F5344CB8AC3E}">
        <p14:creationId xmlns:p14="http://schemas.microsoft.com/office/powerpoint/2010/main" val="102847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64751-A84D-4C94-8F04-11DA7A2C9FE7}" type="slidenum">
              <a:rPr lang="es-ES"/>
              <a:pPr/>
              <a:t>9</a:t>
            </a:fld>
            <a:endParaRPr lang="es-E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Stejně jako otřesy v církvi, úzkost mezi lidmi vzroste až do samého konce.
Generalmetne, mluví se o "čase soužení předtím", který bude předcházet konci doby milosti a "času soužení", do kterého půjde od té chvíle až do Ježíšova příchodu.
TATO ÚZKOST SE TÝKÁ KONKRÉTNĚ TĚCH, KTEŘÍ NEJSOU Z BOŽÍHO LIDU A JE GLOBÁLNÍ.
</a:t>
            </a:r>
          </a:p>
        </p:txBody>
      </p:sp>
    </p:spTree>
    <p:extLst>
      <p:ext uri="{BB962C8B-B14F-4D97-AF65-F5344CB8AC3E}">
        <p14:creationId xmlns:p14="http://schemas.microsoft.com/office/powerpoint/2010/main" val="69986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479A9-B300-4197-8403-1049F8D358A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10690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6E32E-24B2-416C-89BD-0DB9A5C2FEA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96340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8258-815B-4E1D-8916-019A727A2F9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94351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0852A-6315-45CA-B86B-E6C7F05B7D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35411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9273D-1C24-4599-B7FB-D683EF06F41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68725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E368-2F65-4EEF-A2AA-D386970F832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75670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F4A0-158A-46B7-B344-971D318FBF2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34954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E1D91-211B-47DD-8B11-D8E40845DE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0123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A320-81A8-4BCE-86CB-012477448C2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67656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FEBFA-631D-40AB-924E-2AC38FEE3C0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6790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86448-2499-489B-965A-5DF6BD47F6D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40950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DCE0D6-39F0-4E64-B8B8-E043492240A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	UDÁLOSTI KONCE ČASU</a:t>
            </a:r>
            <a:endParaRPr lang="es-ES" u="sng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61988" y="1628775"/>
            <a:ext cx="8815387" cy="403187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99FF99"/>
              </a:gs>
            </a:gsLst>
            <a:lin ang="27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dirty="0"/>
              <a:t>“</a:t>
            </a:r>
            <a:r>
              <a:rPr lang="cs-CZ" sz="4400" dirty="0"/>
              <a:t>Víte přece, co znamená tento čas: už nastala hodina, abyste  procitli ze spánku; vždyť nyní je nám spása blíže, než byla tenkrát, když jsme uvěřili.</a:t>
            </a:r>
            <a:r>
              <a:rPr lang="es-ES" sz="4400" dirty="0"/>
              <a:t>”</a:t>
            </a:r>
          </a:p>
          <a:p>
            <a:pPr algn="r">
              <a:spcBef>
                <a:spcPct val="50000"/>
              </a:spcBef>
            </a:pPr>
            <a:r>
              <a:rPr lang="cs-CZ" sz="2400" dirty="0"/>
              <a:t>list Římanům</a:t>
            </a:r>
            <a:r>
              <a:rPr lang="es-ES" sz="2400" dirty="0"/>
              <a:t> 13</a:t>
            </a:r>
            <a:r>
              <a:rPr lang="cs-CZ" sz="2400" dirty="0"/>
              <a:t>,</a:t>
            </a:r>
            <a:r>
              <a:rPr lang="es-ES" sz="2400" dirty="0"/>
              <a:t>11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895350" y="1196975"/>
            <a:ext cx="81153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08000" y="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UDÁLOSTI KONCE ČASU </a:t>
            </a:r>
            <a:r>
              <a:rPr lang="es-ES" b="1" dirty="0">
                <a:solidFill>
                  <a:schemeClr val="bg1"/>
                </a:solidFill>
              </a:rPr>
              <a:t>
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Prezentând viitor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73163"/>
            <a:ext cx="8212137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KE KONCI </a:t>
            </a:r>
            <a:r>
              <a:rPr lang="cs-CZ" sz="2300" b="1" dirty="0">
                <a:solidFill>
                  <a:schemeClr val="bg1"/>
                </a:solidFill>
              </a:rPr>
              <a:t>DOBY </a:t>
            </a:r>
            <a:r>
              <a:rPr lang="es-ES" sz="2300" b="1" dirty="0">
                <a:solidFill>
                  <a:schemeClr val="bg1"/>
                </a:solidFill>
              </a:rPr>
              <a:t>MILOSTI</a:t>
            </a:r>
            <a:r>
              <a:rPr lang="es-ES" sz="4000" b="1" dirty="0">
                <a:solidFill>
                  <a:schemeClr val="bg1"/>
                </a:solidFill>
              </a:rPr>
              <a:t>
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49388" r="27306" b="-1"/>
          <a:stretch/>
        </p:blipFill>
        <p:spPr bwMode="auto">
          <a:xfrm>
            <a:off x="2712349" y="3937000"/>
            <a:ext cx="4132053" cy="2921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2.96296E-6 L -0.00156 -0.23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 descr="america en profe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3643313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 descr="L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68575"/>
            <a:ext cx="6196012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76225" y="1089025"/>
            <a:ext cx="94107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“A nařídil, aby všichni... Zna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mení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 umístěn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na pravé ruce nebo na čele. A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nikdo ne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mohl na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kup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ovat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ani prodáv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kromě t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ěch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kdo má znamení nebo jméno šelmy nebo číslo jejího jména.”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KE KONCI</a:t>
            </a:r>
            <a:r>
              <a:rPr lang="cs-CZ" sz="2300" b="1" dirty="0">
                <a:solidFill>
                  <a:schemeClr val="bg1"/>
                </a:solidFill>
              </a:rPr>
              <a:t> DOBY</a:t>
            </a:r>
            <a:r>
              <a:rPr lang="es-ES" sz="2300" b="1" dirty="0">
                <a:solidFill>
                  <a:schemeClr val="bg1"/>
                </a:solidFill>
              </a:rPr>
              <a:t> MILOSTI
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-11575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NEDĚLNÍ </a:t>
            </a:r>
            <a:r>
              <a:rPr lang="cs-CZ" sz="2400" b="1" dirty="0">
                <a:solidFill>
                  <a:srgbClr val="FF3300"/>
                </a:solidFill>
              </a:rPr>
              <a:t>ZÁKON</a:t>
            </a:r>
            <a:r>
              <a:rPr lang="es-ES" sz="2400" b="1" dirty="0">
                <a:solidFill>
                  <a:srgbClr val="FF3300"/>
                </a:solidFill>
              </a:rPr>
              <a:t> A OPUŠTĚNÍ MĚST
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0" y="6491288"/>
            <a:ext cx="2809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Zjevení</a:t>
            </a:r>
            <a:r>
              <a:rPr lang="es-ES" b="1" dirty="0">
                <a:solidFill>
                  <a:schemeClr val="bg1"/>
                </a:solidFill>
              </a:rPr>
              <a:t> 13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16</a:t>
            </a:r>
            <a:r>
              <a:rPr lang="cs-CZ" b="1" dirty="0">
                <a:solidFill>
                  <a:schemeClr val="bg1"/>
                </a:solidFill>
              </a:rPr>
              <a:t>.</a:t>
            </a:r>
            <a:r>
              <a:rPr lang="es-ES" b="1" dirty="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 descr="ANGEL_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506413"/>
            <a:ext cx="525145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9414" y="1089025"/>
            <a:ext cx="4630071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"Protože jste dodrželi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slovo, že vytrváte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 trpělivostí, ochráním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vás také od hodiny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zkoušky, která má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přijít na celý svět,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aby vyzkoušela ty, </a:t>
            </a:r>
            <a:endParaRPr lang="cs-CZ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kteří bydlí na zemi."
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KE KONCI </a:t>
            </a:r>
            <a:r>
              <a:rPr lang="cs-CZ" sz="2300" b="1" dirty="0">
                <a:solidFill>
                  <a:schemeClr val="bg1"/>
                </a:solidFill>
              </a:rPr>
              <a:t>DOBY </a:t>
            </a:r>
            <a:r>
              <a:rPr lang="es-ES" sz="2300" b="1" dirty="0">
                <a:solidFill>
                  <a:schemeClr val="bg1"/>
                </a:solidFill>
              </a:rPr>
              <a:t>MILOSTI
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rgbClr val="FF3300"/>
                </a:solidFill>
              </a:rPr>
              <a:t>PR</a:t>
            </a:r>
            <a:r>
              <a:rPr lang="cs-CZ" sz="2400" b="1" dirty="0">
                <a:solidFill>
                  <a:srgbClr val="FF3300"/>
                </a:solidFill>
              </a:rPr>
              <a:t>ONÁSLEDOVÁNÍ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0" y="5913438"/>
            <a:ext cx="43989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Zjevení</a:t>
            </a:r>
            <a:r>
              <a:rPr lang="es-ES" b="1" dirty="0"/>
              <a:t> 12</a:t>
            </a:r>
            <a:r>
              <a:rPr lang="cs-CZ" b="1" dirty="0"/>
              <a:t>,</a:t>
            </a:r>
            <a:r>
              <a:rPr lang="es-ES" b="1" dirty="0"/>
              <a:t>17; 3</a:t>
            </a:r>
            <a:r>
              <a:rPr lang="cs-CZ" b="1" dirty="0"/>
              <a:t>,</a:t>
            </a:r>
            <a:r>
              <a:rPr lang="es-ES" b="1" dirty="0"/>
              <a:t>10 </a:t>
            </a:r>
          </a:p>
          <a:p>
            <a:pPr>
              <a:spcBef>
                <a:spcPct val="50000"/>
              </a:spcBef>
            </a:pPr>
            <a:r>
              <a:rPr lang="es-ES" b="1" dirty="0"/>
              <a:t>Mato</a:t>
            </a:r>
            <a:r>
              <a:rPr lang="cs-CZ" b="1" dirty="0" err="1"/>
              <a:t>uš</a:t>
            </a:r>
            <a:r>
              <a:rPr lang="es-ES" b="1" dirty="0"/>
              <a:t> 24</a:t>
            </a:r>
            <a:r>
              <a:rPr lang="cs-CZ" b="1" dirty="0"/>
              <a:t>,</a:t>
            </a:r>
            <a:r>
              <a:rPr lang="es-ES" b="1" dirty="0"/>
              <a:t>21; 2</a:t>
            </a:r>
            <a:r>
              <a:rPr lang="cs-CZ" b="1" dirty="0"/>
              <a:t>. list</a:t>
            </a:r>
            <a:r>
              <a:rPr lang="es-ES" b="1" dirty="0"/>
              <a:t> Timoteo</a:t>
            </a:r>
            <a:r>
              <a:rPr lang="cs-CZ" b="1" dirty="0" err="1"/>
              <a:t>vi</a:t>
            </a:r>
            <a:r>
              <a:rPr lang="es-ES" b="1" dirty="0"/>
              <a:t> 3</a:t>
            </a:r>
            <a:r>
              <a:rPr lang="cs-CZ" b="1" dirty="0"/>
              <a:t>,</a:t>
            </a:r>
            <a:r>
              <a:rPr lang="es-ES" b="1" dirty="0"/>
              <a:t>12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8" descr="ADORA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466975"/>
            <a:ext cx="5592762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76225" y="1089025"/>
            <a:ext cx="3846513" cy="5076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“Tehdy se projeví ten, kterého Pán zabije dechem svých úst a zničí jasem svého příchodu.”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KE KONCI</a:t>
            </a:r>
            <a:r>
              <a:rPr lang="cs-CZ" sz="2300" b="1" dirty="0">
                <a:solidFill>
                  <a:schemeClr val="bg1"/>
                </a:solidFill>
              </a:rPr>
              <a:t> DOBY</a:t>
            </a:r>
            <a:r>
              <a:rPr lang="es-ES" sz="2300" b="1" dirty="0">
                <a:solidFill>
                  <a:schemeClr val="bg1"/>
                </a:solidFill>
              </a:rPr>
              <a:t> MILOSTI
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PŘÍCHOD ANTIKRISTA
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149975" y="6491288"/>
            <a:ext cx="3756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cs-CZ" b="1" dirty="0">
                <a:solidFill>
                  <a:schemeClr val="bg1"/>
                </a:solidFill>
              </a:rPr>
              <a:t>. list</a:t>
            </a:r>
            <a:r>
              <a:rPr lang="es-ES" b="1" dirty="0">
                <a:solidFill>
                  <a:schemeClr val="bg1"/>
                </a:solidFill>
              </a:rPr>
              <a:t> Tesalonic</a:t>
            </a:r>
            <a:r>
              <a:rPr lang="cs-CZ" b="1" dirty="0">
                <a:solidFill>
                  <a:schemeClr val="bg1"/>
                </a:solidFill>
              </a:rPr>
              <a:t>kým</a:t>
            </a:r>
            <a:r>
              <a:rPr lang="es-ES" b="1" dirty="0">
                <a:solidFill>
                  <a:schemeClr val="bg1"/>
                </a:solidFill>
              </a:rPr>
              <a:t> 2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8-10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08000" y="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UDÁLOSTI KONCE ČASU </a:t>
            </a:r>
            <a:r>
              <a:rPr lang="es-ES" b="1" dirty="0">
                <a:solidFill>
                  <a:schemeClr val="bg1"/>
                </a:solidFill>
              </a:rPr>
              <a:t>
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Prezentând viitor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73163"/>
            <a:ext cx="8212137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4000" b="1" dirty="0">
              <a:solidFill>
                <a:schemeClr val="bg1"/>
              </a:solidFill>
            </a:endParaRPr>
          </a:p>
          <a:p>
            <a:r>
              <a:rPr lang="es-ES" sz="4000" b="1" dirty="0">
                <a:solidFill>
                  <a:schemeClr val="bg1"/>
                </a:solidFill>
              </a:rPr>
              <a:t>KONEC </a:t>
            </a:r>
            <a:r>
              <a:rPr lang="cs-CZ" sz="4000" b="1" dirty="0">
                <a:solidFill>
                  <a:schemeClr val="bg1"/>
                </a:solidFill>
              </a:rPr>
              <a:t>DOBY</a:t>
            </a:r>
            <a:r>
              <a:rPr lang="es-ES" sz="4000" b="1" dirty="0">
                <a:solidFill>
                  <a:schemeClr val="bg1"/>
                </a:solidFill>
              </a:rPr>
              <a:t> MILOSTI
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-14" r="50709" b="16610"/>
          <a:stretch/>
        </p:blipFill>
        <p:spPr bwMode="auto">
          <a:xfrm>
            <a:off x="3628102" y="1085849"/>
            <a:ext cx="1209369" cy="481350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1.11111E-6 L -0.00347 0.079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I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949575"/>
            <a:ext cx="5643562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Isus Mare Preot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56959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76225" y="1089025"/>
            <a:ext cx="9434934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“Přišel jiný anděl se zlatou kadidelnicí a posta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-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vil se k oltáři... Vzal kadidelnici, naplnil ji ohněm z oltáře a hodil ji na zem... Kdo je nespravedli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-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vý, zůstává nespravedlivým... Spravedliví zůstá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-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vají spravedliv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ými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KONEC </a:t>
            </a:r>
            <a:r>
              <a:rPr lang="cs-CZ" sz="2300" b="1" dirty="0">
                <a:solidFill>
                  <a:schemeClr val="bg1"/>
                </a:solidFill>
              </a:rPr>
              <a:t>DOBY </a:t>
            </a:r>
            <a:r>
              <a:rPr lang="es-ES" sz="2300" b="1" dirty="0">
                <a:solidFill>
                  <a:schemeClr val="bg1"/>
                </a:solidFill>
              </a:rPr>
              <a:t>MILOSTI
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cs-CZ" sz="2400" b="1" dirty="0">
                <a:solidFill>
                  <a:srgbClr val="FF3300"/>
                </a:solidFill>
              </a:rPr>
              <a:t>UKONČENÍ </a:t>
            </a:r>
            <a:r>
              <a:rPr lang="es-ES" sz="2400" b="1" dirty="0">
                <a:solidFill>
                  <a:srgbClr val="FF3300"/>
                </a:solidFill>
              </a:rPr>
              <a:t>PŘÍMLUV
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149975" y="6491288"/>
            <a:ext cx="375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Zjevení</a:t>
            </a:r>
            <a:r>
              <a:rPr lang="es-ES" b="1" dirty="0">
                <a:solidFill>
                  <a:schemeClr val="bg1"/>
                </a:solidFill>
              </a:rPr>
              <a:t> 8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1-5; 22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2" name="Picture 8" descr="AW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866900"/>
            <a:ext cx="413702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92100" y="1924050"/>
            <a:ext cx="5316538" cy="3948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Potom jsem v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iděl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jak se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čtyři anděly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é postavili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...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Bránili čtyřem větrům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...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Volal na ty čtyři anděly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: "Ne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škoďte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zemi."… </a:t>
            </a:r>
            <a:r>
              <a:rPr lang="es-ES" b="1" u="sng" dirty="0">
                <a:solidFill>
                  <a:srgbClr val="66FF33"/>
                </a:solidFill>
                <a:effectLst>
                  <a:glow rad="127000">
                    <a:schemeClr val="tx1"/>
                  </a:glow>
                </a:effectLst>
              </a:rPr>
              <a:t>do</a:t>
            </a:r>
            <a:r>
              <a:rPr lang="cs-CZ" b="1" u="sng" dirty="0" err="1">
                <a:solidFill>
                  <a:srgbClr val="66FF33"/>
                </a:solidFill>
                <a:effectLst>
                  <a:glow rad="127000">
                    <a:schemeClr val="tx1"/>
                  </a:glow>
                </a:effectLst>
              </a:rPr>
              <a:t>kud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neoznačíme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služebník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našeho Boha»”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KONEC </a:t>
            </a:r>
            <a:r>
              <a:rPr lang="cs-CZ" sz="2300" b="1" dirty="0">
                <a:solidFill>
                  <a:schemeClr val="bg1"/>
                </a:solidFill>
              </a:rPr>
              <a:t>DOBY</a:t>
            </a:r>
            <a:r>
              <a:rPr lang="es-ES" sz="2300" b="1" dirty="0">
                <a:solidFill>
                  <a:schemeClr val="bg1"/>
                </a:solidFill>
              </a:rPr>
              <a:t> MILOSTI
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cs-CZ" sz="2400" b="1" dirty="0">
                <a:solidFill>
                  <a:srgbClr val="FF3300"/>
                </a:solidFill>
              </a:rPr>
              <a:t>ČTYŘI</a:t>
            </a:r>
            <a:r>
              <a:rPr lang="es-ES" sz="2400" b="1" dirty="0">
                <a:solidFill>
                  <a:srgbClr val="FF3300"/>
                </a:solidFill>
              </a:rPr>
              <a:t> ANDĚLÉ </a:t>
            </a:r>
            <a:r>
              <a:rPr lang="cs-CZ" sz="2400" b="1" dirty="0">
                <a:solidFill>
                  <a:srgbClr val="FF3300"/>
                </a:solidFill>
              </a:rPr>
              <a:t>DRŽ</a:t>
            </a:r>
            <a:r>
              <a:rPr lang="es-ES" sz="2400" b="1" dirty="0">
                <a:solidFill>
                  <a:srgbClr val="FF3300"/>
                </a:solidFill>
              </a:rPr>
              <a:t>Í VĚTRY
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930900" y="6329363"/>
            <a:ext cx="375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Zjevení</a:t>
            </a:r>
            <a:r>
              <a:rPr lang="es-ES" b="1" dirty="0">
                <a:solidFill>
                  <a:schemeClr val="bg1"/>
                </a:solidFill>
              </a:rPr>
              <a:t> 7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1-4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08000" y="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 dirty="0">
                <a:solidFill>
                  <a:schemeClr val="bg1"/>
                </a:solidFill>
              </a:rPr>
              <a:t>UDÁLOSTI KONCE ČASU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969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89154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UDÁLOSTI KONCE ČASU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FC8435D-5403-4C2A-B1BE-8FBC00C2A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1011379"/>
            <a:ext cx="8270140" cy="58466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Prezentând viitor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73163"/>
            <a:ext cx="8212137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4000" b="1" dirty="0">
              <a:solidFill>
                <a:schemeClr val="bg1"/>
              </a:solidFill>
            </a:endParaRPr>
          </a:p>
          <a:p>
            <a:r>
              <a:rPr lang="es-ES" sz="4000" b="1" dirty="0">
                <a:solidFill>
                  <a:schemeClr val="bg1"/>
                </a:solidFill>
              </a:rPr>
              <a:t>UDÁLOSTI VEDOUCÍ K 2. PŘÍCHODU
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1" t="28944" r="12537" b="30382"/>
          <a:stretch/>
        </p:blipFill>
        <p:spPr bwMode="auto">
          <a:xfrm>
            <a:off x="4649438" y="2747963"/>
            <a:ext cx="3328099" cy="2352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22222E-6 L -0.14514 -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 descr="plag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466975"/>
            <a:ext cx="59023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5" name="Picture 9" descr="plag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54070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76225" y="1089025"/>
            <a:ext cx="9366250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“Pak jsem uslyšela mocný hlas přicházející ze svatyně, který řekl sedmi andělům: "Jděte a vylijte na zemi sedm misek Božího hněvu.»”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 2. PŘÍCHODU
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-11575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SEDM </a:t>
            </a:r>
            <a:r>
              <a:rPr lang="cs-CZ" sz="2400" b="1" dirty="0">
                <a:solidFill>
                  <a:srgbClr val="FF3300"/>
                </a:solidFill>
              </a:rPr>
              <a:t>NÁDOB</a:t>
            </a:r>
            <a:r>
              <a:rPr lang="es-ES" sz="2400" b="1" dirty="0">
                <a:solidFill>
                  <a:srgbClr val="FF3300"/>
                </a:solidFill>
              </a:rPr>
              <a:t>
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0" y="6491288"/>
            <a:ext cx="375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Zjevení</a:t>
            </a:r>
            <a:r>
              <a:rPr lang="es-ES" b="1" dirty="0"/>
              <a:t> 16</a:t>
            </a:r>
            <a:r>
              <a:rPr lang="cs-CZ" b="1" dirty="0"/>
              <a:t>,</a:t>
            </a:r>
            <a:r>
              <a:rPr lang="es-ES" b="1" dirty="0"/>
              <a:t>1-21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9" name="Picture 9" descr="Firm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113088"/>
            <a:ext cx="5072062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76225" y="1089025"/>
            <a:ext cx="9366250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“Bylo mu dovoleno vdechnout do obrazu první šelmy, aby obraz mohl mluvit a zabít každého, kdo neuctívá obraz šelmy.”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 2. PŘÍCHODU
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000" b="1" dirty="0">
              <a:solidFill>
                <a:srgbClr val="FF3300"/>
              </a:solidFill>
            </a:endParaRPr>
          </a:p>
          <a:p>
            <a:pPr algn="ctr"/>
            <a:r>
              <a:rPr lang="es-ES" sz="2000" b="1" dirty="0">
                <a:solidFill>
                  <a:srgbClr val="FF3300"/>
                </a:solidFill>
              </a:rPr>
              <a:t>DEKRET SMRTI A ÚTĚK</a:t>
            </a:r>
            <a:r>
              <a:rPr lang="cs-CZ" sz="2000" b="1" dirty="0">
                <a:solidFill>
                  <a:srgbClr val="FF3300"/>
                </a:solidFill>
              </a:rPr>
              <a:t> Z</a:t>
            </a:r>
            <a:r>
              <a:rPr lang="es-ES" sz="2000" b="1" dirty="0">
                <a:solidFill>
                  <a:srgbClr val="FF3300"/>
                </a:solidFill>
              </a:rPr>
              <a:t> MALÝCH MĚST
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930900" y="6329363"/>
            <a:ext cx="375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Zjevení</a:t>
            </a:r>
            <a:r>
              <a:rPr lang="es-ES" b="1" dirty="0">
                <a:solidFill>
                  <a:schemeClr val="bg1"/>
                </a:solidFill>
              </a:rPr>
              <a:t> 13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7530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81413"/>
            <a:ext cx="2897188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52425" y="6329363"/>
            <a:ext cx="9334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b="1" dirty="0"/>
              <a:t>Jeremiáš 30,7; Daniel 12,1; Žalm 91,3-10; 46,1-3
</a:t>
            </a:r>
            <a:endParaRPr lang="es-ES" b="1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76225" y="1089025"/>
            <a:ext cx="9366250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“Čas soužení pro Jacoba... A bude to čas úzkosti, jako nikdy nebyl, protože do té doby existovali lidé.”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 2. PŘÍCHODU
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-11575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J</a:t>
            </a:r>
            <a:r>
              <a:rPr lang="cs-CZ" sz="2400" b="1" dirty="0">
                <a:solidFill>
                  <a:srgbClr val="FF3300"/>
                </a:solidFill>
              </a:rPr>
              <a:t>ÁK</a:t>
            </a:r>
            <a:r>
              <a:rPr lang="es-ES" sz="2400" b="1" dirty="0">
                <a:solidFill>
                  <a:srgbClr val="FF3300"/>
                </a:solidFill>
              </a:rPr>
              <a:t>OB</a:t>
            </a:r>
            <a:r>
              <a:rPr lang="cs-CZ" sz="2400" b="1" dirty="0">
                <a:solidFill>
                  <a:srgbClr val="FF3300"/>
                </a:solidFill>
              </a:rPr>
              <a:t>OVO SOUŽENÍ</a:t>
            </a:r>
            <a:r>
              <a:rPr lang="es-ES" sz="2400" b="1" dirty="0">
                <a:solidFill>
                  <a:srgbClr val="FF3300"/>
                </a:solidFill>
              </a:rPr>
              <a:t>
</a:t>
            </a:r>
          </a:p>
        </p:txBody>
      </p:sp>
      <p:pic>
        <p:nvPicPr>
          <p:cNvPr id="108552" name="Picture 8" descr="angus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924175"/>
            <a:ext cx="4538662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angusti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838450"/>
            <a:ext cx="2811462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Picture 8" descr="B1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178550" y="6329363"/>
            <a:ext cx="350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Jerem</a:t>
            </a:r>
            <a:r>
              <a:rPr lang="cs-CZ" b="1" dirty="0" err="1">
                <a:solidFill>
                  <a:schemeClr val="bg1"/>
                </a:solidFill>
              </a:rPr>
              <a:t>iáš</a:t>
            </a:r>
            <a:r>
              <a:rPr lang="es-ES" b="1" dirty="0">
                <a:solidFill>
                  <a:schemeClr val="bg1"/>
                </a:solidFill>
              </a:rPr>
              <a:t> 30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76225" y="1089025"/>
            <a:ext cx="9366250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“Čas soužení pro Jákoba, </a:t>
            </a:r>
            <a:r>
              <a:rPr lang="pl-PL" b="1" u="sng" dirty="0">
                <a:solidFill>
                  <a:srgbClr val="66FF33"/>
                </a:solidFill>
                <a:effectLst>
                  <a:glow rad="127000">
                    <a:schemeClr val="tx1"/>
                  </a:glow>
                </a:effectLst>
              </a:rPr>
              <a:t>ale bude z něho zachráněn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UDÁLOSTI VEDOUCÍ K 2. PŘÍCHODU
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OSVOBOZENÍ
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08000" y="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UDÁLOSTI KONCE ČASU </a:t>
            </a:r>
            <a:r>
              <a:rPr lang="es-ES" b="1" dirty="0">
                <a:solidFill>
                  <a:schemeClr val="bg1"/>
                </a:solidFill>
              </a:rPr>
              <a:t>
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Prezentând viitor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73163"/>
            <a:ext cx="8212137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4000" b="1" dirty="0">
              <a:solidFill>
                <a:schemeClr val="bg1"/>
              </a:solidFill>
            </a:endParaRPr>
          </a:p>
          <a:p>
            <a:r>
              <a:rPr lang="es-ES" sz="4000" b="1" dirty="0">
                <a:solidFill>
                  <a:schemeClr val="bg1"/>
                </a:solidFill>
              </a:rPr>
              <a:t>DRUHÝ PŘÍCHOD
</a:t>
            </a: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0" t="-1" b="49128"/>
          <a:stretch/>
        </p:blipFill>
        <p:spPr bwMode="auto">
          <a:xfrm>
            <a:off x="7698658" y="1085849"/>
            <a:ext cx="1310405" cy="293554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3117850" y="2540000"/>
            <a:ext cx="5908675" cy="2677656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Ö"/>
            </a:pPr>
            <a:r>
              <a:rPr lang="es-ES" sz="2800" b="1" dirty="0"/>
              <a:t>Vzkříšení Ježíšových současníků
Znamení Syna Člověka a Jeho zjevení
Vzkříšení a proměna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3.7037E-7 L -0.61337 0.2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178550" y="6329363"/>
            <a:ext cx="350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/>
              <a:t>Zjevení</a:t>
            </a:r>
            <a:r>
              <a:rPr lang="es-ES" b="1" dirty="0"/>
              <a:t> 1</a:t>
            </a:r>
            <a:r>
              <a:rPr lang="cs-CZ" b="1" dirty="0"/>
              <a:t>,</a:t>
            </a:r>
            <a:r>
              <a:rPr lang="es-ES" b="1" dirty="0"/>
              <a:t> 7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76225" y="1089025"/>
            <a:ext cx="9366250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“Hle, přichází s mraky; a každé oko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Jej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uvidí, dokonce i ti, kteří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Ho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probodli”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DRUHÝ PŘÍCHOD KRISTA
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VZKŘÍŠENÍ JEŽÍŠOVÝCH SOUČASNÍKŮ
</a:t>
            </a:r>
          </a:p>
        </p:txBody>
      </p:sp>
      <p:pic>
        <p:nvPicPr>
          <p:cNvPr id="112648" name="Picture 8" descr="sacerd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154238"/>
            <a:ext cx="2308225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Picture 9" descr="Crucif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222500"/>
            <a:ext cx="28892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3" name="Picture 9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154488" y="6491288"/>
            <a:ext cx="350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Mato</a:t>
            </a:r>
            <a:r>
              <a:rPr lang="cs-CZ" b="1" dirty="0" err="1">
                <a:solidFill>
                  <a:schemeClr val="bg1"/>
                </a:solidFill>
              </a:rPr>
              <a:t>uš</a:t>
            </a:r>
            <a:r>
              <a:rPr lang="es-ES" b="1" dirty="0">
                <a:solidFill>
                  <a:schemeClr val="bg1"/>
                </a:solidFill>
              </a:rPr>
              <a:t> 24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30</a:t>
            </a:r>
            <a:r>
              <a:rPr lang="cs-CZ" b="1" dirty="0">
                <a:solidFill>
                  <a:schemeClr val="bg1"/>
                </a:solidFill>
              </a:rPr>
              <a:t>.</a:t>
            </a:r>
            <a:r>
              <a:rPr lang="es-ES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76225" y="1089025"/>
            <a:ext cx="9366250" cy="249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“A pak se v nebi objeví znamení Syna člověka... a uvidí Syna Člověka přicházet na nebeských oblacích s velikou mocí a velikým majestátem.”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300" b="1" dirty="0">
              <a:solidFill>
                <a:schemeClr val="bg1"/>
              </a:solidFill>
            </a:endParaRPr>
          </a:p>
          <a:p>
            <a:r>
              <a:rPr lang="es-ES" sz="2300" b="1" dirty="0">
                <a:solidFill>
                  <a:schemeClr val="bg1"/>
                </a:solidFill>
              </a:rPr>
              <a:t>DRUHÝ PŘÍCHOD KRISTA
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ZNAMENÍ SYNA ČLOVĚKA A JEHO VZHLED
</a:t>
            </a:r>
          </a:p>
        </p:txBody>
      </p:sp>
      <p:pic>
        <p:nvPicPr>
          <p:cNvPr id="113674" name="Picture 10" descr="esperando a jesus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498850" cy="3708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6" name="Picture 8" descr="G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4543425"/>
            <a:ext cx="33464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G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6307138" y="4365625"/>
            <a:ext cx="35988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angeles en resurre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2288"/>
            <a:ext cx="2959100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930900" y="6491288"/>
            <a:ext cx="3975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1</a:t>
            </a:r>
            <a:r>
              <a:rPr lang="cs-CZ" b="1" dirty="0">
                <a:solidFill>
                  <a:schemeClr val="bg1"/>
                </a:solidFill>
              </a:rPr>
              <a:t>.</a:t>
            </a:r>
            <a:r>
              <a:rPr lang="es-ES" b="1" dirty="0">
                <a:solidFill>
                  <a:schemeClr val="bg1"/>
                </a:solidFill>
              </a:rPr>
              <a:t> Tesa</a:t>
            </a:r>
            <a:r>
              <a:rPr lang="cs-CZ" b="1" dirty="0">
                <a:solidFill>
                  <a:schemeClr val="bg1"/>
                </a:solidFill>
              </a:rPr>
              <a:t>l</a:t>
            </a:r>
            <a:r>
              <a:rPr lang="es-ES" b="1" dirty="0">
                <a:solidFill>
                  <a:schemeClr val="bg1"/>
                </a:solidFill>
              </a:rPr>
              <a:t>on</a:t>
            </a:r>
            <a:r>
              <a:rPr lang="cs-CZ" b="1" dirty="0" err="1">
                <a:solidFill>
                  <a:schemeClr val="bg1"/>
                </a:solidFill>
              </a:rPr>
              <a:t>ickým</a:t>
            </a:r>
            <a:r>
              <a:rPr lang="es-ES" b="1" dirty="0">
                <a:solidFill>
                  <a:schemeClr val="bg1"/>
                </a:solidFill>
              </a:rPr>
              <a:t> 4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16</a:t>
            </a:r>
            <a:r>
              <a:rPr lang="cs-CZ" b="1" dirty="0">
                <a:solidFill>
                  <a:schemeClr val="bg1"/>
                </a:solidFill>
              </a:rPr>
              <a:t>.</a:t>
            </a:r>
            <a:r>
              <a:rPr lang="es-ES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76225" y="1089025"/>
            <a:ext cx="9629775" cy="3154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“Neboť sám Pán sestoupí z nebe s aklamací, s hlasem archanděla a s polnicí Boží a mrtví v Kristu vstanou jako první. Pak my, kteří žijeme, ti, kteří jsme zůstali, budeme s nimi chyceni v oblacích, abychom přijali Pána ve vzduchu. A tak budeme vždy s Pánem”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300" b="1" dirty="0">
                <a:solidFill>
                  <a:schemeClr val="bg1"/>
                </a:solidFill>
              </a:rPr>
              <a:t>DRUHÝ PŘÍCHOD KRISTA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511175"/>
            <a:ext cx="9906000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VZKŘÍŠENÍ A PROMĚNA
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969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Prezentând viitor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73163"/>
            <a:ext cx="8212137" cy="5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</a:rPr>
              <a:t>SOUČASNÝ A BUDOUCÍ OBECNÝ VÝVOJ</a:t>
            </a:r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075" y="1086688"/>
            <a:ext cx="8162925" cy="57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53" r="60431" b="48712"/>
          <a:stretch/>
        </p:blipFill>
        <p:spPr bwMode="auto">
          <a:xfrm>
            <a:off x="963357" y="1654175"/>
            <a:ext cx="3094548" cy="236721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24167 0.17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88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UDÁLOSTI KONCE ČASU</a:t>
            </a:r>
            <a:endParaRPr lang="es-ES" u="sng" dirty="0"/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661988" y="1628775"/>
            <a:ext cx="8815387" cy="4708981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rgbClr val="99FF99"/>
              </a:gs>
            </a:gsLst>
            <a:lin ang="27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400" dirty="0"/>
              <a:t>…</a:t>
            </a:r>
            <a:r>
              <a:rPr lang="cs-CZ" sz="4400" b="1" dirty="0"/>
              <a:t> dychtivě</a:t>
            </a:r>
            <a:r>
              <a:rPr lang="es-ES" sz="4400" dirty="0"/>
              <a:t> </a:t>
            </a:r>
            <a:r>
              <a:rPr lang="cs-CZ" sz="4400" b="1" dirty="0"/>
              <a:t>očekáváte</a:t>
            </a:r>
            <a:r>
              <a:rPr lang="es-ES" sz="4400" dirty="0"/>
              <a:t> </a:t>
            </a:r>
            <a:r>
              <a:rPr lang="cs-CZ" sz="4400" dirty="0"/>
              <a:t>příchod Božího dne! V něm se nebesa roztaví v ohni a živly  se rozpustí žárem. Podle toho slibu čekáme nové nebe a novou zemi, ve </a:t>
            </a:r>
            <a:r>
              <a:rPr lang="cs-CZ" sz="4400" dirty="0" err="1"/>
              <a:t>kte-rých</a:t>
            </a:r>
            <a:r>
              <a:rPr lang="cs-CZ" sz="4400" dirty="0"/>
              <a:t> přebývá spravedlnost</a:t>
            </a:r>
            <a:r>
              <a:rPr lang="es-ES" sz="4400" dirty="0"/>
              <a:t>”</a:t>
            </a:r>
          </a:p>
          <a:p>
            <a:pPr algn="r">
              <a:spcBef>
                <a:spcPct val="50000"/>
              </a:spcBef>
            </a:pPr>
            <a:r>
              <a:rPr lang="es-ES" sz="2400" dirty="0"/>
              <a:t>2</a:t>
            </a:r>
            <a:r>
              <a:rPr lang="cs-CZ" sz="2400" dirty="0"/>
              <a:t>. list</a:t>
            </a:r>
            <a:r>
              <a:rPr lang="es-ES" sz="2400" dirty="0"/>
              <a:t> Pe</a:t>
            </a:r>
            <a:r>
              <a:rPr lang="cs-CZ" sz="2400" dirty="0"/>
              <a:t>t</a:t>
            </a:r>
            <a:r>
              <a:rPr lang="es-ES" sz="2400" dirty="0"/>
              <a:t>r</a:t>
            </a:r>
            <a:r>
              <a:rPr lang="cs-CZ" sz="2400" dirty="0" err="1"/>
              <a:t>ův</a:t>
            </a:r>
            <a:r>
              <a:rPr lang="cs-CZ" sz="2400" dirty="0"/>
              <a:t> </a:t>
            </a:r>
            <a:r>
              <a:rPr lang="es-ES" sz="2400" dirty="0"/>
              <a:t>3</a:t>
            </a:r>
            <a:r>
              <a:rPr lang="cs-CZ" sz="2400" dirty="0"/>
              <a:t>,</a:t>
            </a:r>
            <a:r>
              <a:rPr lang="es-ES" sz="2400" dirty="0"/>
              <a:t>12</a:t>
            </a:r>
            <a:r>
              <a:rPr lang="cs-CZ" sz="2400" dirty="0"/>
              <a:t>.13</a:t>
            </a:r>
            <a:endParaRPr lang="es-ES" sz="2400" dirty="0"/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895350" y="1196975"/>
            <a:ext cx="81153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Z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81000"/>
            <a:ext cx="88042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96913" y="549275"/>
            <a:ext cx="8318500" cy="55340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cs-CZ" sz="44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>
              <a:buFontTx/>
              <a:buNone/>
            </a:pPr>
            <a:r>
              <a:rPr lang="es-ES" sz="4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“Hlásáním evangelia světu  m</a:t>
            </a:r>
            <a:r>
              <a:rPr lang="cs-CZ" sz="44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ůžeme</a:t>
            </a:r>
            <a:r>
              <a:rPr lang="es-ES" sz="4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uspíšit příchod našeho Pána. Musíme nejen čekat na příchod Božího dne, ale uspíšit ho.”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347913" y="6491288"/>
            <a:ext cx="7558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/>
              <a:t>Elen G. White, “</a:t>
            </a:r>
            <a:r>
              <a:rPr lang="cs-CZ" b="1" dirty="0"/>
              <a:t>Velký spor věků</a:t>
            </a:r>
            <a:r>
              <a:rPr lang="es-ES" b="1" dirty="0"/>
              <a:t>”, </a:t>
            </a:r>
            <a:r>
              <a:rPr lang="cs-CZ" b="1" dirty="0"/>
              <a:t>strana</a:t>
            </a:r>
            <a:r>
              <a:rPr lang="es-ES" b="1" dirty="0"/>
              <a:t> 587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969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A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90925"/>
            <a:ext cx="4421188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H01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602038"/>
            <a:ext cx="4383087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089025"/>
            <a:ext cx="9410700" cy="3019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Kéž bys byl studený anebo horký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!...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adím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ti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abys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u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mne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na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koupil zlat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ohn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ěm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přečištěného, a tak zbohatl; a bílý šat, aby ses  oblékl a 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neby-lo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vidět tvou nahotu;  i mast k potření očí, abys prohlédl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SOUČASNÝ A BUDOUCÍ OBECNÝ VÝVOJ
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20675" y="511175"/>
            <a:ext cx="9396413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DUCHOVNÍ </a:t>
            </a:r>
            <a:r>
              <a:rPr lang="cs-CZ" sz="2400" b="1" dirty="0">
                <a:solidFill>
                  <a:srgbClr val="FF3300"/>
                </a:solidFill>
              </a:rPr>
              <a:t>P</a:t>
            </a:r>
            <a:r>
              <a:rPr lang="es-ES" sz="2400" b="1" dirty="0">
                <a:solidFill>
                  <a:srgbClr val="FF3300"/>
                </a:solidFill>
              </a:rPr>
              <a:t>ROM</a:t>
            </a:r>
            <a:r>
              <a:rPr lang="cs-CZ" sz="2400" b="1">
                <a:solidFill>
                  <a:srgbClr val="FF3300"/>
                </a:solidFill>
              </a:rPr>
              <a:t>ĚN</a:t>
            </a:r>
            <a:r>
              <a:rPr lang="es-ES" sz="2400" b="1">
                <a:solidFill>
                  <a:srgbClr val="FF3300"/>
                </a:solidFill>
              </a:rPr>
              <a:t>A</a:t>
            </a:r>
            <a:r>
              <a:rPr lang="es-ES" sz="2400" b="1" dirty="0">
                <a:solidFill>
                  <a:srgbClr val="FF3300"/>
                </a:solidFill>
              </a:rPr>
              <a:t>
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226300" y="6318250"/>
            <a:ext cx="267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Zjevení</a:t>
            </a:r>
            <a:r>
              <a:rPr lang="es-ES" b="1" dirty="0">
                <a:solidFill>
                  <a:schemeClr val="bg1"/>
                </a:solidFill>
              </a:rPr>
              <a:t> 3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15-18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W02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000375"/>
            <a:ext cx="55721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76226" y="1138186"/>
            <a:ext cx="4057649" cy="40560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“Neškodte zemi, moři ani stromům, dokud ne</a:t>
            </a: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</a:t>
            </a: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z</a:t>
            </a: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na</a:t>
            </a: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číme služebníky našeho Boha </a:t>
            </a: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  </a:t>
            </a: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na</a:t>
            </a: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jejich </a:t>
            </a: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čel</a:t>
            </a:r>
            <a:r>
              <a:rPr lang="cs-CZ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ech</a:t>
            </a: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.”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SOUČASNÝ A BUDOUCÍ OBECNÝ VÝVOJ
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20675" y="511175"/>
            <a:ext cx="9396413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2400" b="1" dirty="0">
                <a:solidFill>
                  <a:srgbClr val="FF3300"/>
                </a:solidFill>
              </a:rPr>
              <a:t>ZAPEČEŤOVÁNÍ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7226300" y="3406775"/>
            <a:ext cx="267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Zjevení</a:t>
            </a:r>
            <a:r>
              <a:rPr lang="es-ES" b="1" dirty="0">
                <a:solidFill>
                  <a:schemeClr val="bg1"/>
                </a:solidFill>
              </a:rPr>
              <a:t> 7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1-4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8" descr="Y06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63525" y="4076700"/>
            <a:ext cx="94107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“Potom vyleji svého Ducha na celé tělo. Vaši synové a dcery budou prorokovat, vaši star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ci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budou mít sny a vaši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jinoši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lidé budou mít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pro-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rocká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vidění.”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SOUČASNÝ A BUDOUCÍ OBECNÝ VÝVOJ
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20675" y="511175"/>
            <a:ext cx="9396413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es-ES" sz="2400" b="1" dirty="0">
                <a:solidFill>
                  <a:srgbClr val="FF3300"/>
                </a:solidFill>
              </a:rPr>
              <a:t>POZDNÍ DÉŠŤ
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203950" y="6491288"/>
            <a:ext cx="370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J</a:t>
            </a:r>
            <a:r>
              <a:rPr lang="cs-CZ" b="1" dirty="0" err="1">
                <a:solidFill>
                  <a:schemeClr val="bg1"/>
                </a:solidFill>
              </a:rPr>
              <a:t>óe</a:t>
            </a:r>
            <a:r>
              <a:rPr lang="es-ES" b="1" dirty="0">
                <a:solidFill>
                  <a:schemeClr val="bg1"/>
                </a:solidFill>
              </a:rPr>
              <a:t>l 2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23</a:t>
            </a:r>
            <a:r>
              <a:rPr lang="cs-CZ" b="1" dirty="0">
                <a:solidFill>
                  <a:schemeClr val="bg1"/>
                </a:solidFill>
              </a:rPr>
              <a:t>.</a:t>
            </a:r>
            <a:r>
              <a:rPr lang="es-ES" b="1" dirty="0">
                <a:solidFill>
                  <a:schemeClr val="bg1"/>
                </a:solidFill>
              </a:rPr>
              <a:t>28-32; O</a:t>
            </a:r>
            <a:r>
              <a:rPr lang="cs-CZ" b="1" dirty="0" err="1">
                <a:solidFill>
                  <a:schemeClr val="bg1"/>
                </a:solidFill>
              </a:rPr>
              <a:t>zráš</a:t>
            </a:r>
            <a:r>
              <a:rPr lang="es-ES" b="1" dirty="0">
                <a:solidFill>
                  <a:schemeClr val="bg1"/>
                </a:solidFill>
              </a:rPr>
              <a:t> 6</a:t>
            </a:r>
            <a:r>
              <a:rPr lang="cs-CZ" b="1" dirty="0">
                <a:solidFill>
                  <a:schemeClr val="bg1"/>
                </a:solidFill>
              </a:rPr>
              <a:t>,</a:t>
            </a:r>
            <a:r>
              <a:rPr lang="es-ES" b="1" dirty="0">
                <a:solidFill>
                  <a:schemeClr val="bg1"/>
                </a:solidFill>
              </a:rPr>
              <a:t> 3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9" name="Picture 9" descr="T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988"/>
            <a:ext cx="6016625" cy="4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0" name="Picture 10" descr="U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2286000"/>
            <a:ext cx="33115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76225" y="1089025"/>
            <a:ext cx="94107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“Viděl jsem jiného anděla, jak sestupuje z nebe s velkou mocí a země byla o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zář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ena jeho slávou.”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SOUČASNÝ A BUDOUCÍ OBECNÝ VÝVOJ
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20675" y="511175"/>
            <a:ext cx="9396413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cs-CZ" sz="2400" b="1" dirty="0">
                <a:solidFill>
                  <a:srgbClr val="FF3300"/>
                </a:solidFill>
              </a:rPr>
              <a:t>HLASITÉ VOLÁNÍ</a:t>
            </a:r>
            <a:r>
              <a:rPr lang="es-ES" sz="2400" b="1" dirty="0">
                <a:solidFill>
                  <a:srgbClr val="FF3300"/>
                </a:solidFill>
              </a:rPr>
              <a:t>: DOKONČENÍ DÍLA
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0" y="6491288"/>
            <a:ext cx="522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Zjevení</a:t>
            </a:r>
            <a:r>
              <a:rPr lang="es-ES" b="1" dirty="0"/>
              <a:t> 18</a:t>
            </a:r>
            <a:r>
              <a:rPr lang="cs-CZ" b="1" dirty="0"/>
              <a:t>,</a:t>
            </a:r>
            <a:r>
              <a:rPr lang="es-ES" b="1" dirty="0"/>
              <a:t>1-4; Mato</a:t>
            </a:r>
            <a:r>
              <a:rPr lang="cs-CZ" b="1" dirty="0" err="1"/>
              <a:t>uš</a:t>
            </a:r>
            <a:r>
              <a:rPr lang="es-ES" b="1" dirty="0"/>
              <a:t>, 24</a:t>
            </a:r>
            <a:r>
              <a:rPr lang="cs-CZ" b="1" dirty="0"/>
              <a:t>,</a:t>
            </a:r>
            <a:r>
              <a:rPr lang="es-ES" b="1" dirty="0"/>
              <a:t>14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306388" y="2757488"/>
            <a:ext cx="58848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“A toto evangelium království bude kázáno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celém světě... A pak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přijde konec”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4" name="Picture 10" descr="cr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189288"/>
            <a:ext cx="3414712" cy="34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76225" y="1089025"/>
            <a:ext cx="94107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Neboť hle, p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řiká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zal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jsem  a 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zatřesu i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zrael</a:t>
            </a:r>
            <a:r>
              <a:rPr lang="cs-CZ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ským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dom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 mezi všemi pronárody,    jako když se třese řešetem a žádný kámen nepropadne na zem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.”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SOUČASNÝ A BUDOUCÍ OBECNÝ VÝVOJ
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0675" y="511175"/>
            <a:ext cx="9396413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b="1" dirty="0">
                <a:solidFill>
                  <a:srgbClr val="FF3300"/>
                </a:solidFill>
              </a:rPr>
              <a:t>Z</a:t>
            </a:r>
            <a:r>
              <a:rPr lang="cs-CZ" sz="2400" b="1" dirty="0">
                <a:solidFill>
                  <a:srgbClr val="FF3300"/>
                </a:solidFill>
              </a:rPr>
              <a:t>EMĚTŘESENÍ</a:t>
            </a:r>
            <a:endParaRPr lang="es-ES" sz="2400" b="1" dirty="0">
              <a:solidFill>
                <a:srgbClr val="FF3300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287963" y="4648200"/>
            <a:ext cx="4618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/>
              <a:t>Á</a:t>
            </a:r>
            <a:r>
              <a:rPr lang="es-ES" b="1" dirty="0"/>
              <a:t>m</a:t>
            </a:r>
            <a:r>
              <a:rPr lang="cs-CZ" b="1" dirty="0"/>
              <a:t>o</a:t>
            </a:r>
            <a:r>
              <a:rPr lang="es-ES" b="1" dirty="0"/>
              <a:t>s, 9</a:t>
            </a:r>
            <a:r>
              <a:rPr lang="cs-CZ" b="1" dirty="0"/>
              <a:t>,</a:t>
            </a:r>
            <a:r>
              <a:rPr lang="es-ES" b="1" dirty="0"/>
              <a:t>9; 1</a:t>
            </a:r>
            <a:r>
              <a:rPr lang="cs-CZ" b="1" dirty="0"/>
              <a:t>. list</a:t>
            </a:r>
            <a:r>
              <a:rPr lang="es-ES" b="1" dirty="0"/>
              <a:t> Timoteo</a:t>
            </a:r>
            <a:r>
              <a:rPr lang="cs-CZ" b="1" dirty="0" err="1"/>
              <a:t>vi</a:t>
            </a:r>
            <a:r>
              <a:rPr lang="es-ES" b="1" dirty="0"/>
              <a:t> 4</a:t>
            </a:r>
            <a:r>
              <a:rPr lang="cs-CZ" b="1" dirty="0"/>
              <a:t>,</a:t>
            </a:r>
            <a:r>
              <a:rPr lang="es-ES" b="1" dirty="0"/>
              <a:t>1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10" descr="boy-in-tsu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520950"/>
            <a:ext cx="4845050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Drogas al ata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590800"/>
            <a:ext cx="3632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76225" y="1089025"/>
            <a:ext cx="94107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“</a:t>
            </a:r>
            <a:r>
              <a:rPr lang="pl-PL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Na zemi budou národy v úzkosti, zmateny hukotem moře a vlnami.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”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9906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SOUČASNÝ A BUDOUCÍ OBECNÝ VÝVOJ
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20675" y="511175"/>
            <a:ext cx="9396413" cy="442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 b="1" dirty="0">
              <a:solidFill>
                <a:srgbClr val="FF3300"/>
              </a:solidFill>
            </a:endParaRPr>
          </a:p>
          <a:p>
            <a:pPr algn="ctr"/>
            <a:r>
              <a:rPr lang="cs-CZ" sz="2400" b="1" dirty="0">
                <a:solidFill>
                  <a:srgbClr val="FF3300"/>
                </a:solidFill>
              </a:rPr>
              <a:t>ČAS SOUŽENÍ</a:t>
            </a:r>
            <a:r>
              <a:rPr lang="es-ES" sz="2400" b="1" dirty="0">
                <a:solidFill>
                  <a:srgbClr val="FF3300"/>
                </a:solidFill>
              </a:rPr>
              <a:t>
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953250" y="6318250"/>
            <a:ext cx="267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b="1" dirty="0"/>
              <a:t>Lu</a:t>
            </a:r>
            <a:r>
              <a:rPr lang="cs-CZ" b="1" dirty="0" err="1"/>
              <a:t>káš</a:t>
            </a:r>
            <a:r>
              <a:rPr lang="es-ES" b="1" dirty="0"/>
              <a:t> 21</a:t>
            </a:r>
            <a:r>
              <a:rPr lang="cs-CZ" b="1" dirty="0"/>
              <a:t>,</a:t>
            </a:r>
            <a:r>
              <a:rPr lang="es-ES" b="1" dirty="0"/>
              <a:t>25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1326</TotalTime>
  <Words>1902</Words>
  <Application>Microsoft Office PowerPoint</Application>
  <PresentationFormat>A4 (210 x 297 mm)</PresentationFormat>
  <Paragraphs>196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Wingdings</vt:lpstr>
      <vt:lpstr>Diseño predeterminado</vt:lpstr>
      <vt:lpstr> UDÁLOSTI KONCE ČASU</vt:lpstr>
      <vt:lpstr>UDÁLOSTI KONCE ČASU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UDÁLOSTI KONCE ČASU</vt:lpstr>
      <vt:lpstr>Presentación de PowerPoint</vt:lpstr>
    </vt:vector>
  </TitlesOfParts>
  <Company>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EUNICE</dc:creator>
  <cp:lastModifiedBy>Sergio Fustero Carreras</cp:lastModifiedBy>
  <cp:revision>131</cp:revision>
  <dcterms:created xsi:type="dcterms:W3CDTF">2004-09-21T13:55:57Z</dcterms:created>
  <dcterms:modified xsi:type="dcterms:W3CDTF">2023-01-16T19:53:49Z</dcterms:modified>
</cp:coreProperties>
</file>