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69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41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5F4FAA-7FBB-4B1C-A0B5-FE59BC7159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4F1FA2-93BB-49E9-90AC-AE78CD5AD94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D88DB-7E91-44A0-9B33-040A5BF432C9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8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0EE55-8BC1-4756-96D6-9FD743F2F006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87D35-3F60-43DA-BD3F-AE947D26FEFB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2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243C5-4516-491B-8256-89F1B669E449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9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9F004-896D-4415-B228-AF50702EDC76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38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F9A23-2AF4-471E-8E7B-46FDA20F85B8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59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045DF-6ECB-4F90-99CD-172B35232B74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64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387B6-A663-4822-BE77-D69D00A722D1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15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D8867-67A9-4809-BDAD-6A517AEB6E74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41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F04C-54B3-4D43-A4C2-F5C078C6C17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0F88-7FA4-43F0-AD38-3A7A20E5176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602F-4274-4231-88FC-2BD905F2201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A2FA09-C4B2-4FF1-B8F4-C924DCB6BE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CF04-D1E3-4162-A270-1ED31F4600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067A-5706-4636-BF83-21E1B1F48A5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2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F8E1-D069-43FE-8D3D-A0909F57D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323C-6920-462F-BA32-E933A293FC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4849-E26C-4622-93F4-70BD7F27F48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77AE-FF1E-4897-986E-C87365916BD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DB9CE-2D40-4527-B5E6-C948781FF0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F8C7-AB79-464D-8EB7-123DB8EEFB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AB4503-F9A9-4B54-A3C4-4BC45679421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ero.net/" TargetMode="External"/><Relationship Id="rId2" Type="http://schemas.openxmlformats.org/officeDocument/2006/relationships/hyperlink" Target="http://www.biblegraphic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229225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MO</a:t>
            </a:r>
            <a:r>
              <a:rPr lang="cs-CZ" sz="1800" u="sng" dirty="0">
                <a:solidFill>
                  <a:schemeClr val="bg1"/>
                </a:solidFill>
              </a:rPr>
              <a:t>JŽÍŠ, 2. Mojžíšova</a:t>
            </a:r>
            <a:r>
              <a:rPr lang="es-ES" sz="1800" u="sng" dirty="0">
                <a:solidFill>
                  <a:schemeClr val="bg1"/>
                </a:solidFill>
              </a:rPr>
              <a:t> 1-11.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Jákobovým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potomkům</a:t>
            </a:r>
            <a:r>
              <a:rPr lang="es-ES" sz="1800" dirty="0">
                <a:solidFill>
                  <a:schemeClr val="bg1"/>
                </a:solidFill>
              </a:rPr>
              <a:t> se v </a:t>
            </a:r>
            <a:r>
              <a:rPr lang="es-ES" sz="1800" dirty="0" err="1">
                <a:solidFill>
                  <a:schemeClr val="bg1"/>
                </a:solidFill>
              </a:rPr>
              <a:t>Egyptě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dařilo</a:t>
            </a:r>
            <a:r>
              <a:rPr lang="cs-CZ" sz="1800" dirty="0">
                <a:solidFill>
                  <a:schemeClr val="bg1"/>
                </a:solidFill>
              </a:rPr>
              <a:t>, rozrostli se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asi</a:t>
            </a:r>
            <a:r>
              <a:rPr lang="cs-CZ" sz="1800" dirty="0">
                <a:solidFill>
                  <a:schemeClr val="bg1"/>
                </a:solidFill>
              </a:rPr>
              <a:t>   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dv</a:t>
            </a:r>
            <a:r>
              <a:rPr lang="cs-CZ" sz="1800" dirty="0">
                <a:solidFill>
                  <a:schemeClr val="bg1"/>
                </a:solidFill>
              </a:rPr>
              <a:t>ou</a:t>
            </a:r>
            <a:r>
              <a:rPr lang="es-ES" sz="1800" dirty="0" err="1">
                <a:solidFill>
                  <a:schemeClr val="bg1"/>
                </a:solidFill>
              </a:rPr>
              <a:t>milion</a:t>
            </a:r>
            <a:r>
              <a:rPr lang="cs-CZ" sz="1800" dirty="0" err="1">
                <a:solidFill>
                  <a:schemeClr val="bg1"/>
                </a:solidFill>
              </a:rPr>
              <a:t>ový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národ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Povstal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nový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král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který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neznal</a:t>
            </a:r>
            <a:r>
              <a:rPr lang="es-ES" sz="1800" dirty="0">
                <a:solidFill>
                  <a:schemeClr val="bg1"/>
                </a:solidFill>
              </a:rPr>
              <a:t> Josefa a </a:t>
            </a:r>
            <a:r>
              <a:rPr lang="es-ES" sz="1800" dirty="0" err="1">
                <a:solidFill>
                  <a:schemeClr val="bg1"/>
                </a:solidFill>
              </a:rPr>
              <a:t>zotročil</a:t>
            </a:r>
            <a:r>
              <a:rPr lang="es-ES" sz="1800" dirty="0">
                <a:solidFill>
                  <a:schemeClr val="bg1"/>
                </a:solidFill>
              </a:rPr>
              <a:t> lid </a:t>
            </a:r>
            <a:r>
              <a:rPr lang="es-ES" sz="1800" dirty="0" err="1">
                <a:solidFill>
                  <a:schemeClr val="bg1"/>
                </a:solidFill>
              </a:rPr>
              <a:t>Izraele</a:t>
            </a:r>
            <a:r>
              <a:rPr lang="es-ES" sz="1800" dirty="0">
                <a:solidFill>
                  <a:schemeClr val="bg1"/>
                </a:solidFill>
              </a:rPr>
              <a:t>. Ale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přišel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aby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vykoupil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 z </a:t>
            </a:r>
            <a:r>
              <a:rPr lang="es-ES" sz="1800" dirty="0" err="1">
                <a:solidFill>
                  <a:schemeClr val="bg1"/>
                </a:solidFill>
              </a:rPr>
              <a:t>otroctví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dal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poznat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své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jméno</a:t>
            </a:r>
            <a:r>
              <a:rPr lang="es-ES" sz="1800" dirty="0">
                <a:solidFill>
                  <a:schemeClr val="bg1"/>
                </a:solidFill>
              </a:rPr>
              <a:t> v </a:t>
            </a:r>
            <a:r>
              <a:rPr lang="es-ES" sz="1800" dirty="0" err="1">
                <a:solidFill>
                  <a:schemeClr val="bg1"/>
                </a:solidFill>
              </a:rPr>
              <a:t>Egyptě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Ježíš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je "JÁ JSEM".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630" name="Picture 6" descr="EXOD1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4965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		       </a:t>
            </a:r>
            <a:r>
              <a:rPr lang="cs-CZ" sz="2800" b="1" dirty="0">
                <a:solidFill>
                  <a:schemeClr val="bg1"/>
                </a:solidFill>
              </a:rPr>
              <a:t>2. Mojžíšova – přehled: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s-ES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Klíčový</a:t>
            </a:r>
            <a:r>
              <a:rPr 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verš</a:t>
            </a:r>
            <a:r>
              <a:rPr 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“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Vykoupím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vás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ě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vztaženou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paží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velkými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soudy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V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ezmu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si 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vás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za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svůj</a:t>
            </a:r>
            <a:r>
              <a:rPr 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lid”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2. Mojžíšova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 6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7.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9448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A. IZRAEL VYKOUPEN Z EGYPTSKÉHO OTROCTVÍ, 1-19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1.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Mojžíš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bohové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Egypta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Vezmu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si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vás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svůj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lid, 1-11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2.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Pesach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odchod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z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Egypta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Egypťané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poznají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jsem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Bůh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12-19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B. IZRAEL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 PŘIPRAVEN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Ž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IVO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T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POD HOSPODINOVÝM VEDENÍM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20-40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3.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Boží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smlouva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potvrzená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krví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Izrael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stává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teokracitským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národem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20-24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4.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Plán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svatostánku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Cesta pro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setkat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s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hříšníkem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25-27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5.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Plán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svatostánku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Cesta pro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člověka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setkat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m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</a:t>
            </a:r>
            <a:r>
              <a:rPr lang="cs-CZ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28-31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6.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Porušení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zákona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Mojžíš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přimlouvá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svatého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Boha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z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hříšníky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32-34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7.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Stavba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Každé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dílo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být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vykonáno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úctou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před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Pánem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., 35-39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8.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Boží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příbytek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zemi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Bůh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sestupuje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aby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žil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ve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svatostánku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mezi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hříšníky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C. ZÁVĚR: BOŽ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SVATOSTÁNEK JE P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ŘED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AZ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EM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KRISTA.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9.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Rituální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zákony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byly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stínem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věcí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budoucích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které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se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naplnily 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Kristu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Ježíš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řekl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: "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Poďte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ke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mně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,"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skrze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skutky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ale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skrze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víru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v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Beránka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Božího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který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snímá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světa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skrze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svou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oběť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hřích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spáchaný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kříži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.
	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Dá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věčný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život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jen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těm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kteří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věří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tak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jak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věřil</a:t>
            </a:r>
            <a:r>
              <a:rPr lang="es-E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Abraham.
</a:t>
            </a:r>
            <a:r>
              <a:rPr lang="en-US" sz="1400" dirty="0">
                <a:solidFill>
                  <a:schemeClr val="bg1"/>
                </a:solidFill>
              </a:rPr>
              <a:t>				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s-ES" sz="1400" dirty="0">
                <a:solidFill>
                  <a:schemeClr val="bg1"/>
                </a:solidFill>
              </a:rPr>
              <a:t>copyright © 2001  </a:t>
            </a:r>
            <a:r>
              <a:rPr lang="es-ES" sz="1400" dirty="0" err="1">
                <a:solidFill>
                  <a:schemeClr val="bg1"/>
                </a:solidFill>
              </a:rPr>
              <a:t>Baptist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Bible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Graphics</a:t>
            </a:r>
            <a:r>
              <a:rPr lang="es-ES" sz="1400" dirty="0">
                <a:solidFill>
                  <a:schemeClr val="bg1"/>
                </a:solidFill>
              </a:rPr>
              <a:t>.  </a:t>
            </a:r>
            <a:r>
              <a:rPr lang="es-ES" sz="1400" dirty="0">
                <a:solidFill>
                  <a:schemeClr val="bg1"/>
                </a:solidFill>
                <a:hlinkClick r:id="rId2"/>
              </a:rPr>
              <a:t>www.biblegraphics.com</a:t>
            </a:r>
            <a:r>
              <a:rPr lang="es-ES" sz="1400" dirty="0">
                <a:solidFill>
                  <a:schemeClr val="bg1"/>
                </a:solidFill>
              </a:rPr>
              <a:t>. </a:t>
            </a:r>
            <a:r>
              <a:rPr lang="cs-CZ" sz="1400" dirty="0">
                <a:solidFill>
                  <a:schemeClr val="bg1"/>
                </a:solidFill>
              </a:rPr>
              <a:t>Překlad a úprava pro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>
                <a:solidFill>
                  <a:schemeClr val="bg1"/>
                </a:solidFill>
                <a:hlinkClick r:id="rId3"/>
              </a:rPr>
              <a:t>www.fustero.net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>
                <a:solidFill>
                  <a:schemeClr val="bg1"/>
                </a:solidFill>
              </a:rPr>
              <a:t>,                                         				český </a:t>
            </a:r>
            <a:r>
              <a:rPr lang="cs-CZ" sz="1400" dirty="0">
                <a:solidFill>
                  <a:schemeClr val="bg1"/>
                </a:solidFill>
              </a:rPr>
              <a:t>překlad Ivo Kapec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533400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PASC</a:t>
            </a:r>
            <a:r>
              <a:rPr lang="cs-CZ" sz="1800" u="sng" dirty="0">
                <a:solidFill>
                  <a:schemeClr val="bg1"/>
                </a:solidFill>
              </a:rPr>
              <a:t>H</a:t>
            </a:r>
            <a:r>
              <a:rPr lang="es-ES" sz="1800" u="sng" dirty="0">
                <a:solidFill>
                  <a:schemeClr val="bg1"/>
                </a:solidFill>
              </a:rPr>
              <a:t>A,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12-19.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s</a:t>
            </a:r>
            <a:r>
              <a:rPr lang="cs-CZ" sz="1800" dirty="0" err="1">
                <a:solidFill>
                  <a:schemeClr val="bg1"/>
                </a:solidFill>
              </a:rPr>
              <a:t>esla</a:t>
            </a:r>
            <a:r>
              <a:rPr lang="es-ES" sz="1800" dirty="0">
                <a:solidFill>
                  <a:schemeClr val="bg1"/>
                </a:solidFill>
              </a:rPr>
              <a:t>l</a:t>
            </a:r>
            <a:r>
              <a:rPr lang="cs-CZ" sz="1800" dirty="0">
                <a:solidFill>
                  <a:schemeClr val="bg1"/>
                </a:solidFill>
              </a:rPr>
              <a:t> 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Egypt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deset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ran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odsoudil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prvo</a:t>
            </a:r>
            <a:r>
              <a:rPr lang="cs-CZ" sz="1800" dirty="0">
                <a:solidFill>
                  <a:schemeClr val="bg1"/>
                </a:solidFill>
              </a:rPr>
              <a:t>-  </a:t>
            </a:r>
            <a:r>
              <a:rPr lang="es-ES" sz="1800" dirty="0" err="1">
                <a:solidFill>
                  <a:schemeClr val="bg1"/>
                </a:solidFill>
              </a:rPr>
              <a:t>rozené</a:t>
            </a:r>
            <a:r>
              <a:rPr lang="es-ES" sz="1800" dirty="0">
                <a:solidFill>
                  <a:schemeClr val="bg1"/>
                </a:solidFill>
              </a:rPr>
              <a:t> k </a:t>
            </a:r>
            <a:r>
              <a:rPr lang="es-ES" sz="1800" dirty="0" err="1">
                <a:solidFill>
                  <a:schemeClr val="bg1"/>
                </a:solidFill>
              </a:rPr>
              <a:t>smrti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cs-CZ" sz="1800" dirty="0">
                <a:solidFill>
                  <a:schemeClr val="bg1"/>
                </a:solidFill>
              </a:rPr>
              <a:t>P</a:t>
            </a:r>
            <a:r>
              <a:rPr lang="es-ES" sz="1800" dirty="0" err="1">
                <a:solidFill>
                  <a:schemeClr val="bg1"/>
                </a:solidFill>
              </a:rPr>
              <a:t>oskytl</a:t>
            </a:r>
            <a:r>
              <a:rPr lang="cs-CZ" sz="1800" dirty="0">
                <a:solidFill>
                  <a:schemeClr val="bg1"/>
                </a:solidFill>
              </a:rPr>
              <a:t> však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spasení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skrze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smrt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velikonočního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beránka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zabil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ty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cs-CZ" sz="1800" dirty="0">
                <a:solidFill>
                  <a:schemeClr val="bg1"/>
                </a:solidFill>
              </a:rPr>
              <a:t>   </a:t>
            </a:r>
            <a:r>
              <a:rPr lang="es-ES" sz="1800" dirty="0" err="1">
                <a:solidFill>
                  <a:schemeClr val="bg1"/>
                </a:solidFill>
              </a:rPr>
              <a:t>kteří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nebyli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vykoupil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svůj</a:t>
            </a:r>
            <a:r>
              <a:rPr lang="es-ES" sz="1800" dirty="0">
                <a:solidFill>
                  <a:schemeClr val="bg1"/>
                </a:solidFill>
              </a:rPr>
              <a:t> lid z </a:t>
            </a:r>
            <a:r>
              <a:rPr lang="es-ES" sz="1800" dirty="0" err="1">
                <a:solidFill>
                  <a:schemeClr val="bg1"/>
                </a:solidFill>
              </a:rPr>
              <a:t>otroctví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je </a:t>
            </a:r>
            <a:r>
              <a:rPr lang="es-ES" sz="1800" dirty="0" err="1">
                <a:solidFill>
                  <a:schemeClr val="bg1"/>
                </a:solidFill>
              </a:rPr>
              <a:t>náš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velikonoční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Beránek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8678" name="Picture 6" descr="Exod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MOJŽÍŠOVA SMLOUVA,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20-24.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vedl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Rudé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moře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Sinaj</a:t>
            </a:r>
            <a:r>
              <a:rPr lang="es-ES" sz="1800" dirty="0">
                <a:solidFill>
                  <a:schemeClr val="bg1"/>
                </a:solidFill>
              </a:rPr>
              <a:t>, ale </a:t>
            </a:r>
            <a:r>
              <a:rPr lang="es-ES" sz="1800" dirty="0" err="1">
                <a:solidFill>
                  <a:schemeClr val="bg1"/>
                </a:solidFill>
              </a:rPr>
              <a:t>Egypťané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zahynuli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vodou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Izraelci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reptali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jim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vodu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     </a:t>
            </a:r>
            <a:r>
              <a:rPr lang="es-ES" sz="1800" dirty="0" err="1">
                <a:solidFill>
                  <a:schemeClr val="bg1"/>
                </a:solidFill>
              </a:rPr>
              <a:t>ze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skály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Smlouva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ratifikována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zahájil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teokratickou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vládu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         </a:t>
            </a:r>
            <a:r>
              <a:rPr lang="es-ES" sz="1800" dirty="0" err="1">
                <a:solidFill>
                  <a:schemeClr val="bg1"/>
                </a:solidFill>
              </a:rPr>
              <a:t>nad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národem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726" name="Picture 6" descr="EXOD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SVATOSTÁNEK: </a:t>
            </a:r>
            <a:r>
              <a:rPr lang="es-ES" sz="1800" u="sng" dirty="0" err="1">
                <a:solidFill>
                  <a:schemeClr val="bg1"/>
                </a:solidFill>
              </a:rPr>
              <a:t>Bůh</a:t>
            </a:r>
            <a:r>
              <a:rPr lang="es-ES" sz="1800" u="sng" dirty="0">
                <a:solidFill>
                  <a:schemeClr val="bg1"/>
                </a:solidFill>
              </a:rPr>
              <a:t> se </a:t>
            </a:r>
            <a:r>
              <a:rPr lang="es-ES" sz="1800" u="sng" dirty="0" err="1">
                <a:solidFill>
                  <a:schemeClr val="bg1"/>
                </a:solidFill>
              </a:rPr>
              <a:t>přibližuje</a:t>
            </a:r>
            <a:r>
              <a:rPr lang="es-ES" sz="1800" u="sng" dirty="0">
                <a:solidFill>
                  <a:schemeClr val="bg1"/>
                </a:solidFill>
              </a:rPr>
              <a:t> </a:t>
            </a:r>
            <a:r>
              <a:rPr lang="es-ES" sz="1800" u="sng" dirty="0" err="1">
                <a:solidFill>
                  <a:schemeClr val="bg1"/>
                </a:solidFill>
              </a:rPr>
              <a:t>člověku</a:t>
            </a:r>
            <a:r>
              <a:rPr lang="es-ES" sz="1800" u="sng" dirty="0">
                <a:solidFill>
                  <a:schemeClr val="bg1"/>
                </a:solidFill>
              </a:rPr>
              <a:t>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25-27.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hoře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Sinaj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ukázal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Mojžíšovi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vzor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svého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nebeského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stánku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vybavení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si </a:t>
            </a:r>
            <a:r>
              <a:rPr lang="es-ES" sz="1800" dirty="0" err="1">
                <a:solidFill>
                  <a:schemeClr val="bg1"/>
                </a:solidFill>
              </a:rPr>
              <a:t>přál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žít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zemi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vést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svůj</a:t>
            </a:r>
            <a:r>
              <a:rPr lang="es-ES" sz="1800" dirty="0">
                <a:solidFill>
                  <a:schemeClr val="bg1"/>
                </a:solidFill>
              </a:rPr>
              <a:t> lid a </a:t>
            </a:r>
            <a:r>
              <a:rPr lang="es-ES" sz="1800" dirty="0" err="1">
                <a:solidFill>
                  <a:schemeClr val="bg1"/>
                </a:solidFill>
              </a:rPr>
              <a:t>dát</a:t>
            </a:r>
            <a:r>
              <a:rPr lang="es-ES" sz="1800" dirty="0">
                <a:solidFill>
                  <a:schemeClr val="bg1"/>
                </a:solidFill>
              </a:rPr>
              <a:t> mu </a:t>
            </a:r>
            <a:r>
              <a:rPr lang="es-ES" sz="1800" dirty="0" err="1">
                <a:solidFill>
                  <a:schemeClr val="bg1"/>
                </a:solidFill>
              </a:rPr>
              <a:t>odpočinout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Když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přišla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plnost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času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narodil</a:t>
            </a:r>
            <a:r>
              <a:rPr lang="es-ES" sz="1800" dirty="0">
                <a:solidFill>
                  <a:schemeClr val="bg1"/>
                </a:solidFill>
              </a:rPr>
              <a:t> se </a:t>
            </a:r>
            <a:r>
              <a:rPr lang="es-ES" sz="1800" dirty="0" err="1">
                <a:solidFill>
                  <a:schemeClr val="bg1"/>
                </a:solidFill>
              </a:rPr>
              <a:t>Ježíš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          </a:t>
            </a:r>
            <a:r>
              <a:rPr lang="es-ES" sz="1800" dirty="0">
                <a:solidFill>
                  <a:schemeClr val="bg1"/>
                </a:solidFill>
              </a:rPr>
              <a:t>v </a:t>
            </a:r>
            <a:r>
              <a:rPr lang="es-ES" sz="1800" dirty="0" err="1">
                <a:solidFill>
                  <a:schemeClr val="bg1"/>
                </a:solidFill>
              </a:rPr>
              <a:t>Betlémě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stal</a:t>
            </a:r>
            <a:r>
              <a:rPr lang="es-ES" sz="1800" dirty="0">
                <a:solidFill>
                  <a:schemeClr val="bg1"/>
                </a:solidFill>
              </a:rPr>
              <a:t> se "</a:t>
            </a:r>
            <a:r>
              <a:rPr lang="es-ES" sz="1800" dirty="0" err="1">
                <a:solidFill>
                  <a:schemeClr val="bg1"/>
                </a:solidFill>
              </a:rPr>
              <a:t>svatostánkem</a:t>
            </a:r>
            <a:r>
              <a:rPr lang="es-ES" sz="1800" dirty="0">
                <a:solidFill>
                  <a:schemeClr val="bg1"/>
                </a:solidFill>
              </a:rPr>
              <a:t>" </a:t>
            </a:r>
            <a:r>
              <a:rPr lang="es-ES" sz="1800" dirty="0" err="1">
                <a:solidFill>
                  <a:schemeClr val="bg1"/>
                </a:solidFill>
              </a:rPr>
              <a:t>mezi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lidmi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7110" name="Picture 6" descr="Exod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SVATOSTÁNEK: </a:t>
            </a:r>
            <a:r>
              <a:rPr lang="es-ES" sz="1800" u="sng" dirty="0" err="1">
                <a:solidFill>
                  <a:schemeClr val="bg1"/>
                </a:solidFill>
              </a:rPr>
              <a:t>Člověk</a:t>
            </a:r>
            <a:r>
              <a:rPr lang="es-ES" sz="1800" u="sng" dirty="0">
                <a:solidFill>
                  <a:schemeClr val="bg1"/>
                </a:solidFill>
              </a:rPr>
              <a:t> se </a:t>
            </a:r>
            <a:r>
              <a:rPr lang="es-ES" sz="1800" u="sng" dirty="0" err="1">
                <a:solidFill>
                  <a:schemeClr val="bg1"/>
                </a:solidFill>
              </a:rPr>
              <a:t>přibližuje</a:t>
            </a:r>
            <a:r>
              <a:rPr lang="es-ES" sz="1800" u="sng" dirty="0">
                <a:solidFill>
                  <a:schemeClr val="bg1"/>
                </a:solidFill>
              </a:rPr>
              <a:t> k </a:t>
            </a:r>
            <a:r>
              <a:rPr lang="es-ES" sz="1800" u="sng" dirty="0" err="1">
                <a:solidFill>
                  <a:schemeClr val="bg1"/>
                </a:solidFill>
              </a:rPr>
              <a:t>Bohu</a:t>
            </a:r>
            <a:r>
              <a:rPr lang="es-ES" sz="1800" u="sng" dirty="0">
                <a:solidFill>
                  <a:schemeClr val="bg1"/>
                </a:solidFill>
              </a:rPr>
              <a:t>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28-31. </a:t>
            </a:r>
            <a:r>
              <a:rPr lang="es-ES" sz="1800" dirty="0" err="1">
                <a:solidFill>
                  <a:schemeClr val="bg1"/>
                </a:solidFill>
              </a:rPr>
              <a:t>Hříšníci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mohli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předstoupit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Boha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uctívat</a:t>
            </a:r>
            <a:r>
              <a:rPr lang="es-ES" sz="1800" dirty="0">
                <a:solidFill>
                  <a:schemeClr val="bg1"/>
                </a:solidFill>
              </a:rPr>
              <a:t> Ho </a:t>
            </a:r>
            <a:r>
              <a:rPr lang="es-ES" sz="1800" dirty="0" err="1">
                <a:solidFill>
                  <a:schemeClr val="bg1"/>
                </a:solidFill>
              </a:rPr>
              <a:t>prostřednictvím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kněze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přinášet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oběti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omývání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       </a:t>
            </a:r>
            <a:r>
              <a:rPr lang="es-ES" sz="1800" dirty="0">
                <a:solidFill>
                  <a:schemeClr val="bg1"/>
                </a:solidFill>
              </a:rPr>
              <a:t>v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jménu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Kalvárii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naplnil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náš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prostředník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veškerou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spravedlnost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aby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odpouštěl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hříchy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navěky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9158" name="Picture 1030" descr="EXOD5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PORUŠENÍ ZÁKONA,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32-34.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Zatímco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Mojžíšovi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Desatero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přikázání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porušil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Zákon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tím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že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se uchýlil k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modlářství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uctíval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zlaté</a:t>
            </a:r>
            <a:r>
              <a:rPr lang="es-ES" sz="1800" dirty="0">
                <a:solidFill>
                  <a:schemeClr val="bg1"/>
                </a:solidFill>
              </a:rPr>
              <a:t> tele. I </a:t>
            </a:r>
            <a:r>
              <a:rPr lang="es-ES" sz="1800" dirty="0" err="1">
                <a:solidFill>
                  <a:schemeClr val="bg1"/>
                </a:solidFill>
              </a:rPr>
              <a:t>když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porušili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Zákon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přepsal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milosrdnou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rukou</a:t>
            </a:r>
            <a:r>
              <a:rPr lang="es-ES" sz="1800" dirty="0">
                <a:solidFill>
                  <a:schemeClr val="bg1"/>
                </a:solidFill>
              </a:rPr>
              <a:t>. Ve </a:t>
            </a:r>
            <a:r>
              <a:rPr lang="es-ES" sz="1800" dirty="0" err="1">
                <a:solidFill>
                  <a:schemeClr val="bg1"/>
                </a:solidFill>
              </a:rPr>
              <a:t>své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lásce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nás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zemřel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když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jsme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ještě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hříšníky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51206" name="Picture 6" descr="EXOD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6"/>
          <p:cNvSpPr txBox="1">
            <a:spLocks noChangeArrowheads="1"/>
          </p:cNvSpPr>
          <p:nvPr/>
        </p:nvSpPr>
        <p:spPr bwMode="auto">
          <a:xfrm>
            <a:off x="684213" y="5300663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DÍLO VYKONANÉ PRO BOHA,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es-ES" sz="1800" u="sng" dirty="0">
                <a:solidFill>
                  <a:schemeClr val="bg1"/>
                </a:solidFill>
              </a:rPr>
              <a:t> 35-39.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štědře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dávali</a:t>
            </a:r>
            <a:r>
              <a:rPr lang="cs-CZ" sz="1800" dirty="0">
                <a:solidFill>
                  <a:schemeClr val="bg1"/>
                </a:solidFill>
              </a:rPr>
              <a:t> dary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Veškerá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práce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provedena</a:t>
            </a:r>
            <a:r>
              <a:rPr lang="es-ES" sz="1800" dirty="0">
                <a:solidFill>
                  <a:schemeClr val="bg1"/>
                </a:solidFill>
              </a:rPr>
              <a:t> s </a:t>
            </a:r>
            <a:r>
              <a:rPr lang="es-ES" sz="1800" dirty="0" err="1">
                <a:solidFill>
                  <a:schemeClr val="bg1"/>
                </a:solidFill>
              </a:rPr>
              <a:t>dovedností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důstojností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Velké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scény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exodu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odrážely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Kristovu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spravedlnost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symbolizovanou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obřady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svatyně</a:t>
            </a:r>
            <a:r>
              <a:rPr lang="es-ES" sz="1800" dirty="0">
                <a:solidFill>
                  <a:schemeClr val="bg1"/>
                </a:solidFill>
              </a:rPr>
              <a:t>, a </a:t>
            </a:r>
            <a:r>
              <a:rPr lang="es-ES" sz="1800" dirty="0" err="1">
                <a:solidFill>
                  <a:schemeClr val="bg1"/>
                </a:solidFill>
              </a:rPr>
              <a:t>obracely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pohled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Božího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lidu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Kalvárii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pravý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zdroj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života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3252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3254" name="Picture 1030" descr="EXOD7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4648200" y="6488113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6"/>
          <p:cNvSpPr txBox="1">
            <a:spLocks noChangeArrowheads="1"/>
          </p:cNvSpPr>
          <p:nvPr/>
        </p:nvSpPr>
        <p:spPr bwMode="auto">
          <a:xfrm>
            <a:off x="685800" y="5300663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u="sng" dirty="0">
                <a:solidFill>
                  <a:schemeClr val="bg1"/>
                </a:solidFill>
              </a:rPr>
              <a:t>BŮH MEZI LIDMI, </a:t>
            </a:r>
            <a:r>
              <a:rPr lang="cs-CZ" sz="1800" u="sng" dirty="0">
                <a:solidFill>
                  <a:schemeClr val="bg1"/>
                </a:solidFill>
              </a:rPr>
              <a:t>2. Mojžíšova</a:t>
            </a:r>
            <a:r>
              <a:rPr lang="it-IT" sz="1800" u="sng" dirty="0">
                <a:solidFill>
                  <a:schemeClr val="bg1"/>
                </a:solidFill>
              </a:rPr>
              <a:t> 40.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Oblak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slávy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sestoupil</a:t>
            </a:r>
            <a:r>
              <a:rPr lang="es-ES" sz="1800" dirty="0">
                <a:solidFill>
                  <a:schemeClr val="bg1"/>
                </a:solidFill>
              </a:rPr>
              <a:t> z </a:t>
            </a:r>
            <a:r>
              <a:rPr lang="es-ES" sz="1800" dirty="0" err="1">
                <a:solidFill>
                  <a:schemeClr val="bg1"/>
                </a:solidFill>
              </a:rPr>
              <a:t>nebe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jako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vizuální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připomínka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Izraeli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že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přebývá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mezi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nimi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Bůh</a:t>
            </a:r>
            <a:r>
              <a:rPr lang="es-ES" sz="1800" dirty="0">
                <a:solidFill>
                  <a:schemeClr val="bg1"/>
                </a:solidFill>
              </a:rPr>
              <a:t> si </a:t>
            </a:r>
            <a:r>
              <a:rPr lang="es-ES" sz="1800" dirty="0" err="1">
                <a:solidFill>
                  <a:schemeClr val="bg1"/>
                </a:solidFill>
              </a:rPr>
              <a:t>vybral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Izrael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protože</a:t>
            </a:r>
            <a:r>
              <a:rPr lang="es-ES" sz="1800" dirty="0">
                <a:solidFill>
                  <a:schemeClr val="bg1"/>
                </a:solidFill>
              </a:rPr>
              <a:t> Ho </a:t>
            </a:r>
            <a:r>
              <a:rPr lang="es-ES" sz="1800" dirty="0" err="1">
                <a:solidFill>
                  <a:schemeClr val="bg1"/>
                </a:solidFill>
              </a:rPr>
              <a:t>miloval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Musíme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milovat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Hospodina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našeho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Boha</a:t>
            </a:r>
            <a:r>
              <a:rPr lang="es-ES" sz="1800" dirty="0">
                <a:solidFill>
                  <a:schemeClr val="bg1"/>
                </a:solidFill>
              </a:rPr>
              <a:t>, a </a:t>
            </a:r>
            <a:r>
              <a:rPr lang="es-ES" sz="1800" dirty="0" err="1">
                <a:solidFill>
                  <a:schemeClr val="bg1"/>
                </a:solidFill>
              </a:rPr>
              <a:t>bližního</a:t>
            </a:r>
            <a:r>
              <a:rPr lang="es-ES" sz="1800" dirty="0">
                <a:solidFill>
                  <a:schemeClr val="bg1"/>
                </a:solidFill>
              </a:rPr>
              <a:t>. </a:t>
            </a:r>
            <a:r>
              <a:rPr lang="es-ES" sz="1800" dirty="0" err="1">
                <a:solidFill>
                  <a:schemeClr val="bg1"/>
                </a:solidFill>
              </a:rPr>
              <a:t>Kristus</a:t>
            </a:r>
            <a:r>
              <a:rPr lang="es-ES" sz="1800" dirty="0">
                <a:solidFill>
                  <a:schemeClr val="bg1"/>
                </a:solidFill>
              </a:rPr>
              <a:t> je </a:t>
            </a:r>
            <a:r>
              <a:rPr lang="es-ES" sz="1800" dirty="0" err="1">
                <a:solidFill>
                  <a:schemeClr val="bg1"/>
                </a:solidFill>
              </a:rPr>
              <a:t>způsob</a:t>
            </a:r>
            <a:r>
              <a:rPr lang="es-ES" sz="1800" dirty="0">
                <a:solidFill>
                  <a:schemeClr val="bg1"/>
                </a:solidFill>
              </a:rPr>
              <a:t>, </a:t>
            </a:r>
            <a:r>
              <a:rPr lang="es-ES" sz="1800" dirty="0" err="1">
                <a:solidFill>
                  <a:schemeClr val="bg1"/>
                </a:solidFill>
              </a:rPr>
              <a:t>jak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najít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odpočinek</a:t>
            </a:r>
            <a:r>
              <a:rPr lang="es-ES" sz="1800" dirty="0">
                <a:solidFill>
                  <a:schemeClr val="bg1"/>
                </a:solidFill>
              </a:rPr>
              <a:t> v </a:t>
            </a:r>
            <a:r>
              <a:rPr lang="es-ES" sz="1800" dirty="0" err="1">
                <a:solidFill>
                  <a:schemeClr val="bg1"/>
                </a:solidFill>
              </a:rPr>
              <a:t>Boží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přítomnosti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5302" name="Picture 1030" descr="EXOD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Text Box 1032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42238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7848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 dirty="0">
                <a:solidFill>
                  <a:schemeClr val="bg1"/>
                </a:solidFill>
              </a:rPr>
              <a:t>SVATOSTÁNEK JE P</a:t>
            </a:r>
            <a:r>
              <a:rPr lang="cs-CZ" sz="1800" u="sng" dirty="0">
                <a:solidFill>
                  <a:schemeClr val="bg1"/>
                </a:solidFill>
              </a:rPr>
              <a:t>ŘED</a:t>
            </a:r>
            <a:r>
              <a:rPr lang="es-ES" sz="1800" u="sng" dirty="0">
                <a:solidFill>
                  <a:schemeClr val="bg1"/>
                </a:solidFill>
              </a:rPr>
              <a:t>O</a:t>
            </a:r>
            <a:r>
              <a:rPr lang="cs-CZ" sz="1800" u="sng" dirty="0">
                <a:solidFill>
                  <a:schemeClr val="bg1"/>
                </a:solidFill>
              </a:rPr>
              <a:t>B</a:t>
            </a:r>
            <a:r>
              <a:rPr lang="es-ES" sz="1800" u="sng" dirty="0">
                <a:solidFill>
                  <a:schemeClr val="bg1"/>
                </a:solidFill>
              </a:rPr>
              <a:t>R</a:t>
            </a:r>
            <a:r>
              <a:rPr lang="cs-CZ" sz="1800" u="sng" dirty="0">
                <a:solidFill>
                  <a:schemeClr val="bg1"/>
                </a:solidFill>
              </a:rPr>
              <a:t>AZ</a:t>
            </a:r>
            <a:r>
              <a:rPr lang="es-ES" sz="1800" u="sng" dirty="0">
                <a:solidFill>
                  <a:schemeClr val="bg1"/>
                </a:solidFill>
              </a:rPr>
              <a:t>EM </a:t>
            </a:r>
            <a:r>
              <a:rPr lang="cs-CZ" sz="1800" u="sng" dirty="0">
                <a:solidFill>
                  <a:schemeClr val="bg1"/>
                </a:solidFill>
              </a:rPr>
              <a:t>NA </a:t>
            </a:r>
            <a:r>
              <a:rPr lang="es-ES" sz="1800" u="sng" dirty="0">
                <a:solidFill>
                  <a:schemeClr val="bg1"/>
                </a:solidFill>
              </a:rPr>
              <a:t>KRISTA.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Svatostánek</a:t>
            </a:r>
            <a:r>
              <a:rPr lang="es-ES" sz="1800" dirty="0">
                <a:solidFill>
                  <a:schemeClr val="bg1"/>
                </a:solidFill>
              </a:rPr>
              <a:t> a </a:t>
            </a:r>
            <a:r>
              <a:rPr lang="es-ES" sz="1800" dirty="0" err="1">
                <a:solidFill>
                  <a:schemeClr val="bg1"/>
                </a:solidFill>
              </a:rPr>
              <a:t>jeho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zákony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byly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stínem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věcí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budoucích</a:t>
            </a:r>
            <a:r>
              <a:rPr lang="es-ES" sz="1800" dirty="0">
                <a:solidFill>
                  <a:schemeClr val="bg1"/>
                </a:solidFill>
              </a:rPr>
              <a:t>. K </a:t>
            </a:r>
            <a:r>
              <a:rPr lang="es-ES" sz="1800" dirty="0" err="1">
                <a:solidFill>
                  <a:schemeClr val="bg1"/>
                </a:solidFill>
              </a:rPr>
              <a:t>Bohu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můžeme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přijít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skrze</a:t>
            </a:r>
            <a:r>
              <a:rPr lang="es-ES" sz="1800" dirty="0">
                <a:solidFill>
                  <a:schemeClr val="bg1"/>
                </a:solidFill>
              </a:rPr>
              <a:t> Krista. </a:t>
            </a:r>
            <a:r>
              <a:rPr lang="es-ES" sz="1800" dirty="0" err="1">
                <a:solidFill>
                  <a:schemeClr val="bg1"/>
                </a:solidFill>
              </a:rPr>
              <a:t>Ruce</a:t>
            </a:r>
            <a:r>
              <a:rPr lang="es-ES" sz="1800" dirty="0">
                <a:solidFill>
                  <a:schemeClr val="bg1"/>
                </a:solidFill>
              </a:rPr>
              <a:t> s </a:t>
            </a:r>
            <a:r>
              <a:rPr lang="es-ES" sz="1800" dirty="0" err="1">
                <a:solidFill>
                  <a:schemeClr val="bg1"/>
                </a:solidFill>
              </a:rPr>
              <a:t>probod</a:t>
            </a:r>
            <a:r>
              <a:rPr lang="cs-CZ" sz="1800" dirty="0">
                <a:solidFill>
                  <a:schemeClr val="bg1"/>
                </a:solidFill>
              </a:rPr>
              <a:t>e-</a:t>
            </a:r>
            <a:r>
              <a:rPr lang="es-ES" sz="1800" dirty="0" err="1">
                <a:solidFill>
                  <a:schemeClr val="bg1"/>
                </a:solidFill>
              </a:rPr>
              <a:t>nými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dlaněmi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vyzývají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hříšníka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slovy</a:t>
            </a:r>
            <a:r>
              <a:rPr lang="es-ES" sz="1800" dirty="0">
                <a:solidFill>
                  <a:schemeClr val="bg1"/>
                </a:solidFill>
              </a:rPr>
              <a:t>: "</a:t>
            </a:r>
            <a:r>
              <a:rPr lang="es-ES" sz="1800" dirty="0" err="1">
                <a:solidFill>
                  <a:schemeClr val="bg1"/>
                </a:solidFill>
              </a:rPr>
              <a:t>Pojď</a:t>
            </a:r>
            <a:r>
              <a:rPr lang="es-ES" sz="1800" dirty="0">
                <a:solidFill>
                  <a:schemeClr val="bg1"/>
                </a:solidFill>
              </a:rPr>
              <a:t> ke </a:t>
            </a:r>
            <a:r>
              <a:rPr lang="es-ES" sz="1800" dirty="0" err="1">
                <a:solidFill>
                  <a:schemeClr val="bg1"/>
                </a:solidFill>
              </a:rPr>
              <a:t>mně</a:t>
            </a:r>
            <a:r>
              <a:rPr lang="es-ES" sz="1800" dirty="0">
                <a:solidFill>
                  <a:schemeClr val="bg1"/>
                </a:solidFill>
              </a:rPr>
              <a:t>," </a:t>
            </a:r>
            <a:r>
              <a:rPr lang="cs-CZ" sz="1800" dirty="0">
                <a:solidFill>
                  <a:schemeClr val="bg1"/>
                </a:solidFill>
              </a:rPr>
              <a:t>P</a:t>
            </a:r>
            <a:r>
              <a:rPr lang="es-ES" sz="1800" dirty="0" err="1">
                <a:solidFill>
                  <a:schemeClr val="bg1"/>
                </a:solidFill>
              </a:rPr>
              <a:t>řijď</a:t>
            </a:r>
            <a:r>
              <a:rPr lang="es-ES" sz="1800" dirty="0">
                <a:solidFill>
                  <a:schemeClr val="bg1"/>
                </a:solidFill>
              </a:rPr>
              <a:t> k </a:t>
            </a:r>
            <a:r>
              <a:rPr lang="es-ES" sz="1800" dirty="0" err="1">
                <a:solidFill>
                  <a:schemeClr val="bg1"/>
                </a:solidFill>
              </a:rPr>
              <a:t>Beránkovi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Božímu</a:t>
            </a:r>
            <a:r>
              <a:rPr lang="es-ES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1026</Words>
  <Application>Microsoft Office PowerPoint</Application>
  <PresentationFormat>Presentación en pantalla (4:3)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2. Mojžíšova – přehled: Klíčový verš: “Vykoupím vásě vztaženou paží a velkými soudy. Vezmu si vás za svůj lid”, 2. Mojžíšova 6,6.7. </vt:lpstr>
    </vt:vector>
  </TitlesOfParts>
  <Company>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</dc:creator>
  <cp:lastModifiedBy>Sergio Fustero Carreras</cp:lastModifiedBy>
  <cp:revision>50</cp:revision>
  <dcterms:created xsi:type="dcterms:W3CDTF">2001-04-21T20:04:13Z</dcterms:created>
  <dcterms:modified xsi:type="dcterms:W3CDTF">2023-07-06T15:34:00Z</dcterms:modified>
</cp:coreProperties>
</file>