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ZA" sz="2200" b="1" dirty="0">
              <a:solidFill>
                <a:schemeClr val="bg2">
                  <a:lumMod val="20000"/>
                  <a:lumOff val="80000"/>
                </a:schemeClr>
              </a:solidFill>
              <a:effectLst>
                <a:outerShdw blurRad="38100" dist="38100" dir="2700000" algn="tl">
                  <a:srgbClr val="000000">
                    <a:alpha val="43137"/>
                  </a:srgbClr>
                </a:outerShdw>
              </a:effectLst>
            </a:rPr>
            <a:t>Die </a:t>
          </a:r>
          <a:r>
            <a:rPr lang="en-ZA" sz="2200" b="1" dirty="0" err="1">
              <a:solidFill>
                <a:schemeClr val="bg2">
                  <a:lumMod val="20000"/>
                  <a:lumOff val="80000"/>
                </a:schemeClr>
              </a:solidFill>
              <a:effectLst>
                <a:outerShdw blurRad="38100" dist="38100" dir="2700000" algn="tl">
                  <a:srgbClr val="000000">
                    <a:alpha val="43137"/>
                  </a:srgbClr>
                </a:outerShdw>
              </a:effectLst>
            </a:rPr>
            <a:t>tipe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David (Psalm 22:1)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ZA" sz="2200" b="1" dirty="0" err="1">
              <a:solidFill>
                <a:schemeClr val="bg2">
                  <a:lumMod val="20000"/>
                  <a:lumOff val="80000"/>
                </a:schemeClr>
              </a:solidFill>
              <a:effectLst>
                <a:outerShdw blurRad="38100" dist="38100" dir="2700000" algn="tl">
                  <a:srgbClr val="000000">
                    <a:alpha val="43137"/>
                  </a:srgbClr>
                </a:outerShdw>
              </a:effectLst>
            </a:rPr>
            <a:t>Antitipe-advertensie</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ZA" sz="1800" b="1" dirty="0">
              <a:effectLst>
                <a:outerShdw blurRad="38100" dist="38100" dir="2700000" algn="tl">
                  <a:srgbClr val="000000">
                    <a:alpha val="43137"/>
                  </a:srgbClr>
                </a:outerShdw>
              </a:effectLst>
            </a:rPr>
            <a:t>'n </a:t>
          </a:r>
          <a:r>
            <a:rPr lang="en-ZA" sz="1800" b="1" dirty="0" err="1">
              <a:effectLst>
                <a:outerShdw blurRad="38100" dist="38100" dir="2700000" algn="tl">
                  <a:srgbClr val="000000">
                    <a:alpha val="43137"/>
                  </a:srgbClr>
                </a:outerShdw>
              </a:effectLst>
            </a:rPr>
            <a:t>Nuwe</a:t>
          </a:r>
          <a:r>
            <a:rPr lang="en-ZA" sz="1800" b="1" dirty="0">
              <a:effectLst>
                <a:outerShdw blurRad="38100" dist="38100" dir="2700000" algn="tl">
                  <a:srgbClr val="000000">
                    <a:alpha val="43137"/>
                  </a:srgbClr>
                </a:outerShdw>
              </a:effectLst>
            </a:rPr>
            <a:t> Dawid </a:t>
          </a:r>
          <a:r>
            <a:rPr lang="en" sz="1800" b="1" dirty="0">
              <a:effectLst>
                <a:outerShdw blurRad="38100" dist="38100" dir="2700000" algn="tl">
                  <a:srgbClr val="000000">
                    <a:alpha val="43137"/>
                  </a:srgbClr>
                </a:outerShdw>
              </a:effectLst>
            </a:rPr>
            <a:t>(Jer. 23:5)</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ZA" sz="2200" b="1" dirty="0">
              <a:solidFill>
                <a:schemeClr val="bg2">
                  <a:lumMod val="20000"/>
                  <a:lumOff val="80000"/>
                </a:schemeClr>
              </a:solidFill>
              <a:effectLst>
                <a:outerShdw blurRad="38100" dist="38100" dir="2700000" algn="tl">
                  <a:srgbClr val="000000">
                    <a:alpha val="43137"/>
                  </a:srgbClr>
                </a:outerShdw>
              </a:effectLst>
            </a:rPr>
            <a:t>Die </a:t>
          </a:r>
          <a:r>
            <a:rPr lang="en-ZA" sz="2200" b="1" dirty="0" err="1">
              <a:solidFill>
                <a:schemeClr val="bg2">
                  <a:lumMod val="20000"/>
                  <a:lumOff val="80000"/>
                </a:schemeClr>
              </a:solidFill>
              <a:effectLst>
                <a:outerShdw blurRad="38100" dist="38100" dir="2700000" algn="tl">
                  <a:srgbClr val="000000">
                    <a:alpha val="43137"/>
                  </a:srgbClr>
                </a:outerShdw>
              </a:effectLst>
            </a:rPr>
            <a:t>antitipe</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Jesus (Matt.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ZA" sz="2200" b="1" dirty="0">
              <a:solidFill>
                <a:schemeClr val="bg2">
                  <a:lumMod val="20000"/>
                  <a:lumOff val="80000"/>
                </a:schemeClr>
              </a:solidFill>
              <a:effectLst>
                <a:outerShdw blurRad="38100" dist="38100" dir="2700000" algn="tl">
                  <a:srgbClr val="000000">
                    <a:alpha val="43137"/>
                  </a:srgbClr>
                </a:outerShdw>
              </a:effectLst>
            </a:rPr>
            <a:t>Die </a:t>
          </a:r>
          <a:r>
            <a:rPr lang="en-ZA" sz="2200" b="1" dirty="0" err="1">
              <a:solidFill>
                <a:schemeClr val="bg2">
                  <a:lumMod val="20000"/>
                  <a:lumOff val="80000"/>
                </a:schemeClr>
              </a:solidFill>
              <a:effectLst>
                <a:outerShdw blurRad="38100" dist="38100" dir="2700000" algn="tl">
                  <a:srgbClr val="000000">
                    <a:alpha val="43137"/>
                  </a:srgbClr>
                </a:outerShdw>
              </a:effectLst>
            </a:rPr>
            <a:t>tipe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ZA" sz="1800" b="1" dirty="0">
              <a:effectLst>
                <a:outerShdw blurRad="38100" dist="38100" dir="2700000" algn="tl">
                  <a:srgbClr val="000000">
                    <a:alpha val="43137"/>
                  </a:srgbClr>
                </a:outerShdw>
              </a:effectLst>
            </a:rPr>
            <a:t>Offers</a:t>
          </a:r>
          <a:r>
            <a:rPr lang="en" sz="1800" b="1" dirty="0">
              <a:effectLst>
                <a:outerShdw blurRad="38100" dist="38100" dir="2700000" algn="tl">
                  <a:srgbClr val="000000">
                    <a:alpha val="43137"/>
                  </a:srgbClr>
                </a:outerShdw>
              </a:effectLst>
            </a:rPr>
            <a:t> (Lev.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ZA" sz="2200" b="1" dirty="0" err="1">
              <a:solidFill>
                <a:schemeClr val="bg2">
                  <a:lumMod val="20000"/>
                  <a:lumOff val="80000"/>
                </a:schemeClr>
              </a:solidFill>
              <a:effectLst>
                <a:outerShdw blurRad="38100" dist="38100" dir="2700000" algn="tl">
                  <a:srgbClr val="000000">
                    <a:alpha val="43137"/>
                  </a:srgbClr>
                </a:outerShdw>
              </a:effectLst>
            </a:rPr>
            <a:t>Antitipe-advertensie</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ZA" sz="1800" b="1" dirty="0" err="1">
              <a:effectLst>
                <a:outerShdw blurRad="38100" dist="38100" dir="2700000" algn="tl">
                  <a:srgbClr val="000000">
                    <a:alpha val="43137"/>
                  </a:srgbClr>
                </a:outerShdw>
              </a:effectLst>
            </a:rPr>
            <a:t>Lydende</a:t>
          </a:r>
          <a:r>
            <a:rPr lang="en-ZA" sz="1800" b="1" dirty="0">
              <a:effectLst>
                <a:outerShdw blurRad="38100" dist="38100" dir="2700000" algn="tl">
                  <a:srgbClr val="000000">
                    <a:alpha val="43137"/>
                  </a:srgbClr>
                </a:outerShdw>
              </a:effectLst>
            </a:rPr>
            <a:t> </a:t>
          </a:r>
          <a:r>
            <a:rPr lang="en-ZA" sz="1800" b="1" dirty="0" err="1">
              <a:effectLst>
                <a:outerShdw blurRad="38100" dist="38100" dir="2700000" algn="tl">
                  <a:srgbClr val="000000">
                    <a:alpha val="43137"/>
                  </a:srgbClr>
                </a:outerShdw>
              </a:effectLst>
            </a:rPr>
            <a:t>Dienaar</a:t>
          </a:r>
          <a:r>
            <a:rPr lang="en-ZA" sz="1800" b="1" dirty="0">
              <a:effectLst>
                <a:outerShdw blurRad="38100" dist="38100" dir="2700000" algn="tl">
                  <a:srgbClr val="000000">
                    <a:alpha val="43137"/>
                  </a:srgbClr>
                </a:outerShdw>
              </a:effectLst>
            </a:rPr>
            <a:t> (Jes</a:t>
          </a:r>
          <a:r>
            <a:rPr lang="en" sz="1800" b="1" dirty="0">
              <a:effectLst>
                <a:outerShdw blurRad="38100" dist="38100" dir="2700000" algn="tl">
                  <a:srgbClr val="000000">
                    <a:alpha val="43137"/>
                  </a:srgbClr>
                </a:outerShdw>
              </a:effectLst>
            </a:rPr>
            <a:t>. 53:5-7)</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ZA" sz="2200" b="1" dirty="0">
              <a:solidFill>
                <a:schemeClr val="bg2">
                  <a:lumMod val="20000"/>
                  <a:lumOff val="80000"/>
                </a:schemeClr>
              </a:solidFill>
              <a:effectLst>
                <a:outerShdw blurRad="38100" dist="38100" dir="2700000" algn="tl">
                  <a:srgbClr val="000000">
                    <a:alpha val="43137"/>
                  </a:srgbClr>
                </a:outerShdw>
              </a:effectLst>
            </a:rPr>
            <a:t>Die </a:t>
          </a:r>
          <a:r>
            <a:rPr lang="en-ZA" sz="2200" b="1" dirty="0" err="1">
              <a:solidFill>
                <a:schemeClr val="bg2">
                  <a:lumMod val="20000"/>
                  <a:lumOff val="80000"/>
                </a:schemeClr>
              </a:solidFill>
              <a:effectLst>
                <a:outerShdw blurRad="38100" dist="38100" dir="2700000" algn="tl">
                  <a:srgbClr val="000000">
                    <a:alpha val="43137"/>
                  </a:srgbClr>
                </a:outerShdw>
              </a:effectLst>
            </a:rPr>
            <a:t>antitipe</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ZA" sz="1800" b="1" dirty="0">
              <a:effectLst>
                <a:outerShdw blurRad="38100" dist="38100" dir="2700000" algn="tl">
                  <a:srgbClr val="000000">
                    <a:alpha val="43137"/>
                  </a:srgbClr>
                </a:outerShdw>
              </a:effectLst>
            </a:rPr>
            <a:t>Jesus se </a:t>
          </a:r>
          <a:r>
            <a:rPr lang="en-ZA" sz="1800" b="1" dirty="0" err="1">
              <a:effectLst>
                <a:outerShdw blurRad="38100" dist="38100" dir="2700000" algn="tl">
                  <a:srgbClr val="000000">
                    <a:alpha val="43137"/>
                  </a:srgbClr>
                </a:outerShdw>
              </a:effectLst>
            </a:rPr>
            <a:t>dood</a:t>
          </a:r>
          <a:r>
            <a:rPr lang="en-ZA" sz="1800" b="1" dirty="0">
              <a:effectLst>
                <a:outerShdw blurRad="38100" dist="38100" dir="2700000" algn="tl">
                  <a:srgbClr val="000000">
                    <a:alpha val="43137"/>
                  </a:srgbClr>
                </a:outerShdw>
              </a:effectLst>
            </a:rPr>
            <a:t> (Johannes</a:t>
          </a:r>
          <a:r>
            <a:rPr lang="en" sz="1800" b="1" dirty="0">
              <a:effectLst>
                <a:outerShdw blurRad="38100" dist="38100" dir="2700000" algn="tl">
                  <a:srgbClr val="000000">
                    <a:alpha val="43137"/>
                  </a:srgbClr>
                </a:outerShdw>
              </a:effectLst>
            </a:rPr>
            <a:t>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ZA" sz="2000" b="1" dirty="0">
              <a:effectLst/>
            </a:rPr>
            <a:t>TIPES EN ANTITIPES</a:t>
          </a:r>
          <a:endParaRPr lang="en" sz="2000" b="1"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 sz="2000" b="1" dirty="0">
              <a:effectLst>
                <a:outerShdw blurRad="38100" dist="38100" dir="2700000" algn="tl">
                  <a:srgbClr val="000000">
                    <a:alpha val="43137"/>
                  </a:srgbClr>
                </a:outerShdw>
              </a:effectLst>
            </a:rPr>
            <a:t>Israel</a:t>
          </a: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en-ZA" sz="2000" b="1" dirty="0">
              <a:effectLst>
                <a:outerShdw blurRad="38100" dist="38100" dir="2700000" algn="tl">
                  <a:srgbClr val="000000">
                    <a:alpha val="43137"/>
                  </a:srgbClr>
                </a:outerShdw>
              </a:effectLst>
            </a:rPr>
            <a:t>Die </a:t>
          </a:r>
          <a:r>
            <a:rPr lang="en-ZA" sz="2000" b="1" dirty="0" err="1">
              <a:effectLst>
                <a:outerShdw blurRad="38100" dist="38100" dir="2700000" algn="tl">
                  <a:srgbClr val="000000">
                    <a:alpha val="43137"/>
                  </a:srgbClr>
                </a:outerShdw>
              </a:effectLst>
            </a:rPr>
            <a:t>Uittog</a:t>
          </a:r>
          <a:endParaRPr lang="en" sz="2000" b="1"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ZA" sz="1800" b="1" dirty="0">
              <a:effectLst>
                <a:outerShdw blurRad="38100" dist="38100" dir="2700000" algn="tl">
                  <a:srgbClr val="000000">
                    <a:alpha val="43137"/>
                  </a:srgbClr>
                </a:outerShdw>
              </a:effectLst>
            </a:rPr>
            <a:t>Die </a:t>
          </a:r>
          <a:r>
            <a:rPr lang="en-ZA" sz="1800" b="1" dirty="0" err="1">
              <a:effectLst>
                <a:outerShdw blurRad="38100" dist="38100" dir="2700000" algn="tl">
                  <a:srgbClr val="000000">
                    <a:alpha val="43137"/>
                  </a:srgbClr>
                </a:outerShdw>
              </a:effectLst>
            </a:rPr>
            <a:t>heiligdom</a:t>
          </a:r>
          <a:endParaRPr lang="en" sz="1800" b="1"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 sz="2000" b="1" dirty="0">
              <a:solidFill>
                <a:schemeClr val="tx1"/>
              </a:solidFill>
            </a:rPr>
            <a:t>Christus</a:t>
          </a: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 sz="2000" b="1" dirty="0">
              <a:solidFill>
                <a:schemeClr val="tx1"/>
              </a:solidFill>
            </a:rPr>
            <a:t>Kerk</a:t>
          </a: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ZA" sz="2000" b="1" dirty="0" err="1">
              <a:solidFill>
                <a:schemeClr val="tx1"/>
              </a:solidFill>
            </a:rPr>
            <a:t>Eindtye</a:t>
          </a:r>
          <a:endParaRPr lang="en" sz="2000" b="1" dirty="0">
            <a:solidFill>
              <a:schemeClr val="tx1"/>
            </a:solidFill>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Kerk</a:t>
          </a: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ZA" sz="2000" b="1" kern="1200" dirty="0" err="1">
              <a:solidFill>
                <a:prstClr val="black"/>
              </a:solidFill>
              <a:latin typeface="Aptos" panose="02110004020202020204"/>
              <a:ea typeface="+mn-ea"/>
              <a:cs typeface="+mn-cs"/>
            </a:rPr>
            <a:t>Eindtye</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Kerk</a:t>
          </a: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ZA" sz="2000" b="1" kern="1200" dirty="0" err="1">
              <a:solidFill>
                <a:prstClr val="black"/>
              </a:solidFill>
              <a:latin typeface="Aptos" panose="02110004020202020204"/>
              <a:ea typeface="+mn-ea"/>
              <a:cs typeface="+mn-cs"/>
            </a:rPr>
            <a:t>Eindtye</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Hy is na Egipte geneem</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Mattheus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ZA" sz="2000" b="1" dirty="0">
              <a:effectLst>
                <a:outerShdw blurRad="38100" dist="38100" dir="2700000" algn="tl">
                  <a:srgbClr val="000000">
                    <a:alpha val="43137"/>
                  </a:srgbClr>
                </a:outerShdw>
              </a:effectLst>
            </a:rPr>
            <a:t>Die </a:t>
          </a:r>
          <a:r>
            <a:rPr lang="en-ZA" sz="2000" b="1" dirty="0" err="1">
              <a:effectLst>
                <a:outerShdw blurRad="38100" dist="38100" dir="2700000" algn="tl">
                  <a:srgbClr val="000000">
                    <a:alpha val="43137"/>
                  </a:srgbClr>
                </a:outerShdw>
              </a:effectLst>
            </a:rPr>
            <a:t>nuwe</a:t>
          </a:r>
          <a:r>
            <a:rPr lang="en-ZA" sz="2000" b="1" dirty="0">
              <a:effectLst>
                <a:outerShdw blurRad="38100" dist="38100" dir="2700000" algn="tl">
                  <a:srgbClr val="000000">
                    <a:alpha val="43137"/>
                  </a:srgbClr>
                </a:outerShdw>
              </a:effectLst>
            </a:rPr>
            <a:t> Israel</a:t>
          </a:r>
          <a:endParaRPr lang="en" sz="2000" b="1" dirty="0">
            <a:effectLst>
              <a:outerShdw blurRad="38100" dist="38100" dir="2700000" algn="tl">
                <a:srgbClr val="000000">
                  <a:alpha val="43137"/>
                </a:srgbClr>
              </a:outerShdw>
            </a:effectLst>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Galasiërs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Die 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Dae in die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Woestyn</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Mattheus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Gedoop en ondersteun deur Christus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Korinthiërs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Uittog</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uit</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afvallige</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kerke</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Dit was soos 'n tempel onder ons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is die tempel van God</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Korinthiërs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Die Nuwe Jerusalem, ons tempel</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2000" b="1" dirty="0">
              <a:solidFill>
                <a:schemeClr val="bg2">
                  <a:lumMod val="20000"/>
                  <a:lumOff val="80000"/>
                </a:schemeClr>
              </a:solidFill>
            </a:rPr>
            <a:t>TIPE</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rPr>
            <a:t>ANTITIPE</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nl-NL" sz="1800" b="1" dirty="0">
              <a:effectLst>
                <a:outerShdw blurRad="38100" dist="38100" dir="2700000" algn="tl">
                  <a:srgbClr val="000000">
                    <a:alpha val="43137"/>
                  </a:srgbClr>
                </a:outerShdw>
              </a:effectLst>
            </a:rPr>
            <a:t>Na sy doop in die Jordaan het Jesus teen die magte van die kwaad geveg</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nl-NL" sz="1800" b="1" dirty="0">
              <a:effectLst>
                <a:outerShdw blurRad="38100" dist="38100" dir="2700000" algn="tl">
                  <a:srgbClr val="000000">
                    <a:alpha val="43137"/>
                  </a:srgbClr>
                </a:outerShdw>
              </a:effectLst>
            </a:rPr>
            <a:t>Hy het sy werk begin na 40 dae in die woestyn</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nl-NL" sz="1800" b="1" dirty="0">
              <a:effectLst>
                <a:outerShdw blurRad="38100" dist="38100" dir="2700000" algn="tl">
                  <a:srgbClr val="000000">
                    <a:alpha val="43137"/>
                  </a:srgbClr>
                </a:outerShdw>
              </a:effectLst>
            </a:rPr>
            <a:t>Hy het die vyand aan die kruis verslaan</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nl-NL" sz="1800" b="1" dirty="0">
              <a:effectLst>
                <a:outerShdw blurRad="38100" dist="38100" dir="2700000" algn="tl">
                  <a:srgbClr val="000000">
                    <a:alpha val="43137"/>
                  </a:srgbClr>
                </a:outerShdw>
              </a:effectLst>
            </a:rPr>
            <a:t>Hy gee ons oorwinning oor ons geestelike vyande</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nl-NL" sz="1800" b="1" dirty="0">
              <a:effectLst>
                <a:outerShdw blurRad="38100" dist="38100" dir="2700000" algn="tl">
                  <a:srgbClr val="000000">
                    <a:alpha val="43137"/>
                  </a:srgbClr>
                </a:outerShdw>
              </a:effectLst>
            </a:rPr>
            <a:t>Hy gee ons ware rus</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nl-NL" sz="1800" b="1" dirty="0">
              <a:effectLst>
                <a:outerShdw blurRad="38100" dist="38100" dir="2700000" algn="tl">
                  <a:srgbClr val="000000">
                    <a:alpha val="43137"/>
                  </a:srgbClr>
                </a:outerShdw>
              </a:effectLst>
            </a:rPr>
            <a:t>Hy ken vir ons 'n onomkoopbare nalatenskap toe</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a:solidFill>
                <a:schemeClr val="bg2">
                  <a:lumMod val="20000"/>
                  <a:lumOff val="80000"/>
                </a:schemeClr>
              </a:solidFill>
              <a:effectLst>
                <a:outerShdw blurRad="38100" dist="38100" dir="2700000" algn="tl">
                  <a:srgbClr val="000000">
                    <a:alpha val="43137"/>
                  </a:srgbClr>
                </a:outerShdw>
              </a:effectLst>
            </a:rPr>
            <a:t>Die </a:t>
          </a:r>
          <a:r>
            <a:rPr lang="en-ZA" sz="2200" b="1" kern="1200" dirty="0" err="1">
              <a:solidFill>
                <a:schemeClr val="bg2">
                  <a:lumMod val="20000"/>
                  <a:lumOff val="80000"/>
                </a:schemeClr>
              </a:solidFill>
              <a:effectLst>
                <a:outerShdw blurRad="38100" dist="38100" dir="2700000" algn="tl">
                  <a:srgbClr val="000000">
                    <a:alpha val="43137"/>
                  </a:srgbClr>
                </a:outerShdw>
              </a:effectLst>
            </a:rPr>
            <a:t>tipe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David (Psalm 22:1)</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err="1">
              <a:solidFill>
                <a:schemeClr val="bg2">
                  <a:lumMod val="20000"/>
                  <a:lumOff val="80000"/>
                </a:schemeClr>
              </a:solidFill>
              <a:effectLst>
                <a:outerShdw blurRad="38100" dist="38100" dir="2700000" algn="tl">
                  <a:srgbClr val="000000">
                    <a:alpha val="43137"/>
                  </a:srgbClr>
                </a:outerShdw>
              </a:effectLst>
            </a:rPr>
            <a:t>Antitipe-advertensie</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ZA" sz="1800" b="1" kern="1200" dirty="0">
              <a:effectLst>
                <a:outerShdw blurRad="38100" dist="38100" dir="2700000" algn="tl">
                  <a:srgbClr val="000000">
                    <a:alpha val="43137"/>
                  </a:srgbClr>
                </a:outerShdw>
              </a:effectLst>
            </a:rPr>
            <a:t>'n </a:t>
          </a:r>
          <a:r>
            <a:rPr lang="en-ZA" sz="1800" b="1" kern="1200" dirty="0" err="1">
              <a:effectLst>
                <a:outerShdw blurRad="38100" dist="38100" dir="2700000" algn="tl">
                  <a:srgbClr val="000000">
                    <a:alpha val="43137"/>
                  </a:srgbClr>
                </a:outerShdw>
              </a:effectLst>
            </a:rPr>
            <a:t>Nuwe</a:t>
          </a:r>
          <a:r>
            <a:rPr lang="en-ZA" sz="1800" b="1" kern="1200" dirty="0">
              <a:effectLst>
                <a:outerShdw blurRad="38100" dist="38100" dir="2700000" algn="tl">
                  <a:srgbClr val="000000">
                    <a:alpha val="43137"/>
                  </a:srgbClr>
                </a:outerShdw>
              </a:effectLst>
            </a:rPr>
            <a:t> Dawid </a:t>
          </a:r>
          <a:r>
            <a:rPr lang="en" sz="1800" b="1" kern="1200" dirty="0">
              <a:effectLst>
                <a:outerShdw blurRad="38100" dist="38100" dir="2700000" algn="tl">
                  <a:srgbClr val="000000">
                    <a:alpha val="43137"/>
                  </a:srgbClr>
                </a:outerShdw>
              </a:effectLst>
            </a:rPr>
            <a:t>(Jer. 23:5)</a:t>
          </a: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a:solidFill>
                <a:schemeClr val="bg2">
                  <a:lumMod val="20000"/>
                  <a:lumOff val="80000"/>
                </a:schemeClr>
              </a:solidFill>
              <a:effectLst>
                <a:outerShdw blurRad="38100" dist="38100" dir="2700000" algn="tl">
                  <a:srgbClr val="000000">
                    <a:alpha val="43137"/>
                  </a:srgbClr>
                </a:outerShdw>
              </a:effectLst>
            </a:rPr>
            <a:t>Die </a:t>
          </a:r>
          <a:r>
            <a:rPr lang="en-ZA" sz="2200" b="1" kern="1200" dirty="0" err="1">
              <a:solidFill>
                <a:schemeClr val="bg2">
                  <a:lumMod val="20000"/>
                  <a:lumOff val="80000"/>
                </a:schemeClr>
              </a:solidFill>
              <a:effectLst>
                <a:outerShdw blurRad="38100" dist="38100" dir="2700000" algn="tl">
                  <a:srgbClr val="000000">
                    <a:alpha val="43137"/>
                  </a:srgbClr>
                </a:outerShdw>
              </a:effectLst>
            </a:rPr>
            <a:t>antitipe</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Jesus (Matt. 27:46)</a:t>
          </a: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a:solidFill>
                <a:schemeClr val="bg2">
                  <a:lumMod val="20000"/>
                  <a:lumOff val="80000"/>
                </a:schemeClr>
              </a:solidFill>
              <a:effectLst>
                <a:outerShdw blurRad="38100" dist="38100" dir="2700000" algn="tl">
                  <a:srgbClr val="000000">
                    <a:alpha val="43137"/>
                  </a:srgbClr>
                </a:outerShdw>
              </a:effectLst>
            </a:rPr>
            <a:t>Die </a:t>
          </a:r>
          <a:r>
            <a:rPr lang="en-ZA" sz="2200" b="1" kern="1200" dirty="0" err="1">
              <a:solidFill>
                <a:schemeClr val="bg2">
                  <a:lumMod val="20000"/>
                  <a:lumOff val="80000"/>
                </a:schemeClr>
              </a:solidFill>
              <a:effectLst>
                <a:outerShdw blurRad="38100" dist="38100" dir="2700000" algn="tl">
                  <a:srgbClr val="000000">
                    <a:alpha val="43137"/>
                  </a:srgbClr>
                </a:outerShdw>
              </a:effectLst>
            </a:rPr>
            <a:t>tipe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ZA" sz="1800" b="1" kern="1200" dirty="0">
              <a:effectLst>
                <a:outerShdw blurRad="38100" dist="38100" dir="2700000" algn="tl">
                  <a:srgbClr val="000000">
                    <a:alpha val="43137"/>
                  </a:srgbClr>
                </a:outerShdw>
              </a:effectLst>
            </a:rPr>
            <a:t>Offers</a:t>
          </a:r>
          <a:r>
            <a:rPr lang="en" sz="1800" b="1" kern="1200" dirty="0">
              <a:effectLst>
                <a:outerShdw blurRad="38100" dist="38100" dir="2700000" algn="tl">
                  <a:srgbClr val="000000">
                    <a:alpha val="43137"/>
                  </a:srgbClr>
                </a:outerShdw>
              </a:effectLst>
            </a:rPr>
            <a:t> (Lev. 1:3-5)</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err="1">
              <a:solidFill>
                <a:schemeClr val="bg2">
                  <a:lumMod val="20000"/>
                  <a:lumOff val="80000"/>
                </a:schemeClr>
              </a:solidFill>
              <a:effectLst>
                <a:outerShdw blurRad="38100" dist="38100" dir="2700000" algn="tl">
                  <a:srgbClr val="000000">
                    <a:alpha val="43137"/>
                  </a:srgbClr>
                </a:outerShdw>
              </a:effectLst>
            </a:rPr>
            <a:t>Antitipe-advertensie</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ZA" sz="1800" b="1" kern="1200" dirty="0" err="1">
              <a:effectLst>
                <a:outerShdw blurRad="38100" dist="38100" dir="2700000" algn="tl">
                  <a:srgbClr val="000000">
                    <a:alpha val="43137"/>
                  </a:srgbClr>
                </a:outerShdw>
              </a:effectLst>
            </a:rPr>
            <a:t>Lydende</a:t>
          </a:r>
          <a:r>
            <a:rPr lang="en-ZA" sz="1800" b="1" kern="1200" dirty="0">
              <a:effectLst>
                <a:outerShdw blurRad="38100" dist="38100" dir="2700000" algn="tl">
                  <a:srgbClr val="000000">
                    <a:alpha val="43137"/>
                  </a:srgbClr>
                </a:outerShdw>
              </a:effectLst>
            </a:rPr>
            <a:t> </a:t>
          </a:r>
          <a:r>
            <a:rPr lang="en-ZA" sz="1800" b="1" kern="1200" dirty="0" err="1">
              <a:effectLst>
                <a:outerShdw blurRad="38100" dist="38100" dir="2700000" algn="tl">
                  <a:srgbClr val="000000">
                    <a:alpha val="43137"/>
                  </a:srgbClr>
                </a:outerShdw>
              </a:effectLst>
            </a:rPr>
            <a:t>Dienaar</a:t>
          </a:r>
          <a:r>
            <a:rPr lang="en-ZA" sz="1800" b="1" kern="1200" dirty="0">
              <a:effectLst>
                <a:outerShdw blurRad="38100" dist="38100" dir="2700000" algn="tl">
                  <a:srgbClr val="000000">
                    <a:alpha val="43137"/>
                  </a:srgbClr>
                </a:outerShdw>
              </a:effectLst>
            </a:rPr>
            <a:t> (Jes</a:t>
          </a:r>
          <a:r>
            <a:rPr lang="en" sz="1800" b="1" kern="1200" dirty="0">
              <a:effectLst>
                <a:outerShdw blurRad="38100" dist="38100" dir="2700000" algn="tl">
                  <a:srgbClr val="000000">
                    <a:alpha val="43137"/>
                  </a:srgbClr>
                </a:outerShdw>
              </a:effectLst>
            </a:rPr>
            <a:t>. 53:5-7)</a:t>
          </a: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ZA" sz="2200" b="1" kern="1200" dirty="0">
              <a:solidFill>
                <a:schemeClr val="bg2">
                  <a:lumMod val="20000"/>
                  <a:lumOff val="80000"/>
                </a:schemeClr>
              </a:solidFill>
              <a:effectLst>
                <a:outerShdw blurRad="38100" dist="38100" dir="2700000" algn="tl">
                  <a:srgbClr val="000000">
                    <a:alpha val="43137"/>
                  </a:srgbClr>
                </a:outerShdw>
              </a:effectLst>
            </a:rPr>
            <a:t>Die </a:t>
          </a:r>
          <a:r>
            <a:rPr lang="en-ZA" sz="2200" b="1" kern="1200" dirty="0" err="1">
              <a:solidFill>
                <a:schemeClr val="bg2">
                  <a:lumMod val="20000"/>
                  <a:lumOff val="80000"/>
                </a:schemeClr>
              </a:solidFill>
              <a:effectLst>
                <a:outerShdw blurRad="38100" dist="38100" dir="2700000" algn="tl">
                  <a:srgbClr val="000000">
                    <a:alpha val="43137"/>
                  </a:srgbClr>
                </a:outerShdw>
              </a:effectLst>
            </a:rPr>
            <a:t>antitipe</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ZA" sz="1800" b="1" kern="1200" dirty="0">
              <a:effectLst>
                <a:outerShdw blurRad="38100" dist="38100" dir="2700000" algn="tl">
                  <a:srgbClr val="000000">
                    <a:alpha val="43137"/>
                  </a:srgbClr>
                </a:outerShdw>
              </a:effectLst>
            </a:rPr>
            <a:t>Jesus se </a:t>
          </a:r>
          <a:r>
            <a:rPr lang="en-ZA" sz="1800" b="1" kern="1200" dirty="0" err="1">
              <a:effectLst>
                <a:outerShdw blurRad="38100" dist="38100" dir="2700000" algn="tl">
                  <a:srgbClr val="000000">
                    <a:alpha val="43137"/>
                  </a:srgbClr>
                </a:outerShdw>
              </a:effectLst>
            </a:rPr>
            <a:t>dood</a:t>
          </a:r>
          <a:r>
            <a:rPr lang="en-ZA" sz="1800" b="1" kern="1200" dirty="0">
              <a:effectLst>
                <a:outerShdw blurRad="38100" dist="38100" dir="2700000" algn="tl">
                  <a:srgbClr val="000000">
                    <a:alpha val="43137"/>
                  </a:srgbClr>
                </a:outerShdw>
              </a:effectLst>
            </a:rPr>
            <a:t> (Johannes</a:t>
          </a:r>
          <a:r>
            <a:rPr lang="en" sz="1800" b="1" kern="1200" dirty="0">
              <a:effectLst>
                <a:outerShdw blurRad="38100" dist="38100" dir="2700000" algn="tl">
                  <a:srgbClr val="000000">
                    <a:alpha val="43137"/>
                  </a:srgbClr>
                </a:outerShdw>
              </a:effectLst>
            </a:rPr>
            <a:t> 19:16-18)</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rPr>
            <a:t>TIPES EN ANTITIPES</a:t>
          </a:r>
          <a:endParaRPr lang="en" sz="2000" b="1" kern="1200" dirty="0">
            <a:effectLst/>
          </a:endParaRP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TIPE</a:t>
          </a: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ANTITIPE</a:t>
          </a: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a:t>
          </a: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Christus</a:t>
          </a: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Hy is na Egipte geneem</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Mattheus 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Kerk</a:t>
          </a: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Die </a:t>
          </a:r>
          <a:r>
            <a:rPr lang="en-ZA" sz="2000" b="1" kern="1200" dirty="0" err="1">
              <a:effectLst>
                <a:outerShdw blurRad="38100" dist="38100" dir="2700000" algn="tl">
                  <a:srgbClr val="000000">
                    <a:alpha val="43137"/>
                  </a:srgbClr>
                </a:outerShdw>
              </a:effectLst>
            </a:rPr>
            <a:t>nuwe</a:t>
          </a:r>
          <a:r>
            <a:rPr lang="en-ZA" sz="2000" b="1" kern="1200" dirty="0">
              <a:effectLst>
                <a:outerShdw blurRad="38100" dist="38100" dir="2700000" algn="tl">
                  <a:srgbClr val="000000">
                    <a:alpha val="43137"/>
                  </a:srgbClr>
                </a:outerShdw>
              </a:effectLst>
            </a:rPr>
            <a:t> Israel</a:t>
          </a:r>
          <a:endParaRPr lang="en" sz="2000" b="1" kern="1200" dirty="0">
            <a:effectLst>
              <a:outerShdw blurRad="38100" dist="38100" dir="2700000" algn="tl">
                <a:srgbClr val="000000">
                  <a:alpha val="43137"/>
                </a:srgbClr>
              </a:outerShdw>
            </a:effectLst>
          </a:endParaRP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Galasiërs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chemeClr val="tx1"/>
              </a:solidFill>
            </a:rPr>
            <a:t>Eindtye</a:t>
          </a:r>
          <a:endParaRPr lang="en" sz="2000" b="1" kern="1200" dirty="0">
            <a:solidFill>
              <a:schemeClr val="tx1"/>
            </a:solidFill>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Die 144,000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Die </a:t>
          </a:r>
          <a:r>
            <a:rPr lang="en-ZA" sz="2000" b="1" kern="1200" dirty="0" err="1">
              <a:effectLst>
                <a:outerShdw blurRad="38100" dist="38100" dir="2700000" algn="tl">
                  <a:srgbClr val="000000">
                    <a:alpha val="43137"/>
                  </a:srgbClr>
                </a:outerShdw>
              </a:effectLst>
            </a:rPr>
            <a:t>Uittog</a:t>
          </a:r>
          <a:endParaRPr lang="en" sz="2000" b="1" kern="1200" dirty="0">
            <a:effectLst>
              <a:outerShdw blurRad="38100" dist="38100" dir="2700000" algn="tl">
                <a:srgbClr val="000000">
                  <a:alpha val="43137"/>
                </a:srgbClr>
              </a:outerShdw>
            </a:effectLst>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Dae in die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Woestyn</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Mattheus 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Kerk</a:t>
          </a: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Gedoop en ondersteun deur Christus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Korinthiërs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prstClr val="black"/>
              </a:solidFill>
              <a:latin typeface="Aptos" panose="02110004020202020204"/>
              <a:ea typeface="+mn-ea"/>
              <a:cs typeface="+mn-cs"/>
            </a:rPr>
            <a:t>Eindtye</a:t>
          </a:r>
          <a:endParaRPr lang="en" sz="2000" b="1" kern="120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Uittog</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uit</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afvallige</a:t>
          </a:r>
          <a:r>
            <a:rPr lang="en-ZA"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kerke</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b="1" kern="1200" dirty="0">
              <a:effectLst>
                <a:outerShdw blurRad="38100" dist="38100" dir="2700000" algn="tl">
                  <a:srgbClr val="000000">
                    <a:alpha val="43137"/>
                  </a:srgbClr>
                </a:outerShdw>
              </a:effectLst>
            </a:rPr>
            <a:t>Die </a:t>
          </a:r>
          <a:r>
            <a:rPr lang="en-ZA" sz="1800" b="1" kern="1200" dirty="0" err="1">
              <a:effectLst>
                <a:outerShdw blurRad="38100" dist="38100" dir="2700000" algn="tl">
                  <a:srgbClr val="000000">
                    <a:alpha val="43137"/>
                  </a:srgbClr>
                </a:outerShdw>
              </a:effectLst>
            </a:rPr>
            <a:t>heiligdom</a:t>
          </a:r>
          <a:endParaRPr lang="en" sz="1800" b="1" kern="1200" dirty="0">
            <a:effectLst>
              <a:outerShdw blurRad="38100" dist="38100" dir="2700000" algn="tl">
                <a:srgbClr val="000000">
                  <a:alpha val="43137"/>
                </a:srgbClr>
              </a:outerShdw>
            </a:effectLst>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Dit was soos 'n tempel onder ons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Kerk</a:t>
          </a: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is die tempel van God</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Korinthiërs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prstClr val="black"/>
              </a:solidFill>
              <a:latin typeface="Aptos" panose="02110004020202020204"/>
              <a:ea typeface="+mn-ea"/>
              <a:cs typeface="+mn-cs"/>
            </a:rPr>
            <a:t>Eindtye</a:t>
          </a:r>
          <a:endParaRPr lang="en" sz="2000" b="1" kern="120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Die Nuwe Jerusalem, ons tempel</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Openbaring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Na sy doop in die Jordaan het Jesus teen die magte van die kwaad geveg</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Hy het sy werk begin na 40 dae in die woestyn</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Hy het die vyand aan die kruis verslaan</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Hy gee ons oorwinning oor ons geestelike vyande</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Hy gee ons ware rus</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Hy ken vir ons 'n onomkoopbare nalatenskap toe</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05/12/2025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05/12/2025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DIE WARE JOSUA</a:t>
            </a:r>
            <a:endParaRPr lang="en"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1981138" y="6519446"/>
            <a:ext cx="2729658" cy="338554"/>
          </a:xfrm>
          <a:prstGeom prst="rect">
            <a:avLst/>
          </a:prstGeom>
          <a:noFill/>
        </p:spPr>
        <p:txBody>
          <a:bodyPr wrap="none" rtlCol="0">
            <a:spAutoFit/>
          </a:bodyPr>
          <a:lstStyle/>
          <a:p>
            <a:pPr algn="ctr"/>
            <a:r>
              <a:rPr lang="en" sz="1600" b="1" dirty="0">
                <a:solidFill>
                  <a:srgbClr val="F0DC93"/>
                </a:solidFill>
                <a:effectLst>
                  <a:outerShdw blurRad="38100" dist="38100" dir="2700000" algn="tl">
                    <a:srgbClr val="000000">
                      <a:alpha val="43137"/>
                    </a:srgbClr>
                  </a:outerShdw>
                </a:effectLst>
              </a:rPr>
              <a:t>Les 10 vir 6 Desember 2025</a:t>
            </a: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pt-BR"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JOSUA AS 'N TIPE KERK</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861774"/>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nl-NL" b="1" dirty="0">
                <a:solidFill>
                  <a:srgbClr val="99FF99"/>
                </a:solidFill>
                <a:effectLst>
                  <a:outerShdw blurRad="38100" dist="38100" dir="2700000" algn="tl">
                    <a:srgbClr val="000000"/>
                  </a:outerShdw>
                </a:effectLst>
                <a:latin typeface="Comic Sans MS" panose="030F0702030302020204" pitchFamily="66" charset="0"/>
              </a:rPr>
              <a:t>Want ons worstelstryd is nie teen vlees en bloed nie, maar teen die owerhede, teen die magte, teen die wêreldheersers van die duisternis van hierdie eeu, teen die bose geeste in die lug</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(Efesiërs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5443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en-ZA" sz="2400" b="1" dirty="0">
                <a:solidFill>
                  <a:schemeClr val="accent3">
                    <a:lumMod val="75000"/>
                  </a:schemeClr>
                </a:solidFill>
              </a:rPr>
              <a:t>JOSUA EN DIE KERK</a:t>
            </a:r>
            <a:endParaRPr lang="en" sz="2400" b="1" dirty="0">
              <a:solidFill>
                <a:schemeClr val="accent3">
                  <a:lumMod val="75000"/>
                </a:schemeClr>
              </a:solidFill>
            </a:endParaRPr>
          </a:p>
          <a:p>
            <a:pPr>
              <a:spcBef>
                <a:spcPts val="600"/>
              </a:spcBef>
            </a:pPr>
            <a:r>
              <a:rPr lang="nl-NL" sz="2000" b="1" dirty="0">
                <a:solidFill>
                  <a:schemeClr val="tx1"/>
                </a:solidFill>
              </a:rPr>
              <a:t>Vandag het ons 'n stryd om te voer, waarin ons gelei word deur ons "Josua", wat ons met die nodige wapenrusting toerus (Ef</a:t>
            </a:r>
            <a:r>
              <a:rPr lang="en" sz="2000" b="1" dirty="0">
                <a:solidFill>
                  <a:schemeClr val="tx1"/>
                </a:solidFill>
              </a:rPr>
              <a:t>. 6:10-12).</a:t>
            </a:r>
          </a:p>
          <a:p>
            <a:pPr>
              <a:spcBef>
                <a:spcPts val="600"/>
              </a:spcBef>
            </a:pPr>
            <a:r>
              <a:rPr lang="nl-NL" sz="2000" b="1" dirty="0">
                <a:solidFill>
                  <a:schemeClr val="tx1"/>
                </a:solidFill>
              </a:rPr>
              <a:t>Verder ken hy reeds 'n erfenis toe, en vul ons met geestelike seëninge (Ef</a:t>
            </a:r>
            <a:r>
              <a:rPr lang="en" sz="2000" b="1" dirty="0">
                <a:solidFill>
                  <a:schemeClr val="tx1"/>
                </a:solidFill>
              </a:rPr>
              <a:t>. 1:3, 11).</a:t>
            </a: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380974"/>
            <a:ext cx="5720223" cy="3385542"/>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en-ZA" sz="2400" b="1" dirty="0">
                <a:solidFill>
                  <a:schemeClr val="accent3">
                    <a:lumMod val="75000"/>
                  </a:schemeClr>
                </a:solidFill>
              </a:rPr>
              <a:t>JOSUA EN DIE EINDTYE</a:t>
            </a:r>
            <a:endParaRPr lang="en" sz="2400" b="1" dirty="0">
              <a:solidFill>
                <a:schemeClr val="accent3">
                  <a:lumMod val="75000"/>
                </a:schemeClr>
              </a:solidFill>
            </a:endParaRPr>
          </a:p>
          <a:p>
            <a:pPr>
              <a:spcBef>
                <a:spcPts val="600"/>
              </a:spcBef>
            </a:pPr>
            <a:r>
              <a:rPr lang="nl-NL" sz="2000" b="1" dirty="0">
                <a:solidFill>
                  <a:schemeClr val="tx1"/>
                </a:solidFill>
              </a:rPr>
              <a:t>Maar die volledige tipologiese vervulling van Josua sal aan die einde wees, wanneer al die leërs van die kwaad vernietig is, en ons volle besit neem van ons erfenis: 'n land waar ons in selfvertroue kan leef (Openb. 20:7-9; Eseg</a:t>
            </a:r>
            <a:r>
              <a:rPr lang="en" sz="2000" b="1" dirty="0">
                <a:solidFill>
                  <a:schemeClr val="tx1"/>
                </a:solidFill>
              </a:rPr>
              <a:t>. 28:26).</a:t>
            </a:r>
          </a:p>
          <a:p>
            <a:pPr>
              <a:spcBef>
                <a:spcPts val="600"/>
              </a:spcBef>
            </a:pPr>
            <a:r>
              <a:rPr lang="nl-NL" sz="2000" b="1" dirty="0">
                <a:solidFill>
                  <a:schemeClr val="tx1"/>
                </a:solidFill>
              </a:rPr>
              <a:t>Tot daardie tyd kom, laat ons in genade groei soos Josua gedoen het, en God toelaat om ons elke dag 'n bietjie meer soos Hom te maak</a:t>
            </a:r>
            <a:r>
              <a:rPr lang="en" sz="2000" b="1" dirty="0">
                <a:solidFill>
                  <a:schemeClr val="tx1"/>
                </a:solidFill>
              </a:rPr>
              <a:t>.</a:t>
            </a: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vertical)">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vertical)">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Effect transition="in" filter="wipe(left)">
                                      <p:cBhvr>
                                        <p:cTn id="9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55966" y="1377460"/>
            <a:ext cx="9346100"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Die Israel van God, wat </a:t>
            </a:r>
            <a:r>
              <a:rPr lang="en-US" sz="2800" b="1" dirty="0" err="1">
                <a:latin typeface="Constantia" panose="02030602050306030303" pitchFamily="18" charset="0"/>
              </a:rPr>
              <a:t>na</a:t>
            </a:r>
            <a:r>
              <a:rPr lang="en-US" sz="2800" b="1" dirty="0">
                <a:latin typeface="Constantia" panose="02030602050306030303" pitchFamily="18" charset="0"/>
              </a:rPr>
              <a:t> die </a:t>
            </a:r>
            <a:r>
              <a:rPr lang="en-US" sz="2800" b="1" dirty="0" err="1">
                <a:latin typeface="Constantia" panose="02030602050306030303" pitchFamily="18" charset="0"/>
              </a:rPr>
              <a:t>hemelse</a:t>
            </a:r>
            <a:r>
              <a:rPr lang="en-US" sz="2800" b="1" dirty="0">
                <a:latin typeface="Constantia" panose="02030602050306030303" pitchFamily="18" charset="0"/>
              </a:rPr>
              <a:t> </a:t>
            </a:r>
            <a:r>
              <a:rPr lang="en-US" sz="2800" b="1" dirty="0" err="1">
                <a:latin typeface="Constantia" panose="02030602050306030303" pitchFamily="18" charset="0"/>
              </a:rPr>
              <a:t>Kanaän</a:t>
            </a:r>
            <a:r>
              <a:rPr lang="en-US" sz="2800" b="1" dirty="0">
                <a:latin typeface="Constantia" panose="02030602050306030303" pitchFamily="18" charset="0"/>
              </a:rPr>
              <a:t> reis, het 'n Kaptein wat </a:t>
            </a:r>
            <a:r>
              <a:rPr lang="en-US" sz="2800" b="1" dirty="0" err="1">
                <a:latin typeface="Constantia" panose="02030602050306030303" pitchFamily="18" charset="0"/>
              </a:rPr>
              <a:t>geen</a:t>
            </a:r>
            <a:r>
              <a:rPr lang="en-US" sz="2800" b="1" dirty="0">
                <a:latin typeface="Constantia" panose="02030602050306030303" pitchFamily="18" charset="0"/>
              </a:rPr>
              <a:t> </a:t>
            </a:r>
            <a:r>
              <a:rPr lang="en-US" sz="2800" b="1" dirty="0" err="1">
                <a:latin typeface="Constantia" panose="02030602050306030303" pitchFamily="18" charset="0"/>
              </a:rPr>
              <a:t>menslike</a:t>
            </a:r>
            <a:r>
              <a:rPr lang="en-US" sz="2800" b="1" dirty="0">
                <a:latin typeface="Constantia" panose="02030602050306030303" pitchFamily="18" charset="0"/>
              </a:rPr>
              <a:t> </a:t>
            </a:r>
            <a:r>
              <a:rPr lang="en-US" sz="2800" b="1" dirty="0" err="1">
                <a:latin typeface="Constantia" panose="02030602050306030303" pitchFamily="18" charset="0"/>
              </a:rPr>
              <a:t>onderrig</a:t>
            </a:r>
            <a:r>
              <a:rPr lang="en-US" sz="2800" b="1" dirty="0">
                <a:latin typeface="Constantia" panose="02030602050306030303" pitchFamily="18" charset="0"/>
              </a:rPr>
              <a:t> </a:t>
            </a:r>
            <a:r>
              <a:rPr lang="en-US" sz="2800" b="1" dirty="0" err="1">
                <a:latin typeface="Constantia" panose="02030602050306030303" pitchFamily="18" charset="0"/>
              </a:rPr>
              <a:t>nodig</a:t>
            </a:r>
            <a:r>
              <a:rPr lang="en-US" sz="2800" b="1" dirty="0">
                <a:latin typeface="Constantia" panose="02030602050306030303" pitchFamily="18" charset="0"/>
              </a:rPr>
              <a:t> </a:t>
            </a:r>
            <a:r>
              <a:rPr lang="en-US" sz="2800" b="1" dirty="0" err="1">
                <a:latin typeface="Constantia" panose="02030602050306030303" pitchFamily="18" charset="0"/>
              </a:rPr>
              <a:t>gehad</a:t>
            </a:r>
            <a:r>
              <a:rPr lang="en-US" sz="2800" b="1" dirty="0">
                <a:latin typeface="Constantia" panose="02030602050306030303" pitchFamily="18" charset="0"/>
              </a:rPr>
              <a:t> het om Hom </a:t>
            </a:r>
            <a:r>
              <a:rPr lang="en-US" sz="2800" b="1" dirty="0" err="1">
                <a:latin typeface="Constantia" panose="02030602050306030303" pitchFamily="18" charset="0"/>
              </a:rPr>
              <a:t>voor</a:t>
            </a:r>
            <a:r>
              <a:rPr lang="en-US" sz="2800" b="1" dirty="0">
                <a:latin typeface="Constantia" panose="02030602050306030303" pitchFamily="18" charset="0"/>
              </a:rPr>
              <a:t> </a:t>
            </a:r>
            <a:r>
              <a:rPr lang="en-US" sz="2800" b="1" dirty="0" err="1">
                <a:latin typeface="Constantia" panose="02030602050306030303" pitchFamily="18" charset="0"/>
              </a:rPr>
              <a:t>te</a:t>
            </a:r>
            <a:r>
              <a:rPr lang="en-US" sz="2800" b="1" dirty="0">
                <a:latin typeface="Constantia" panose="02030602050306030303" pitchFamily="18" charset="0"/>
              </a:rPr>
              <a:t> </a:t>
            </a:r>
            <a:r>
              <a:rPr lang="en-US" sz="2800" b="1" dirty="0" err="1">
                <a:latin typeface="Constantia" panose="02030602050306030303" pitchFamily="18" charset="0"/>
              </a:rPr>
              <a:t>berei</a:t>
            </a:r>
            <a:r>
              <a:rPr lang="en-US" sz="2800" b="1" dirty="0">
                <a:latin typeface="Constantia" panose="02030602050306030303" pitchFamily="18" charset="0"/>
              </a:rPr>
              <a:t> vir Sy sending as 'n </a:t>
            </a:r>
            <a:r>
              <a:rPr lang="en-US" sz="2800" b="1" dirty="0" err="1">
                <a:latin typeface="Constantia" panose="02030602050306030303" pitchFamily="18" charset="0"/>
              </a:rPr>
              <a:t>goddelike</a:t>
            </a:r>
            <a:r>
              <a:rPr lang="en-US" sz="2800" b="1" dirty="0">
                <a:latin typeface="Constantia" panose="02030602050306030303" pitchFamily="18" charset="0"/>
              </a:rPr>
              <a:t> </a:t>
            </a:r>
            <a:r>
              <a:rPr lang="en-US" sz="2800" b="1" dirty="0" err="1">
                <a:latin typeface="Constantia" panose="02030602050306030303" pitchFamily="18" charset="0"/>
              </a:rPr>
              <a:t>leier</a:t>
            </a:r>
            <a:r>
              <a:rPr lang="en-US" sz="2800" b="1" dirty="0">
                <a:latin typeface="Constantia" panose="02030602050306030303" pitchFamily="18" charset="0"/>
              </a:rPr>
              <a:t> </a:t>
            </a:r>
            <a:r>
              <a:rPr lang="en-US" sz="2800" b="1" dirty="0" err="1">
                <a:latin typeface="Constantia" panose="02030602050306030303" pitchFamily="18" charset="0"/>
              </a:rPr>
              <a:t>nie</a:t>
            </a:r>
            <a:r>
              <a:rPr lang="en-US" sz="2800" b="1" dirty="0">
                <a:latin typeface="Constantia" panose="02030602050306030303" pitchFamily="18" charset="0"/>
              </a:rPr>
              <a:t>; tog is Hy </a:t>
            </a:r>
            <a:r>
              <a:rPr lang="en-US" sz="2800" b="1" dirty="0" err="1">
                <a:latin typeface="Constantia" panose="02030602050306030303" pitchFamily="18" charset="0"/>
              </a:rPr>
              <a:t>volmaak</a:t>
            </a:r>
            <a:r>
              <a:rPr lang="en-US" sz="2800" b="1" dirty="0">
                <a:latin typeface="Constantia" panose="02030602050306030303" pitchFamily="18" charset="0"/>
              </a:rPr>
              <a:t> </a:t>
            </a:r>
            <a:r>
              <a:rPr lang="en-US" sz="2800" b="1" dirty="0" err="1">
                <a:latin typeface="Constantia" panose="02030602050306030303" pitchFamily="18" charset="0"/>
              </a:rPr>
              <a:t>deur</a:t>
            </a:r>
            <a:r>
              <a:rPr lang="en-US" sz="2800" b="1" dirty="0">
                <a:latin typeface="Constantia" panose="02030602050306030303" pitchFamily="18" charset="0"/>
              </a:rPr>
              <a:t> </a:t>
            </a:r>
            <a:r>
              <a:rPr lang="en-US" sz="2800" b="1" dirty="0" err="1">
                <a:latin typeface="Constantia" panose="02030602050306030303" pitchFamily="18" charset="0"/>
              </a:rPr>
              <a:t>lyding</a:t>
            </a:r>
            <a:r>
              <a:rPr lang="en-US" sz="2800" b="1" dirty="0">
                <a:latin typeface="Constantia" panose="02030602050306030303" pitchFamily="18" charset="0"/>
              </a:rPr>
              <a:t>; </a:t>
            </a:r>
            <a:r>
              <a:rPr lang="en-US" sz="2800" b="1" dirty="0" err="1">
                <a:latin typeface="Constantia" panose="02030602050306030303" pitchFamily="18" charset="0"/>
              </a:rPr>
              <a:t>en</a:t>
            </a:r>
            <a:r>
              <a:rPr lang="en-US" sz="2800" b="1" dirty="0">
                <a:latin typeface="Constantia" panose="02030602050306030303" pitchFamily="18" charset="0"/>
              </a:rPr>
              <a:t> "</a:t>
            </a:r>
            <a:r>
              <a:rPr lang="en-US" sz="2800" b="1" dirty="0" err="1">
                <a:latin typeface="Constantia" panose="02030602050306030303" pitchFamily="18" charset="0"/>
              </a:rPr>
              <a:t>omdat</a:t>
            </a:r>
            <a:r>
              <a:rPr lang="en-US" sz="2800" b="1" dirty="0">
                <a:latin typeface="Constantia" panose="02030602050306030303" pitchFamily="18" charset="0"/>
              </a:rPr>
              <a:t> Hy self die </a:t>
            </a:r>
            <a:r>
              <a:rPr lang="en-US" sz="2800" b="1" dirty="0" err="1">
                <a:latin typeface="Constantia" panose="02030602050306030303" pitchFamily="18" charset="0"/>
              </a:rPr>
              <a:t>versoeking</a:t>
            </a:r>
            <a:r>
              <a:rPr lang="en-US" sz="2800" b="1" dirty="0">
                <a:latin typeface="Constantia" panose="02030602050306030303" pitchFamily="18" charset="0"/>
              </a:rPr>
              <a:t> </a:t>
            </a:r>
            <a:r>
              <a:rPr lang="en-US" sz="2800" b="1" dirty="0" err="1">
                <a:latin typeface="Constantia" panose="02030602050306030303" pitchFamily="18" charset="0"/>
              </a:rPr>
              <a:t>ervaar</a:t>
            </a:r>
            <a:r>
              <a:rPr lang="en-US" sz="2800" b="1" dirty="0">
                <a:latin typeface="Constantia" panose="02030602050306030303" pitchFamily="18" charset="0"/>
              </a:rPr>
              <a:t> het, </a:t>
            </a:r>
            <a:r>
              <a:rPr lang="en-US" sz="2800" b="1" dirty="0" err="1">
                <a:latin typeface="Constantia" panose="02030602050306030303" pitchFamily="18" charset="0"/>
              </a:rPr>
              <a:t>kan</a:t>
            </a:r>
            <a:r>
              <a:rPr lang="en-US" sz="2800" b="1" dirty="0">
                <a:latin typeface="Constantia" panose="02030602050306030303" pitchFamily="18" charset="0"/>
              </a:rPr>
              <a:t> Hy </a:t>
            </a:r>
            <a:r>
              <a:rPr lang="en-US" sz="2800" b="1" dirty="0" err="1">
                <a:latin typeface="Constantia" panose="02030602050306030303" pitchFamily="18" charset="0"/>
              </a:rPr>
              <a:t>diegene</a:t>
            </a:r>
            <a:r>
              <a:rPr lang="en-US" sz="2800" b="1" dirty="0">
                <a:latin typeface="Constantia" panose="02030602050306030303" pitchFamily="18" charset="0"/>
              </a:rPr>
              <a:t> wat </a:t>
            </a:r>
            <a:r>
              <a:rPr lang="en-US" sz="2800" b="1" dirty="0" err="1">
                <a:latin typeface="Constantia" panose="02030602050306030303" pitchFamily="18" charset="0"/>
              </a:rPr>
              <a:t>versoek</a:t>
            </a:r>
            <a:r>
              <a:rPr lang="en-US" sz="2800" b="1" dirty="0">
                <a:latin typeface="Constantia" panose="02030602050306030303" pitchFamily="18" charset="0"/>
              </a:rPr>
              <a:t> word, help." </a:t>
            </a:r>
            <a:r>
              <a:rPr lang="en-US" sz="2800" b="1" dirty="0" err="1">
                <a:latin typeface="Constantia" panose="02030602050306030303" pitchFamily="18" charset="0"/>
              </a:rPr>
              <a:t>Hebreërs</a:t>
            </a:r>
            <a:r>
              <a:rPr lang="en-US" sz="2800" b="1" dirty="0">
                <a:latin typeface="Constantia" panose="02030602050306030303" pitchFamily="18" charset="0"/>
              </a:rPr>
              <a:t> 2:10, 18. Ons </a:t>
            </a:r>
            <a:r>
              <a:rPr lang="en-US" sz="2800" b="1" dirty="0" err="1">
                <a:latin typeface="Constantia" panose="02030602050306030303" pitchFamily="18" charset="0"/>
              </a:rPr>
              <a:t>Verlosser</a:t>
            </a:r>
            <a:r>
              <a:rPr lang="en-US" sz="2800" b="1" dirty="0">
                <a:latin typeface="Constantia" panose="02030602050306030303" pitchFamily="18" charset="0"/>
              </a:rPr>
              <a:t> het </a:t>
            </a:r>
            <a:r>
              <a:rPr lang="en-US" sz="2800" b="1" dirty="0" err="1">
                <a:latin typeface="Constantia" panose="02030602050306030303" pitchFamily="18" charset="0"/>
              </a:rPr>
              <a:t>geen</a:t>
            </a:r>
            <a:r>
              <a:rPr lang="en-US" sz="2800" b="1" dirty="0">
                <a:latin typeface="Constantia" panose="02030602050306030303" pitchFamily="18" charset="0"/>
              </a:rPr>
              <a:t> </a:t>
            </a:r>
            <a:r>
              <a:rPr lang="en-US" sz="2800" b="1" dirty="0" err="1">
                <a:latin typeface="Constantia" panose="02030602050306030303" pitchFamily="18" charset="0"/>
              </a:rPr>
              <a:t>menslike</a:t>
            </a:r>
            <a:r>
              <a:rPr lang="en-US" sz="2800" b="1" dirty="0">
                <a:latin typeface="Constantia" panose="02030602050306030303" pitchFamily="18" charset="0"/>
              </a:rPr>
              <a:t> </a:t>
            </a:r>
            <a:r>
              <a:rPr lang="en-US" sz="2800" b="1" dirty="0" err="1">
                <a:latin typeface="Constantia" panose="02030602050306030303" pitchFamily="18" charset="0"/>
              </a:rPr>
              <a:t>swakheid</a:t>
            </a:r>
            <a:r>
              <a:rPr lang="en-US" sz="2800" b="1" dirty="0">
                <a:latin typeface="Constantia" panose="02030602050306030303" pitchFamily="18" charset="0"/>
              </a:rPr>
              <a:t> of </a:t>
            </a:r>
            <a:r>
              <a:rPr lang="en-US" sz="2800" b="1" dirty="0" err="1">
                <a:latin typeface="Constantia" panose="02030602050306030303" pitchFamily="18" charset="0"/>
              </a:rPr>
              <a:t>onvolmaaktheid</a:t>
            </a:r>
            <a:r>
              <a:rPr lang="en-US" sz="2800" b="1" dirty="0">
                <a:latin typeface="Constantia" panose="02030602050306030303" pitchFamily="18" charset="0"/>
              </a:rPr>
              <a:t> </a:t>
            </a:r>
            <a:r>
              <a:rPr lang="en-US" sz="2800" b="1" dirty="0" err="1">
                <a:latin typeface="Constantia" panose="02030602050306030303" pitchFamily="18" charset="0"/>
              </a:rPr>
              <a:t>getoon</a:t>
            </a:r>
            <a:r>
              <a:rPr lang="en-US" sz="2800" b="1" dirty="0">
                <a:latin typeface="Constantia" panose="02030602050306030303" pitchFamily="18" charset="0"/>
              </a:rPr>
              <a:t> </a:t>
            </a:r>
            <a:r>
              <a:rPr lang="en-US" sz="2800" b="1" dirty="0" err="1">
                <a:latin typeface="Constantia" panose="02030602050306030303" pitchFamily="18" charset="0"/>
              </a:rPr>
              <a:t>nie</a:t>
            </a:r>
            <a:r>
              <a:rPr lang="en-US" sz="2800" b="1" dirty="0">
                <a:latin typeface="Constantia" panose="02030602050306030303" pitchFamily="18" charset="0"/>
              </a:rPr>
              <a:t>; maar Hy het </a:t>
            </a:r>
            <a:r>
              <a:rPr lang="en-US" sz="2800" b="1" dirty="0" err="1">
                <a:latin typeface="Constantia" panose="02030602050306030303" pitchFamily="18" charset="0"/>
              </a:rPr>
              <a:t>gesterf</a:t>
            </a:r>
            <a:r>
              <a:rPr lang="en-US" sz="2800" b="1" dirty="0">
                <a:latin typeface="Constantia" panose="02030602050306030303" pitchFamily="18" charset="0"/>
              </a:rPr>
              <a:t> om vir </a:t>
            </a:r>
            <a:r>
              <a:rPr lang="en-US" sz="2800" b="1" dirty="0" err="1">
                <a:latin typeface="Constantia" panose="02030602050306030303" pitchFamily="18" charset="0"/>
              </a:rPr>
              <a:t>ons</a:t>
            </a:r>
            <a:r>
              <a:rPr lang="en-US" sz="2800" b="1" dirty="0">
                <a:latin typeface="Constantia" panose="02030602050306030303" pitchFamily="18" charset="0"/>
              </a:rPr>
              <a:t> </a:t>
            </a:r>
            <a:r>
              <a:rPr lang="en-US" sz="2800" b="1" dirty="0" err="1">
                <a:latin typeface="Constantia" panose="02030602050306030303" pitchFamily="18" charset="0"/>
              </a:rPr>
              <a:t>toegang</a:t>
            </a:r>
            <a:r>
              <a:rPr lang="en-US" sz="2800" b="1" dirty="0">
                <a:latin typeface="Constantia" panose="02030602050306030303" pitchFamily="18" charset="0"/>
              </a:rPr>
              <a:t> tot die </a:t>
            </a:r>
            <a:r>
              <a:rPr lang="en-US" sz="2800" b="1" dirty="0" err="1">
                <a:latin typeface="Constantia" panose="02030602050306030303" pitchFamily="18" charset="0"/>
              </a:rPr>
              <a:t>Beloofde</a:t>
            </a:r>
            <a:r>
              <a:rPr lang="en-US" sz="2800" b="1" dirty="0">
                <a:latin typeface="Constantia" panose="02030602050306030303" pitchFamily="18" charset="0"/>
              </a:rPr>
              <a:t> Land </a:t>
            </a:r>
            <a:r>
              <a:rPr lang="en-US" sz="2800" b="1" dirty="0" err="1">
                <a:latin typeface="Constantia" panose="02030602050306030303" pitchFamily="18" charset="0"/>
              </a:rPr>
              <a:t>te</a:t>
            </a:r>
            <a:r>
              <a:rPr lang="en-US" sz="2800" b="1" dirty="0">
                <a:latin typeface="Constantia" panose="02030602050306030303" pitchFamily="18" charset="0"/>
              </a:rPr>
              <a:t> </a:t>
            </a:r>
            <a:r>
              <a:rPr lang="en-US" sz="2800" b="1" dirty="0" err="1">
                <a:latin typeface="Constantia" panose="02030602050306030303" pitchFamily="18" charset="0"/>
              </a:rPr>
              <a:t>verkry</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8510447" y="6373454"/>
            <a:ext cx="3542894" cy="338554"/>
          </a:xfrm>
          <a:prstGeom prst="rect">
            <a:avLst/>
          </a:prstGeom>
          <a:noFill/>
        </p:spPr>
        <p:txBody>
          <a:bodyPr wrap="none" rtlCol="0">
            <a:spAutoFit/>
          </a:bodyPr>
          <a:lstStyle/>
          <a:p>
            <a:pPr algn="r"/>
            <a:r>
              <a:rPr lang="en" sz="1600" b="1" dirty="0"/>
              <a:t>EGW (Patriarchs and Prophets, p. 480)</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218521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Maar al hierdie dinge het hulle oorgekom as voorbeelde en is opgeskrywe as ‘n waarskuwing aan ons op wie die eindes van die eeue gekom het</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 </a:t>
            </a:r>
            <a:r>
              <a:rPr kumimoji="0" lang="es-ES" sz="28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Korinthiërs</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10:11)</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93BF9"/>
                </a:solidFill>
              </a:rPr>
              <a:t>Bybelse simboliek:</a:t>
            </a:r>
          </a:p>
          <a:p>
            <a:pPr lvl="1">
              <a:spcBef>
                <a:spcPts val="600"/>
              </a:spcBef>
            </a:pPr>
            <a:r>
              <a:rPr lang="en-ZA" sz="2000" b="1" dirty="0"/>
              <a:t>Wat is </a:t>
            </a:r>
            <a:r>
              <a:rPr lang="en-ZA" sz="2000" b="1" dirty="0" err="1"/>
              <a:t>tipologie</a:t>
            </a:r>
            <a:r>
              <a:rPr lang="en" sz="2000" b="1" dirty="0"/>
              <a:t>?</a:t>
            </a:r>
          </a:p>
          <a:p>
            <a:pPr lvl="1">
              <a:spcBef>
                <a:spcPts val="600"/>
              </a:spcBef>
            </a:pPr>
            <a:r>
              <a:rPr lang="en-ZA" sz="2000" b="1" dirty="0" err="1"/>
              <a:t>Tipologieklasse</a:t>
            </a:r>
            <a:endParaRPr lang="en" sz="2000" b="1" dirty="0"/>
          </a:p>
          <a:p>
            <a:pPr>
              <a:spcBef>
                <a:spcPts val="1800"/>
              </a:spcBef>
            </a:pPr>
            <a:r>
              <a:rPr lang="en-ZA" sz="2000" b="1" dirty="0">
                <a:solidFill>
                  <a:srgbClr val="A80052"/>
                </a:solidFill>
              </a:rPr>
              <a:t>Die </a:t>
            </a:r>
            <a:r>
              <a:rPr lang="en-ZA" sz="2000" b="1" dirty="0" err="1">
                <a:solidFill>
                  <a:srgbClr val="A80052"/>
                </a:solidFill>
              </a:rPr>
              <a:t>simboliek</a:t>
            </a:r>
            <a:r>
              <a:rPr lang="en-ZA" sz="2000" b="1" dirty="0">
                <a:solidFill>
                  <a:srgbClr val="A80052"/>
                </a:solidFill>
              </a:rPr>
              <a:t> van Josua</a:t>
            </a:r>
            <a:r>
              <a:rPr lang="en" sz="2000" b="1" dirty="0">
                <a:solidFill>
                  <a:srgbClr val="A80052"/>
                </a:solidFill>
              </a:rPr>
              <a:t>:</a:t>
            </a:r>
          </a:p>
          <a:p>
            <a:pPr lvl="1">
              <a:spcBef>
                <a:spcPts val="600"/>
              </a:spcBef>
            </a:pPr>
            <a:r>
              <a:rPr lang="en-ZA" sz="2000" b="1" dirty="0"/>
              <a:t>Joshua as 'n </a:t>
            </a:r>
            <a:r>
              <a:rPr lang="en-ZA" sz="2000" b="1" dirty="0" err="1"/>
              <a:t>tipe</a:t>
            </a:r>
            <a:endParaRPr lang="en" sz="2000" b="1" dirty="0"/>
          </a:p>
          <a:p>
            <a:pPr lvl="1">
              <a:spcBef>
                <a:spcPts val="600"/>
              </a:spcBef>
            </a:pPr>
            <a:r>
              <a:rPr lang="en-ZA" sz="2000" b="1" dirty="0"/>
              <a:t>Die </a:t>
            </a:r>
            <a:r>
              <a:rPr lang="en-ZA" sz="2000" b="1" dirty="0" err="1"/>
              <a:t>antitipe</a:t>
            </a:r>
            <a:r>
              <a:rPr lang="en-ZA" sz="2000" b="1" dirty="0"/>
              <a:t> van Joshua</a:t>
            </a:r>
            <a:endParaRPr lang="en" sz="2000" b="1" dirty="0"/>
          </a:p>
          <a:p>
            <a:pPr lvl="1">
              <a:spcBef>
                <a:spcPts val="600"/>
              </a:spcBef>
            </a:pPr>
            <a:r>
              <a:rPr lang="nl-NL" sz="2000" b="1" dirty="0"/>
              <a:t>Josua as 'n tipe van die Kerk</a:t>
            </a:r>
            <a:endParaRPr lang="en" sz="2000" b="1" dirty="0"/>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spcBef>
                <a:spcPts val="600"/>
              </a:spcBef>
            </a:pPr>
            <a:r>
              <a:rPr lang="nl-NL" sz="2000" b="1" dirty="0"/>
              <a:t>Ons kan die lewe van Josua, beskryf in die Pentateug en in die boek Josua self, op twee verskillende (en aanvullende) maniere lees: as geskiedenis en simbolies</a:t>
            </a:r>
            <a:r>
              <a:rPr lang="en" sz="2000" b="1" dirty="0"/>
              <a:t>.</a:t>
            </a: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323439"/>
          </a:xfrm>
          <a:prstGeom prst="rect">
            <a:avLst/>
          </a:prstGeom>
          <a:noFill/>
        </p:spPr>
        <p:txBody>
          <a:bodyPr wrap="square">
            <a:spAutoFit/>
          </a:bodyPr>
          <a:lstStyle/>
          <a:p>
            <a:pPr>
              <a:spcBef>
                <a:spcPts val="600"/>
              </a:spcBef>
            </a:pPr>
            <a:r>
              <a:rPr lang="nl-NL" sz="2000" b="1" dirty="0"/>
              <a:t>Sodra dit gedoen is, sal ons die simboliek van Josua deur die res van die Bybel naspoor om die boodskappe te vind wat God vir ons gelaat het deur Sy Woord in verhouding tot die "simboliese Josua</a:t>
            </a:r>
            <a:r>
              <a:rPr lang="en" sz="2000" b="1" dirty="0"/>
              <a:t>”.</a:t>
            </a: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spcBef>
                <a:spcPts val="600"/>
              </a:spcBef>
            </a:pPr>
            <a:r>
              <a:rPr lang="nl-NL" sz="2000" b="1" dirty="0"/>
              <a:t>Om 'n korrekte simboliese interpretasie van die figuur van Josua te maak, moet ons eers die reëls ken wat Bybelse simboliek beheer: tipes en antipes</a:t>
            </a:r>
            <a:r>
              <a:rPr lang="en" sz="2000" b="1" dirty="0"/>
              <a:t>.</a:t>
            </a: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ZA"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BYBELSE SIMBOLIEK</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spc="300" dirty="0">
                <a:ln/>
                <a:solidFill>
                  <a:srgbClr val="C00000"/>
                </a:solidFill>
              </a:rPr>
              <a:t>WAT IS TIPOLOGIE</a:t>
            </a:r>
            <a:r>
              <a:rPr lang="en" sz="4400" b="1" spc="300" dirty="0">
                <a:ln/>
                <a:solidFill>
                  <a:srgbClr val="C00000"/>
                </a:solidFill>
              </a:rPr>
              <a:t>?</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90" y="778526"/>
            <a:ext cx="8525796" cy="861774"/>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Maar al hierdie dinge het hulle oorgekom as voorbeelde en is opgeskrywe as ‘n waarskuwing aan ons op wie die eindes van die eeue gekom het</a:t>
            </a:r>
            <a:r>
              <a:rPr lang="en-US" b="1" dirty="0">
                <a:solidFill>
                  <a:schemeClr val="accent1">
                    <a:lumMod val="50000"/>
                  </a:schemeClr>
                </a:solidFill>
                <a:latin typeface="Comic Sans MS" panose="030F0702030302020204" pitchFamily="66"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(1 Korinthiërs 10:11)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015663"/>
          </a:xfrm>
          <a:prstGeom prst="rect">
            <a:avLst/>
          </a:prstGeom>
          <a:noFill/>
        </p:spPr>
        <p:txBody>
          <a:bodyPr wrap="square" rtlCol="0">
            <a:spAutoFit/>
          </a:bodyPr>
          <a:lstStyle/>
          <a:p>
            <a:pPr>
              <a:spcBef>
                <a:spcPts val="600"/>
              </a:spcBef>
            </a:pPr>
            <a:r>
              <a:rPr lang="nl-NL" sz="2000" b="1" dirty="0"/>
              <a:t>Paulus – en ander Bybelse outeurs – gebruik die woord "tipe" om na 'n historiese figuur of gebeurtenis te verwys wat iets of iemand uit sy eie tyd en/of die toekoms verteenwoordig (genoem 'n "antitipe</a:t>
            </a:r>
            <a:r>
              <a:rPr lang="en" sz="2000" b="1" dirty="0"/>
              <a:t>”).</a:t>
            </a: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3206167086"/>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nl-NL" sz="2000" b="1" dirty="0"/>
              <a:t>Byvoorbeeld, Romeine 5:14 praat van Adam as 'n tipe ["figuur" in KJV] "van hom wat sou kom," dit wil sê, van Jesus—die antitipe</a:t>
            </a:r>
            <a:r>
              <a:rPr lang="en" sz="2000" b="1" dirty="0"/>
              <a:t>.</a:t>
            </a: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2246769"/>
          </a:xfrm>
          <a:prstGeom prst="rect">
            <a:avLst/>
          </a:prstGeom>
          <a:noFill/>
        </p:spPr>
        <p:txBody>
          <a:bodyPr wrap="square">
            <a:spAutoFit/>
          </a:bodyPr>
          <a:lstStyle/>
          <a:p>
            <a:pPr>
              <a:spcBef>
                <a:spcPts val="600"/>
              </a:spcBef>
            </a:pPr>
            <a:r>
              <a:rPr lang="nl-NL" sz="2000" b="1" dirty="0"/>
              <a:t>Op baie geleenthede vind ons in die Ou Testament 'n aanduiding dat spesifieke karakters of gebeure tipes van iets is wat nog gaan kom. Kom ons kyk na twee voorbeelde</a:t>
            </a:r>
            <a:r>
              <a:rPr lang="en" sz="2000" b="1" dirty="0"/>
              <a:t>:</a:t>
            </a: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1844377467"/>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en-ZA"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TIPOLOGIEKLASSE</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En hy was daar tot die dood van Herodes, sodat die woord vervul sou word wat die Here gespreek het deur die profeet: Uit Egipte het Ek my Seun geroep</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(Mattheus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nl-NL" b="1" dirty="0"/>
              <a:t>Die tipes in die Ou Testament dui op drie duidelike soorte antitipe in die Nuwe Testament: Christus; die Kerk; en die eindtye</a:t>
            </a:r>
            <a:r>
              <a:rPr lang="en" b="1" dirty="0"/>
              <a:t>.</a:t>
            </a: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924089502"/>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88658" y="1536174"/>
            <a:ext cx="6699183"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en-ZA"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DIE SIMBOLIEK VAN JOSUA</a:t>
            </a:r>
            <a:endPar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1"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ZA" sz="4400" b="1" spc="600" dirty="0">
                <a:ln w="15875">
                  <a:noFill/>
                  <a:prstDash val="solid"/>
                </a:ln>
                <a:solidFill>
                  <a:schemeClr val="bg2">
                    <a:lumMod val="60000"/>
                    <a:lumOff val="40000"/>
                  </a:schemeClr>
                </a:solidFill>
                <a:effectLst>
                  <a:outerShdw blurRad="12700" dist="38100" dir="2700000" algn="tl" rotWithShape="0">
                    <a:schemeClr val="bg1"/>
                  </a:outerShdw>
                </a:effectLst>
              </a:rPr>
              <a:t>JOSHUA AS 'N TIPE</a:t>
            </a:r>
            <a:endPar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nl-NL"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‘n Profeet uit jou midde, uit jou broers, soos ek is, sal die HERE jou God vir jou verwek; na Hom moet julle luister</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(Deuteronomium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7" y="1371208"/>
            <a:ext cx="7170821" cy="677108"/>
          </a:xfrm>
          <a:prstGeom prst="rect">
            <a:avLst/>
          </a:prstGeom>
          <a:noFill/>
        </p:spPr>
        <p:txBody>
          <a:bodyPr wrap="square" rtlCol="0">
            <a:spAutoFit/>
          </a:bodyPr>
          <a:lstStyle/>
          <a:p>
            <a:pPr>
              <a:spcBef>
                <a:spcPts val="600"/>
              </a:spcBef>
            </a:pPr>
            <a:r>
              <a:rPr lang="nl-NL" sz="1900" b="1" dirty="0"/>
              <a:t>Josua het Moses se profesie oor 'n tweede profeet wat die volk sou lei, gedeeltelik vervul </a:t>
            </a:r>
            <a:r>
              <a:rPr lang="en" sz="1900" b="1" dirty="0"/>
              <a:t> (Deut. 18:15-19).</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631216"/>
          </a:xfrm>
          <a:prstGeom prst="rect">
            <a:avLst/>
          </a:prstGeom>
          <a:noFill/>
        </p:spPr>
        <p:txBody>
          <a:bodyPr wrap="square">
            <a:spAutoFit/>
          </a:bodyPr>
          <a:lstStyle/>
          <a:p>
            <a:pPr>
              <a:spcBef>
                <a:spcPts val="600"/>
              </a:spcBef>
            </a:pPr>
            <a:r>
              <a:rPr lang="en-ZA" sz="2000" b="1" dirty="0"/>
              <a:t>Maar die </a:t>
            </a:r>
            <a:r>
              <a:rPr lang="en-ZA" sz="2000" b="1" dirty="0" err="1"/>
              <a:t>mense</a:t>
            </a:r>
            <a:r>
              <a:rPr lang="en-ZA" sz="2000" b="1" dirty="0"/>
              <a:t> het </a:t>
            </a:r>
            <a:r>
              <a:rPr lang="en-ZA" sz="2000" b="1" dirty="0" err="1"/>
              <a:t>verstaan</a:t>
            </a:r>
            <a:r>
              <a:rPr lang="en-ZA" sz="2000" b="1" dirty="0"/>
              <a:t> </a:t>
            </a:r>
            <a:r>
              <a:rPr lang="en-ZA" sz="2000" b="1" dirty="0" err="1"/>
              <a:t>dat</a:t>
            </a:r>
            <a:r>
              <a:rPr lang="en-ZA" sz="2000" b="1" dirty="0"/>
              <a:t> Moses se </a:t>
            </a:r>
            <a:r>
              <a:rPr lang="en-ZA" sz="2000" b="1" dirty="0" err="1"/>
              <a:t>profesie</a:t>
            </a:r>
            <a:r>
              <a:rPr lang="en-ZA" sz="2000" b="1" dirty="0"/>
              <a:t> </a:t>
            </a:r>
            <a:r>
              <a:rPr lang="en-ZA" sz="2000" b="1" dirty="0" err="1"/>
              <a:t>verder</a:t>
            </a:r>
            <a:r>
              <a:rPr lang="en-ZA" sz="2000" b="1" dirty="0"/>
              <a:t> </a:t>
            </a:r>
            <a:r>
              <a:rPr lang="en-ZA" sz="2000" b="1" dirty="0" err="1"/>
              <a:t>strek</a:t>
            </a:r>
            <a:r>
              <a:rPr lang="en-ZA" sz="2000" b="1" dirty="0"/>
              <a:t> as Josua (Johannes 1:21). Dus word </a:t>
            </a:r>
            <a:r>
              <a:rPr lang="en-ZA" sz="2000" b="1" dirty="0" err="1"/>
              <a:t>beide</a:t>
            </a:r>
            <a:r>
              <a:rPr lang="en-ZA" sz="2000" b="1" dirty="0"/>
              <a:t> Moses </a:t>
            </a:r>
            <a:r>
              <a:rPr lang="en-ZA" sz="2000" b="1" dirty="0" err="1"/>
              <a:t>en</a:t>
            </a:r>
            <a:r>
              <a:rPr lang="en-ZA" sz="2000" b="1" dirty="0"/>
              <a:t> Josua </a:t>
            </a:r>
            <a:r>
              <a:rPr lang="en-ZA" sz="2000" b="1" dirty="0" err="1"/>
              <a:t>tipes</a:t>
            </a:r>
            <a:r>
              <a:rPr lang="en-ZA" sz="2000" b="1" dirty="0"/>
              <a:t> van die ware </a:t>
            </a:r>
            <a:r>
              <a:rPr lang="en-ZA" sz="2000" b="1" dirty="0" err="1"/>
              <a:t>antitipe</a:t>
            </a:r>
            <a:r>
              <a:rPr lang="en-ZA" sz="2000" b="1" dirty="0"/>
              <a:t> wat die </a:t>
            </a:r>
            <a:r>
              <a:rPr lang="en-ZA" sz="2000" b="1" dirty="0" err="1"/>
              <a:t>profesie</a:t>
            </a:r>
            <a:r>
              <a:rPr lang="en-ZA" sz="2000" b="1" dirty="0"/>
              <a:t> wat </a:t>
            </a:r>
            <a:r>
              <a:rPr lang="en-ZA" sz="2000" b="1" dirty="0" err="1"/>
              <a:t>aan</a:t>
            </a:r>
            <a:r>
              <a:rPr lang="en-ZA" sz="2000" b="1" dirty="0"/>
              <a:t> Moses </a:t>
            </a:r>
            <a:r>
              <a:rPr lang="en-ZA" sz="2000" b="1" dirty="0" err="1"/>
              <a:t>gegee</a:t>
            </a:r>
            <a:r>
              <a:rPr lang="en-ZA" sz="2000" b="1" dirty="0"/>
              <a:t> is </a:t>
            </a:r>
            <a:r>
              <a:rPr lang="en-ZA" sz="2000" b="1" dirty="0" err="1"/>
              <a:t>oor</a:t>
            </a:r>
            <a:r>
              <a:rPr lang="en-ZA" sz="2000" b="1" dirty="0"/>
              <a:t> "die </a:t>
            </a:r>
            <a:r>
              <a:rPr lang="en-ZA" sz="2000" b="1" dirty="0" err="1"/>
              <a:t>Profeet</a:t>
            </a:r>
            <a:r>
              <a:rPr lang="en-ZA" sz="2000" b="1" dirty="0"/>
              <a:t>" ten </a:t>
            </a:r>
            <a:r>
              <a:rPr lang="en-ZA" sz="2000" b="1" dirty="0" err="1"/>
              <a:t>volle</a:t>
            </a:r>
            <a:r>
              <a:rPr lang="en-ZA" sz="2000" b="1" dirty="0"/>
              <a:t> </a:t>
            </a:r>
            <a:r>
              <a:rPr lang="en-ZA" sz="2000" b="1" dirty="0" err="1"/>
              <a:t>verwesenlik</a:t>
            </a:r>
            <a:r>
              <a:rPr lang="en-ZA" sz="2000" b="1" dirty="0"/>
              <a:t> het: Jesus (</a:t>
            </a:r>
            <a:r>
              <a:rPr lang="en-ZA" sz="2000" b="1" dirty="0" err="1"/>
              <a:t>Handelinge</a:t>
            </a:r>
            <a:r>
              <a:rPr lang="en-ZA" sz="2000" b="1" dirty="0"/>
              <a:t> </a:t>
            </a:r>
            <a:r>
              <a:rPr lang="en" sz="2000" b="1" dirty="0"/>
              <a:t>3:22-26).</a:t>
            </a: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383067"/>
            <a:ext cx="5293715" cy="1631216"/>
          </a:xfrm>
          <a:prstGeom prst="rect">
            <a:avLst/>
          </a:prstGeom>
          <a:noFill/>
        </p:spPr>
        <p:txBody>
          <a:bodyPr wrap="square">
            <a:spAutoFit/>
          </a:bodyPr>
          <a:lstStyle/>
          <a:p>
            <a:pPr>
              <a:spcBef>
                <a:spcPts val="600"/>
              </a:spcBef>
            </a:pPr>
            <a:r>
              <a:rPr lang="nl-NL" sz="2000" b="1" dirty="0"/>
              <a:t>Terwyl die manna onder Moses begin val het, het dit onder Josua opgehou. Verder het Josua die instruksies oor die verdeling van die land en die toevlugstede wat Moses gegee het, uitgevoer</a:t>
            </a:r>
            <a:r>
              <a:rPr lang="en" sz="2000" b="1" dirty="0"/>
              <a:t>.</a:t>
            </a: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45000" y="1963599"/>
            <a:ext cx="7341649" cy="1554272"/>
          </a:xfrm>
          <a:prstGeom prst="rect">
            <a:avLst/>
          </a:prstGeom>
          <a:noFill/>
        </p:spPr>
        <p:txBody>
          <a:bodyPr wrap="square">
            <a:spAutoFit/>
          </a:bodyPr>
          <a:lstStyle/>
          <a:p>
            <a:pPr>
              <a:spcBef>
                <a:spcPts val="600"/>
              </a:spcBef>
            </a:pPr>
            <a:r>
              <a:rPr lang="nl-NL" sz="1900" b="1" dirty="0"/>
              <a:t>Soos Moses, het Josua direkte boodskappe van God ontvang; hy het Nagmaal gevier; Hy het die waters oorgesteek; hy het die Engel van die Here gesien; sy uitgestrekte hand het oorwinning gebring; Hy het die mense uitgenooi om getrou te bly na sy dood; Ens</a:t>
            </a:r>
            <a:r>
              <a:rPr lang="en" sz="1900" b="1" dirty="0"/>
              <a:t>.</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ZA" sz="4400" b="1" spc="600" dirty="0">
                <a:ln/>
                <a:solidFill>
                  <a:schemeClr val="accent3"/>
                </a:solidFill>
                <a:effectLst>
                  <a:outerShdw blurRad="38100" dist="38100" dir="2700000" algn="tl">
                    <a:srgbClr val="000000">
                      <a:alpha val="97000"/>
                    </a:srgbClr>
                  </a:outerShdw>
                </a:effectLst>
              </a:rPr>
              <a:t>DIE ANTITIPE VAN JOSUA</a:t>
            </a:r>
            <a:endParaRPr lang="en" sz="4400" b="1" spc="60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So sê die HERE: ‘In die tyd van die welbehae het Ek U verhoor, en in die dag van heil het Ek U gehelp; en Ek behoed U en gee U as ‘n verbond van die volk, om die land weer op te rig, om verwoeste erfenisse te laat beërwe’</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(Jesaja 49:8)</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nl-NL" sz="2000" b="1" dirty="0"/>
              <a:t>Die doel van die oorloë wat deur Josua gelei is, was om die Israeliete in die Beloofde Land te vestig. Jesaja stel die werk van die Messias voor as bestaande uit die toekenning van die "verlate erflatings [aan sy volk]" (Jes. 49:8), met dieselfde terminologie as die boek Josua</a:t>
            </a:r>
            <a:r>
              <a:rPr lang="en" sz="2000" b="1" dirty="0"/>
              <a:t>.</a:t>
            </a: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1827953980"/>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nl-NL" sz="2000" b="1" dirty="0"/>
              <a:t>In watter sin word die lewe en werk van Josua (as 'n tipe) weerspieël in die lewe en werk van Jesus (die antitipe</a:t>
            </a:r>
            <a:r>
              <a:rPr lang="en" sz="2000" b="1" dirty="0"/>
              <a:t>)?</a:t>
            </a: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2670</TotalTime>
  <Words>1227</Words>
  <Application>Microsoft Office PowerPoint</Application>
  <PresentationFormat>Panorámica</PresentationFormat>
  <Paragraphs>95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2025-11-01T16:23:57Z</dcterms:created>
  <dcterms:modified xsi:type="dcterms:W3CDTF">2025-12-05T07:13:27Z</dcterms:modified>
</cp:coreProperties>
</file>