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nl-NL" sz="1900" b="1" dirty="0">
              <a:effectLst>
                <a:outerShdw blurRad="38100" dist="38100" dir="2700000" algn="tl">
                  <a:srgbClr val="000000">
                    <a:alpha val="43137"/>
                  </a:srgbClr>
                </a:outerShdw>
              </a:effectLst>
            </a:rPr>
            <a:t>Om die Here jou God lief te hê</a:t>
          </a:r>
          <a:endParaRPr lang="en" sz="19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nl-NL" sz="1800" b="1" dirty="0">
              <a:effectLst>
                <a:outerShdw blurRad="38100" dist="38100" dir="2700000" algn="tl">
                  <a:srgbClr val="000000">
                    <a:alpha val="43137"/>
                  </a:srgbClr>
                </a:outerShdw>
              </a:effectLst>
            </a:rPr>
            <a:t>Om in gehoorsaamheid met Hom te wandel</a:t>
          </a:r>
          <a:endParaRPr lang="en" sz="18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n-ZA" sz="1900" b="1" dirty="0" err="1">
              <a:effectLst>
                <a:outerShdw blurRad="38100" dist="38100" dir="2700000" algn="tl">
                  <a:srgbClr val="000000">
                    <a:alpha val="43137"/>
                  </a:srgbClr>
                </a:outerShdw>
              </a:effectLst>
            </a:rPr>
            <a:t>Onderhou</a:t>
          </a:r>
          <a:r>
            <a:rPr lang="en-ZA" sz="1900" b="1" dirty="0">
              <a:effectLst>
                <a:outerShdw blurRad="38100" dist="38100" dir="2700000" algn="tl">
                  <a:srgbClr val="000000">
                    <a:alpha val="43137"/>
                  </a:srgbClr>
                </a:outerShdw>
              </a:effectLst>
            </a:rPr>
            <a:t> Sy </a:t>
          </a:r>
          <a:r>
            <a:rPr lang="en-ZA" sz="1900" b="1" dirty="0" err="1">
              <a:effectLst>
                <a:outerShdw blurRad="38100" dist="38100" dir="2700000" algn="tl">
                  <a:srgbClr val="000000">
                    <a:alpha val="43137"/>
                  </a:srgbClr>
                </a:outerShdw>
              </a:effectLst>
            </a:rPr>
            <a:t>gebooie</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nl-NL" sz="1900" b="1" dirty="0">
              <a:solidFill>
                <a:schemeClr val="tx1"/>
              </a:solidFill>
            </a:rPr>
            <a:t>Om aan Hom vas te hou</a:t>
          </a:r>
          <a:endParaRPr lang="en"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nl-NL" sz="1800" b="1" dirty="0">
              <a:solidFill>
                <a:schemeClr val="tx1"/>
              </a:solidFill>
            </a:rPr>
            <a:t>Om Hom te dien met jou hele hart en met jou hele siel</a:t>
          </a:r>
          <a:endParaRPr lang="en" sz="18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nl-NL" sz="1750" b="1" dirty="0"/>
            <a:t>Liefde is die beginsel wat ons na God moet lei. Ons het Hom lief omdat Hy ons eerste liefgehad het (1 Johannes </a:t>
          </a:r>
          <a:r>
            <a:rPr lang="en" sz="1750" b="1" dirty="0"/>
            <a:t>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nl-NL" sz="1700" b="1" dirty="0"/>
            <a:t>Dit is hoe Josua die gedrag aandui wat van diegene verwag word wat kies om met God te wandel.</a:t>
          </a:r>
          <a:endParaRPr lang="en" sz="17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nl-NL" sz="1800" b="1" dirty="0"/>
            <a:t>Gehoorsaamheid is die natuurlike resultaat van 'n dankbare hart wat verstaan wat God gedoen het</a:t>
          </a:r>
          <a:endParaRPr lang="en" sz="18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nl-NL" sz="1800" b="1" dirty="0"/>
            <a:t>Ons moet aan God vasklou sonder om toe te laat dat enige afleiding daardie band breek.</a:t>
          </a:r>
          <a:endParaRPr lang="en"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nl-NL" sz="1800" b="1" dirty="0"/>
            <a:t>Ons vind ons ware doel, tevredenheid en oorvloedige lewe wanneer ons gewillig ons Skepper met liefde dien</a:t>
          </a:r>
          <a:endParaRPr lang="en"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nl-NL" sz="2000" b="1" dirty="0"/>
            <a:t>Hulle het in stilte na die beskuldigings geluister</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nl-NL" sz="2000" b="1" dirty="0"/>
            <a:t>Hulle het God as hul getuie geroep</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nl-NL" sz="1800" b="1" dirty="0"/>
            <a:t>Hulle het aanvaar om gestraf te word as hulle gesondig het</a:t>
          </a:r>
          <a:endParaRPr lang="es-ES" sz="18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nl-NL" sz="2000" b="1" dirty="0"/>
            <a:t>Hulle het hul ware motiewe onthul</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21259"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41290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41290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41290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41290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nl-NL" sz="2000" b="1" dirty="0">
              <a:solidFill>
                <a:schemeClr val="tx1"/>
              </a:solidFill>
              <a:effectLst/>
              <a:latin typeface="+mn-lt"/>
            </a:rPr>
            <a:t>Deur hul voorbeeld kan ons die nodige stappe sien om vrede te herstel in soortgelyke situasies wanneer dit by familie, kerk en gemeenskap kom</a:t>
          </a:r>
          <a:r>
            <a:rPr lang="en" sz="2000" b="1" dirty="0">
              <a:solidFill>
                <a:schemeClr val="tx1"/>
              </a:solidFill>
              <a:effectLst/>
              <a:latin typeface="+mn-lt"/>
            </a:rPr>
            <a:t>:</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nl-NL" sz="2000" b="1" dirty="0">
              <a:effectLst>
                <a:outerShdw blurRad="38100" dist="38100" dir="2700000" algn="tl">
                  <a:srgbClr val="000000">
                    <a:alpha val="43137"/>
                  </a:srgbClr>
                </a:outerShdw>
              </a:effectLst>
              <a:latin typeface="+mn-lt"/>
            </a:rPr>
            <a:t>Moet nie te vinnig gevolgtrekkings maak nie</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nl-NL" sz="2000" b="1" dirty="0">
              <a:effectLst>
                <a:outerShdw blurRad="38100" dist="38100" dir="2700000" algn="tl">
                  <a:srgbClr val="000000">
                    <a:alpha val="43137"/>
                  </a:srgbClr>
                </a:outerShdw>
              </a:effectLst>
              <a:latin typeface="+mn-lt"/>
            </a:rPr>
            <a:t>Praat oor die probleme voordat jy optree</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nl-NL" sz="2000" b="1" dirty="0">
              <a:effectLst>
                <a:outerShdw blurRad="38100" dist="38100" dir="2700000" algn="tl">
                  <a:srgbClr val="000000">
                    <a:alpha val="43137"/>
                  </a:srgbClr>
                </a:outerShdw>
              </a:effectLst>
              <a:latin typeface="+mn-lt"/>
            </a:rPr>
            <a:t>Wees bereid om opofferings te maak om eenheid te bereik</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nl-NL" sz="2000" b="1" dirty="0">
              <a:effectLst>
                <a:outerShdw blurRad="38100" dist="38100" dir="2700000" algn="tl">
                  <a:srgbClr val="000000">
                    <a:alpha val="43137"/>
                  </a:srgbClr>
                </a:outerShdw>
              </a:effectLst>
              <a:latin typeface="+mn-lt"/>
            </a:rPr>
            <a:t>Gee 'n beleefde reaksie op die beskuldigings</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nl-NL" sz="2000" b="1" dirty="0">
              <a:effectLst>
                <a:outerShdw blurRad="38100" dist="38100" dir="2700000" algn="tl">
                  <a:srgbClr val="000000">
                    <a:alpha val="43137"/>
                  </a:srgbClr>
                </a:outerShdw>
              </a:effectLst>
              <a:latin typeface="+mn-lt"/>
            </a:rPr>
            <a:t>Wees bly en seën God wanneer vrede herstel word</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ZA" sz="2000" b="1" dirty="0">
              <a:effectLst>
                <a:outerShdw blurRad="38100" dist="38100" dir="2700000" algn="tl">
                  <a:srgbClr val="000000">
                    <a:alpha val="43137"/>
                  </a:srgbClr>
                </a:outerShdw>
              </a:effectLst>
              <a:latin typeface="+mn-lt"/>
            </a:rPr>
            <a:t>Ons </a:t>
          </a:r>
          <a:r>
            <a:rPr lang="en-ZA" sz="2000" b="1" dirty="0" err="1">
              <a:effectLst>
                <a:outerShdw blurRad="38100" dist="38100" dir="2700000" algn="tl">
                  <a:srgbClr val="000000">
                    <a:alpha val="43137"/>
                  </a:srgbClr>
                </a:outerShdw>
              </a:effectLst>
              <a:latin typeface="+mn-lt"/>
            </a:rPr>
            <a:t>gedagtes</a:t>
          </a:r>
          <a:r>
            <a:rPr lang="en-ZA" sz="2000" b="1" dirty="0">
              <a:effectLst>
                <a:outerShdw blurRad="38100" dist="38100" dir="2700000" algn="tl">
                  <a:srgbClr val="000000">
                    <a:alpha val="43137"/>
                  </a:srgbClr>
                </a:outerShdw>
              </a:effectLst>
              <a:latin typeface="+mn-lt"/>
            </a:rPr>
            <a:t> </a:t>
          </a:r>
          <a:r>
            <a:rPr lang="en-ZA" sz="2000" b="1" dirty="0" err="1">
              <a:effectLst>
                <a:outerShdw blurRad="38100" dist="38100" dir="2700000" algn="tl">
                  <a:srgbClr val="000000">
                    <a:alpha val="43137"/>
                  </a:srgbClr>
                </a:outerShdw>
              </a:effectLst>
              <a:latin typeface="+mn-lt"/>
            </a:rPr>
            <a:t>kommunikeer</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nl-NL" sz="1750" b="1" kern="1200" dirty="0"/>
            <a:t>Liefde is die beginsel wat ons na God moet lei. Ons het Hom lief omdat Hy ons eerste liefgehad het (1 Johannes </a:t>
          </a:r>
          <a:r>
            <a:rPr lang="en" sz="1750" b="1" kern="1200" dirty="0"/>
            <a:t>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rPr>
            <a:t>Om die Here jou God lief te hê</a:t>
          </a:r>
          <a:endParaRPr lang="en" sz="1900" b="1" kern="1200" dirty="0">
            <a:effectLst>
              <a:outerShdw blurRad="38100" dist="38100" dir="2700000" algn="tl">
                <a:srgbClr val="000000">
                  <a:alpha val="43137"/>
                </a:srgbClr>
              </a:outerShdw>
            </a:effectLst>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55650">
            <a:lnSpc>
              <a:spcPct val="90000"/>
            </a:lnSpc>
            <a:spcBef>
              <a:spcPct val="0"/>
            </a:spcBef>
            <a:spcAft>
              <a:spcPct val="15000"/>
            </a:spcAft>
            <a:buNone/>
          </a:pPr>
          <a:r>
            <a:rPr lang="nl-NL" sz="1700" b="1" kern="1200" dirty="0"/>
            <a:t>Dit is hoe Josua die gedrag aandui wat van diegene verwag word wat kies om met God te wandel.</a:t>
          </a:r>
          <a:endParaRPr lang="en" sz="1700" b="1" kern="1200" dirty="0"/>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Om in gehoorsaamheid met Hom te wandel</a:t>
          </a:r>
          <a:endParaRPr lang="en" sz="18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t>Gehoorsaamheid is die natuurlike resultaat van 'n dankbare hart wat verstaan wat God gedoen het</a:t>
          </a:r>
          <a:endParaRPr lang="en" sz="1800" b="1" kern="1200" dirty="0"/>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b="1" kern="1200" dirty="0" err="1">
              <a:effectLst>
                <a:outerShdw blurRad="38100" dist="38100" dir="2700000" algn="tl">
                  <a:srgbClr val="000000">
                    <a:alpha val="43137"/>
                  </a:srgbClr>
                </a:outerShdw>
              </a:effectLst>
            </a:rPr>
            <a:t>Onderhou</a:t>
          </a:r>
          <a:r>
            <a:rPr lang="en-ZA" sz="1900" b="1" kern="1200" dirty="0">
              <a:effectLst>
                <a:outerShdw blurRad="38100" dist="38100" dir="2700000" algn="tl">
                  <a:srgbClr val="000000">
                    <a:alpha val="43137"/>
                  </a:srgbClr>
                </a:outerShdw>
              </a:effectLst>
            </a:rPr>
            <a:t> Sy </a:t>
          </a:r>
          <a:r>
            <a:rPr lang="en-ZA" sz="1900" b="1" kern="1200" dirty="0" err="1">
              <a:effectLst>
                <a:outerShdw blurRad="38100" dist="38100" dir="2700000" algn="tl">
                  <a:srgbClr val="000000">
                    <a:alpha val="43137"/>
                  </a:srgbClr>
                </a:outerShdw>
              </a:effectLst>
            </a:rPr>
            <a:t>gebooie</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t>Ons moet aan God vasklou sonder om toe te laat dat enige afleiding daardie band breek.</a:t>
          </a:r>
          <a:endParaRPr lang="en" sz="1800" b="1" kern="1200" dirty="0"/>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tx1"/>
              </a:solidFill>
            </a:rPr>
            <a:t>Om aan Hom vas te hou</a:t>
          </a:r>
          <a:endParaRPr lang="en"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t>Ons vind ons ware doel, tevredenheid en oorvloedige lewe wanneer ons gewillig ons Skepper met liefde dien</a:t>
          </a:r>
          <a:endParaRPr lang="en" sz="18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Om Hom te dien met jou hele hart en met jou hele siel</a:t>
          </a:r>
          <a:endParaRPr lang="en" sz="18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2891076"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2922271" y="0"/>
          <a:ext cx="6398893"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Hulle het in stilte na die beskuldigings geluister</a:t>
          </a:r>
          <a:endParaRPr lang="es-ES" sz="2000" kern="1200" dirty="0"/>
        </a:p>
      </dsp:txBody>
      <dsp:txXfrm>
        <a:off x="2942957" y="20686"/>
        <a:ext cx="6357521" cy="382385"/>
      </dsp:txXfrm>
    </dsp:sp>
    <dsp:sp modelId="{6188357F-B3AE-45B7-9A4B-33CFF5414BDD}">
      <dsp:nvSpPr>
        <dsp:cNvPr id="0" name=""/>
        <dsp:cNvSpPr/>
      </dsp:nvSpPr>
      <dsp:spPr>
        <a:xfrm>
          <a:off x="2922271" y="439167"/>
          <a:ext cx="6398893"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Hulle het God as hul getuie geroep</a:t>
          </a:r>
          <a:endParaRPr lang="es-ES" sz="2000" kern="1200" dirty="0"/>
        </a:p>
      </dsp:txBody>
      <dsp:txXfrm>
        <a:off x="2942957" y="459853"/>
        <a:ext cx="6357521" cy="382385"/>
      </dsp:txXfrm>
    </dsp:sp>
    <dsp:sp modelId="{0444BAC0-069B-4C38-83A9-C22C28313175}">
      <dsp:nvSpPr>
        <dsp:cNvPr id="0" name=""/>
        <dsp:cNvSpPr/>
      </dsp:nvSpPr>
      <dsp:spPr>
        <a:xfrm>
          <a:off x="2922271" y="915894"/>
          <a:ext cx="6398893"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Hulle het aanvaar om gestraf te word as hulle gesondig het</a:t>
          </a:r>
          <a:endParaRPr lang="es-ES" sz="1800" kern="1200" dirty="0"/>
        </a:p>
      </dsp:txBody>
      <dsp:txXfrm>
        <a:off x="2942957" y="936580"/>
        <a:ext cx="6357521" cy="382385"/>
      </dsp:txXfrm>
    </dsp:sp>
    <dsp:sp modelId="{2E7D29A4-BEAD-40F9-AEF3-02F602B9DF7B}">
      <dsp:nvSpPr>
        <dsp:cNvPr id="0" name=""/>
        <dsp:cNvSpPr/>
      </dsp:nvSpPr>
      <dsp:spPr>
        <a:xfrm>
          <a:off x="2922271" y="1392621"/>
          <a:ext cx="6398893"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Hulle het hul ware motiewe onthul</a:t>
          </a:r>
          <a:endParaRPr lang="es-ES" sz="2000" kern="1200" dirty="0"/>
        </a:p>
      </dsp:txBody>
      <dsp:txXfrm>
        <a:off x="2942957" y="1413307"/>
        <a:ext cx="6357521"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latin typeface="+mn-lt"/>
            </a:rPr>
            <a:t>Deur hul voorbeeld kan ons die nodige stappe sien om vrede te herstel in soortgelyke situasies wanneer dit by familie, kerk en gemeenskap kom</a:t>
          </a:r>
          <a:r>
            <a:rPr lang="en" sz="2000" b="1" kern="1200" dirty="0">
              <a:solidFill>
                <a:schemeClr val="tx1"/>
              </a:solidFill>
              <a:effectLst/>
              <a:latin typeface="+mn-lt"/>
            </a:rPr>
            <a:t>:</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latin typeface="+mn-lt"/>
            </a:rPr>
            <a:t>Ons </a:t>
          </a:r>
          <a:r>
            <a:rPr lang="en-ZA" sz="2000" b="1" kern="1200" dirty="0" err="1">
              <a:effectLst>
                <a:outerShdw blurRad="38100" dist="38100" dir="2700000" algn="tl">
                  <a:srgbClr val="000000">
                    <a:alpha val="43137"/>
                  </a:srgbClr>
                </a:outerShdw>
              </a:effectLst>
              <a:latin typeface="+mn-lt"/>
            </a:rPr>
            <a:t>gedagtes</a:t>
          </a:r>
          <a:r>
            <a:rPr lang="en-ZA" sz="2000" b="1" kern="1200" dirty="0">
              <a:effectLst>
                <a:outerShdw blurRad="38100" dist="38100" dir="2700000" algn="tl">
                  <a:srgbClr val="000000">
                    <a:alpha val="43137"/>
                  </a:srgbClr>
                </a:outerShdw>
              </a:effectLst>
              <a:latin typeface="+mn-lt"/>
            </a:rPr>
            <a:t> </a:t>
          </a:r>
          <a:r>
            <a:rPr lang="en-ZA" sz="2000" b="1" kern="1200" dirty="0" err="1">
              <a:effectLst>
                <a:outerShdw blurRad="38100" dist="38100" dir="2700000" algn="tl">
                  <a:srgbClr val="000000">
                    <a:alpha val="43137"/>
                  </a:srgbClr>
                </a:outerShdw>
              </a:effectLst>
              <a:latin typeface="+mn-lt"/>
            </a:rPr>
            <a:t>kommunikeer</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mn-lt"/>
            </a:rPr>
            <a:t>Moet nie te vinnig gevolgtrekkings maak nie</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mn-lt"/>
            </a:rPr>
            <a:t>Praat oor die probleme voordat jy optree</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mn-lt"/>
            </a:rPr>
            <a:t>Wees bereid om opofferings te maak om eenheid te bereik</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mn-lt"/>
            </a:rPr>
            <a:t>Gee 'n beleefde reaksie op die beskuldigings</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mn-lt"/>
            </a:rPr>
            <a:t>Wees bly en seën God wanneer vrede herstel word</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09/12/2025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09/12/2025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ZA" sz="5400" b="1" spc="300" dirty="0">
                <a:ln w="9525">
                  <a:solidFill>
                    <a:schemeClr val="bg1"/>
                  </a:solidFill>
                  <a:prstDash val="solid"/>
                </a:ln>
                <a:solidFill>
                  <a:srgbClr val="867031"/>
                </a:solidFill>
                <a:effectLst>
                  <a:outerShdw blurRad="12700" dist="38100" dir="2700000" algn="tl" rotWithShape="0">
                    <a:srgbClr val="FFC000"/>
                  </a:outerShdw>
                </a:effectLst>
              </a:rPr>
              <a:t>DIE LEWE IN DIE BELOOFDE LAND</a:t>
            </a:r>
            <a:endParaRPr lang="en"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9185644" y="6519446"/>
            <a:ext cx="2838662"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Les 11 vir 13 Desember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nl-NL" sz="3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 Sagte antwoord keer die grimmigheid af, maar ‘n krenkende woord laat die toorn opkom</a:t>
            </a:r>
            <a:r>
              <a:rPr kumimoji="0" lang="es-ES" sz="3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Spreuke</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ZA" sz="2000" b="1" dirty="0">
                <a:solidFill>
                  <a:srgbClr val="9868A2"/>
                </a:solidFill>
              </a:rPr>
              <a:t>Die </a:t>
            </a:r>
            <a:r>
              <a:rPr lang="en-ZA" sz="2000" b="1" dirty="0" err="1">
                <a:solidFill>
                  <a:srgbClr val="9868A2"/>
                </a:solidFill>
              </a:rPr>
              <a:t>Afskeidsrede</a:t>
            </a:r>
            <a:r>
              <a:rPr lang="en-ZA" sz="2000" b="1" dirty="0">
                <a:solidFill>
                  <a:srgbClr val="9868A2"/>
                </a:solidFill>
              </a:rPr>
              <a:t> (Josua </a:t>
            </a:r>
            <a:r>
              <a:rPr lang="en" sz="2000" b="1" dirty="0">
                <a:solidFill>
                  <a:srgbClr val="9868A2"/>
                </a:solidFill>
              </a:rPr>
              <a:t>22:1-8)</a:t>
            </a:r>
          </a:p>
          <a:p>
            <a:pPr>
              <a:spcBef>
                <a:spcPts val="1800"/>
              </a:spcBef>
            </a:pPr>
            <a:r>
              <a:rPr lang="de-DE" sz="2000" b="1" dirty="0">
                <a:solidFill>
                  <a:srgbClr val="9B6260"/>
                </a:solidFill>
              </a:rPr>
              <a:t>Die rede vir die konflik (Josua </a:t>
            </a:r>
            <a:r>
              <a:rPr lang="en" sz="2000" b="1" dirty="0">
                <a:solidFill>
                  <a:srgbClr val="9B6260"/>
                </a:solidFill>
              </a:rPr>
              <a:t>22:10-12)</a:t>
            </a:r>
          </a:p>
          <a:p>
            <a:pPr>
              <a:spcBef>
                <a:spcPts val="1800"/>
              </a:spcBef>
            </a:pPr>
            <a:r>
              <a:rPr lang="en-ZA" sz="2000" b="1" dirty="0">
                <a:solidFill>
                  <a:srgbClr val="5F9199"/>
                </a:solidFill>
              </a:rPr>
              <a:t>Die </a:t>
            </a:r>
            <a:r>
              <a:rPr lang="en-ZA" sz="2000" b="1" dirty="0" err="1">
                <a:solidFill>
                  <a:srgbClr val="5F9199"/>
                </a:solidFill>
              </a:rPr>
              <a:t>beskuldigings</a:t>
            </a:r>
            <a:r>
              <a:rPr lang="en-ZA" sz="2000" b="1" dirty="0">
                <a:solidFill>
                  <a:srgbClr val="5F9199"/>
                </a:solidFill>
              </a:rPr>
              <a:t> (Josua </a:t>
            </a:r>
            <a:r>
              <a:rPr lang="en" sz="2000" b="1" dirty="0">
                <a:solidFill>
                  <a:srgbClr val="5F9199"/>
                </a:solidFill>
              </a:rPr>
              <a:t>22:13-20)</a:t>
            </a:r>
          </a:p>
          <a:p>
            <a:pPr>
              <a:spcBef>
                <a:spcPts val="1800"/>
              </a:spcBef>
            </a:pPr>
            <a:r>
              <a:rPr lang="en-ZA" sz="2000" b="1" dirty="0">
                <a:solidFill>
                  <a:srgbClr val="729C63"/>
                </a:solidFill>
              </a:rPr>
              <a:t>Die </a:t>
            </a:r>
            <a:r>
              <a:rPr lang="en-ZA" sz="2000" b="1" dirty="0" err="1">
                <a:solidFill>
                  <a:srgbClr val="729C63"/>
                </a:solidFill>
              </a:rPr>
              <a:t>vriendelike</a:t>
            </a:r>
            <a:r>
              <a:rPr lang="en-ZA" sz="2000" b="1" dirty="0">
                <a:solidFill>
                  <a:srgbClr val="729C63"/>
                </a:solidFill>
              </a:rPr>
              <a:t> </a:t>
            </a:r>
            <a:r>
              <a:rPr lang="en-ZA" sz="2000" b="1" dirty="0" err="1">
                <a:solidFill>
                  <a:srgbClr val="729C63"/>
                </a:solidFill>
              </a:rPr>
              <a:t>antwoord</a:t>
            </a:r>
            <a:r>
              <a:rPr lang="en-ZA" sz="2000" b="1" dirty="0">
                <a:solidFill>
                  <a:srgbClr val="729C63"/>
                </a:solidFill>
              </a:rPr>
              <a:t> (Josua </a:t>
            </a:r>
            <a:r>
              <a:rPr lang="en" sz="2000" b="1" dirty="0">
                <a:solidFill>
                  <a:srgbClr val="729C63"/>
                </a:solidFill>
              </a:rPr>
              <a:t>22:21-29)</a:t>
            </a:r>
          </a:p>
          <a:p>
            <a:pPr>
              <a:spcBef>
                <a:spcPts val="1800"/>
              </a:spcBef>
            </a:pPr>
            <a:r>
              <a:rPr lang="en-ZA" sz="2000" b="1" dirty="0" err="1">
                <a:solidFill>
                  <a:srgbClr val="9B8F61"/>
                </a:solidFill>
              </a:rPr>
              <a:t>Versoening</a:t>
            </a:r>
            <a:r>
              <a:rPr lang="en-ZA" sz="2000" b="1" dirty="0">
                <a:solidFill>
                  <a:srgbClr val="9B8F61"/>
                </a:solidFill>
              </a:rPr>
              <a:t> (Josua </a:t>
            </a:r>
            <a:r>
              <a:rPr lang="en" sz="2000" b="1" dirty="0">
                <a:solidFill>
                  <a:srgbClr val="9B8F61"/>
                </a:solidFill>
              </a:rPr>
              <a:t>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nl-NL" sz="2000" b="1" dirty="0"/>
              <a:t>Na verskeie jare van oorlog het Israel Kanaän verower, alhoewel nie al sy inwoners nog verdryf is nie</a:t>
            </a:r>
            <a:r>
              <a:rPr lang="en" sz="2000" b="1" dirty="0"/>
              <a:t>.</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62122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8" y="1944413"/>
            <a:ext cx="8086725" cy="1631216"/>
          </a:xfrm>
          <a:prstGeom prst="rect">
            <a:avLst/>
          </a:prstGeom>
          <a:noFill/>
        </p:spPr>
        <p:txBody>
          <a:bodyPr wrap="square">
            <a:spAutoFit/>
          </a:bodyPr>
          <a:lstStyle/>
          <a:p>
            <a:pPr>
              <a:spcBef>
                <a:spcPts val="600"/>
              </a:spcBef>
            </a:pPr>
            <a:r>
              <a:rPr lang="nl-NL" sz="2000" b="1" dirty="0"/>
              <a:t>Uiteindelik het die tyd vir afskeid aangebreek. Nadat hy hulle geseën en geadviseer het om op God se pad voort te gaan, het Josua hulle weggestuur. Maar die afskeid is oorskadu deur 'n ernstige misverstand wat maklik die eenheid van die volk van Israel kon vernietig het</a:t>
            </a:r>
            <a:r>
              <a:rPr lang="en" sz="2000" b="1" dirty="0"/>
              <a:t>.</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711668"/>
            <a:ext cx="8086725" cy="1323439"/>
          </a:xfrm>
          <a:prstGeom prst="rect">
            <a:avLst/>
          </a:prstGeom>
          <a:noFill/>
        </p:spPr>
        <p:txBody>
          <a:bodyPr wrap="square">
            <a:spAutoFit/>
          </a:bodyPr>
          <a:lstStyle/>
          <a:p>
            <a:pPr>
              <a:spcBef>
                <a:spcPts val="600"/>
              </a:spcBef>
            </a:pPr>
            <a:r>
              <a:rPr lang="nl-NL" sz="2000" b="1" dirty="0"/>
              <a:t>Die twee en 'n half stamme wat besit geneem het van die oostelike deel (Reuben, Gad en die halfstam van Manasse), en wat die Jordaan oorgesteek het om met die verowering te help, het hul verbintenis getrou nagekom</a:t>
            </a:r>
            <a:r>
              <a:rPr lang="en" sz="2000" b="1" dirty="0"/>
              <a:t>.</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ZA"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 AFSKEIDSTOESPRAAK</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Neem net noukeurig in ag die onderhouding van die gebod en die wet wat Moses, die kneg van die HERE, julle beveel het, om die HERE julle God lief te hê en in al sy weë te wandel en sy gebooie te onderhou en Hom aan te hang en Hom te dien met julle hele hart en met julle hele siel</a:t>
            </a:r>
            <a:r>
              <a:rPr lang="en-US"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(Josua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nl-NL" sz="2000" b="1" dirty="0"/>
              <a:t>Aangesien die Jordaan 'n skeiding tussen die stamme sou veroorsaak, het Josua wyse raad gegee aan die twee en 'n half stamme sodat hulle getrou kon bly (Josua </a:t>
            </a:r>
            <a:r>
              <a:rPr lang="en" sz="2000" b="1" dirty="0"/>
              <a:t>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485424391"/>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de-DE"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DIE REDE VIR DIE KONFLIK</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Toe hulle kom by die klipkrale van die Jordaan, wat in die land Kanaän lê, het die kinders van Ruben en die kinders van Gad en die halwe stam van Manasse daar ‘n altaar gebou by die Jordaan, ‘n altaar groot van aansien</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(Josua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554272"/>
          </a:xfrm>
          <a:prstGeom prst="rect">
            <a:avLst/>
          </a:prstGeom>
          <a:noFill/>
        </p:spPr>
        <p:txBody>
          <a:bodyPr wrap="square" rtlCol="0">
            <a:spAutoFit/>
          </a:bodyPr>
          <a:lstStyle/>
          <a:p>
            <a:pPr>
              <a:spcBef>
                <a:spcPts val="600"/>
              </a:spcBef>
            </a:pPr>
            <a:r>
              <a:rPr lang="nl-NL" sz="1900" b="1" dirty="0"/>
              <a:t>Naby die plek waar Josua 'n gedenkteken van die wonderbaarlike oorsteek van die Jordaan opgerig het, het die twee en 'n half stamme 'n altaar gebou soortgelyk aan die altaar van die Heiligdom (Jos</a:t>
            </a:r>
            <a:r>
              <a:rPr lang="en" sz="1900" b="1" dirty="0"/>
              <a:t>.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12558"/>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390711"/>
            <a:ext cx="8784282" cy="1846659"/>
          </a:xfrm>
          <a:prstGeom prst="rect">
            <a:avLst/>
          </a:prstGeom>
          <a:noFill/>
        </p:spPr>
        <p:txBody>
          <a:bodyPr wrap="square">
            <a:spAutoFit/>
          </a:bodyPr>
          <a:lstStyle/>
          <a:p>
            <a:pPr>
              <a:spcBef>
                <a:spcPts val="600"/>
              </a:spcBef>
            </a:pPr>
            <a:r>
              <a:rPr lang="nl-NL" sz="1900" b="1" dirty="0"/>
              <a:t>Die res van die Israeliete het besluit om hierdie sonde uit te roei deur hul broers aan te val (Jos. 22:12). Maar God het ingegryp om 'n bloedige burgeroorlog te voorkom. Hy het mense opgehef wat gekies het om nie te oordeel sonder al die bewyse nie; hulle het die voordeel van die twyfel toegestaan; en hulle het besluit om hul broers die geleentheid te gee om hulself te verduidelik (Jos</a:t>
            </a:r>
            <a:r>
              <a:rPr lang="en" sz="1900" b="1" dirty="0"/>
              <a:t>.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5" cy="1261884"/>
          </a:xfrm>
          <a:prstGeom prst="rect">
            <a:avLst/>
          </a:prstGeom>
          <a:noFill/>
        </p:spPr>
        <p:txBody>
          <a:bodyPr wrap="square">
            <a:spAutoFit/>
          </a:bodyPr>
          <a:lstStyle/>
          <a:p>
            <a:pPr>
              <a:spcBef>
                <a:spcPts val="600"/>
              </a:spcBef>
            </a:pPr>
            <a:r>
              <a:rPr lang="nl-NL" sz="1900" b="1" dirty="0"/>
              <a:t>Hierdie daad is geïnterpreteer as 'n oortreding van die wet wat offers op 'n ander plek as die altaar van brandoffers in die Heiligdom verbied het </a:t>
            </a:r>
            <a:r>
              <a:rPr lang="en" sz="1900" b="1" dirty="0"/>
              <a:t>(Lev.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0" y="6199028"/>
            <a:ext cx="8784281" cy="677108"/>
          </a:xfrm>
          <a:prstGeom prst="rect">
            <a:avLst/>
          </a:prstGeom>
          <a:noFill/>
        </p:spPr>
        <p:txBody>
          <a:bodyPr wrap="square">
            <a:spAutoFit/>
          </a:bodyPr>
          <a:lstStyle/>
          <a:p>
            <a:pPr>
              <a:spcBef>
                <a:spcPts val="600"/>
              </a:spcBef>
            </a:pPr>
            <a:r>
              <a:rPr lang="nl-NL" sz="1900" b="1" dirty="0"/>
              <a:t>Soos dit geblyk het, was sy enigste fout dat hy nie sy broers van sy bedoelings ingelig het nie... Maar dit is nie 'n sonde nie</a:t>
            </a:r>
            <a:r>
              <a:rPr lang="en" sz="1900" b="1" dirty="0"/>
              <a:t>.</a:t>
            </a:r>
            <a:endParaRPr lang="es-ES" sz="19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ZA"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BESKULDIGINGS</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So sê die hele vergadering van die HERE: Wat is dit vir ‘n troubreuk wat julle begaan teen die God van Israel, dat julle vandag van die HERE afvallig word deur vir julle ‘n altaar te bou, deur vandag teen die HERE in opstand te kom</a:t>
            </a:r>
            <a:r>
              <a:rPr lang="en-US" b="1" dirty="0">
                <a:solidFill>
                  <a:schemeClr val="accent3">
                    <a:lumMod val="75000"/>
                  </a:schemeClr>
                </a:solidFill>
                <a:latin typeface="Comic Sans MS" panose="030F0702030302020204" pitchFamily="66" charset="0"/>
              </a:rPr>
              <a:t>?’ </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(Josua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nl-NL" sz="2000" b="1" dirty="0"/>
              <a:t>Waarom is Pinehas gekies om die ondersoekkomitee te lei </a:t>
            </a:r>
            <a:br>
              <a:rPr lang="nl-NL" sz="2000" b="1" dirty="0"/>
            </a:br>
            <a:r>
              <a:rPr lang="nl-NL" sz="2000" b="1" dirty="0"/>
              <a:t>(Jos</a:t>
            </a:r>
            <a:r>
              <a:rPr lang="en" sz="2000" b="1" dirty="0"/>
              <a:t>.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nl-NL" sz="2000" b="1" dirty="0"/>
              <a:t>Pinehas se toespraak het volkome sin gemaak. As offers op die nuut opgerigte altaar gebring is, sou God die hele Israel daarvoor straf (Jos</a:t>
            </a:r>
            <a:r>
              <a:rPr lang="en" sz="2000" b="1" dirty="0"/>
              <a:t>.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ZA" sz="2000" b="1" dirty="0" err="1"/>
              <a:t>Pinehas</a:t>
            </a:r>
            <a:r>
              <a:rPr lang="en-ZA" sz="2000" b="1" dirty="0"/>
              <a:t>, die </a:t>
            </a:r>
            <a:r>
              <a:rPr lang="en-ZA" sz="2000" b="1" dirty="0" err="1"/>
              <a:t>hoëpriester</a:t>
            </a:r>
            <a:r>
              <a:rPr lang="en-ZA" sz="2000" b="1" dirty="0"/>
              <a:t> se </a:t>
            </a:r>
            <a:r>
              <a:rPr lang="en-ZA" sz="2000" b="1" dirty="0" err="1"/>
              <a:t>seun</a:t>
            </a:r>
            <a:r>
              <a:rPr lang="en-ZA" sz="2000" b="1" dirty="0"/>
              <a:t>, was </a:t>
            </a:r>
            <a:r>
              <a:rPr lang="en-ZA" sz="2000" b="1" dirty="0" err="1"/>
              <a:t>meedoënloos</a:t>
            </a:r>
            <a:r>
              <a:rPr lang="en-ZA" sz="2000" b="1" dirty="0"/>
              <a:t> om die sonde by Baäl-Peor </a:t>
            </a:r>
            <a:r>
              <a:rPr lang="en-ZA" sz="2000" b="1" dirty="0" err="1"/>
              <a:t>te</a:t>
            </a:r>
            <a:r>
              <a:rPr lang="en-ZA" sz="2000" b="1" dirty="0"/>
              <a:t> stop (Num. 25:7-8). In </a:t>
            </a:r>
            <a:r>
              <a:rPr lang="en-ZA" sz="2000" b="1" dirty="0" err="1"/>
              <a:t>sy</a:t>
            </a:r>
            <a:r>
              <a:rPr lang="en-ZA" sz="2000" b="1" dirty="0"/>
              <a:t> </a:t>
            </a:r>
            <a:r>
              <a:rPr lang="en-ZA" sz="2000" b="1" dirty="0" err="1"/>
              <a:t>toespraak</a:t>
            </a:r>
            <a:r>
              <a:rPr lang="en-ZA" sz="2000" b="1" dirty="0"/>
              <a:t> het hy </a:t>
            </a:r>
            <a:r>
              <a:rPr lang="en-ZA" sz="2000" b="1" dirty="0" err="1"/>
              <a:t>hierdie</a:t>
            </a:r>
            <a:r>
              <a:rPr lang="en-ZA" sz="2000" b="1" dirty="0"/>
              <a:t> sonde </a:t>
            </a:r>
            <a:r>
              <a:rPr lang="en-ZA" sz="2000" b="1" dirty="0" err="1"/>
              <a:t>aan</a:t>
            </a:r>
            <a:r>
              <a:rPr lang="en-ZA" sz="2000" b="1" dirty="0"/>
              <a:t> Agan se sonde </a:t>
            </a:r>
            <a:r>
              <a:rPr lang="en-ZA" sz="2000" b="1" dirty="0" err="1"/>
              <a:t>gekoppel</a:t>
            </a:r>
            <a:r>
              <a:rPr lang="en-ZA" sz="2000" b="1" dirty="0"/>
              <a:t> </a:t>
            </a:r>
            <a:r>
              <a:rPr lang="en-ZA" sz="2000" b="1" dirty="0" err="1"/>
              <a:t>en</a:t>
            </a:r>
            <a:r>
              <a:rPr lang="en-ZA" sz="2000" b="1" dirty="0"/>
              <a:t> </a:t>
            </a:r>
            <a:r>
              <a:rPr lang="en-ZA" sz="2000" b="1" dirty="0" err="1"/>
              <a:t>dit</a:t>
            </a:r>
            <a:r>
              <a:rPr lang="en-ZA" sz="2000" b="1" dirty="0"/>
              <a:t> </a:t>
            </a:r>
            <a:r>
              <a:rPr lang="en-ZA" sz="2000" b="1" dirty="0" err="1"/>
              <a:t>gelykgestel</a:t>
            </a:r>
            <a:r>
              <a:rPr lang="en-ZA" sz="2000" b="1" dirty="0"/>
              <a:t> </a:t>
            </a:r>
            <a:r>
              <a:rPr lang="en-ZA" sz="2000" b="1" dirty="0" err="1"/>
              <a:t>aan</a:t>
            </a:r>
            <a:r>
              <a:rPr lang="en-ZA" sz="2000" b="1" dirty="0"/>
              <a:t> die </a:t>
            </a:r>
            <a:r>
              <a:rPr lang="en-ZA" sz="2000" b="1" dirty="0" err="1"/>
              <a:t>een</a:t>
            </a:r>
            <a:r>
              <a:rPr lang="en-ZA" sz="2000" b="1" dirty="0"/>
              <a:t> wat glo </a:t>
            </a:r>
            <a:r>
              <a:rPr lang="en-ZA" sz="2000" b="1" dirty="0" err="1"/>
              <a:t>deur</a:t>
            </a:r>
            <a:r>
              <a:rPr lang="en-ZA" sz="2000" b="1" dirty="0"/>
              <a:t> die twee </a:t>
            </a:r>
            <a:r>
              <a:rPr lang="en-ZA" sz="2000" b="1" dirty="0" err="1"/>
              <a:t>en</a:t>
            </a:r>
            <a:r>
              <a:rPr lang="en-ZA" sz="2000" b="1" dirty="0"/>
              <a:t> 'n half </a:t>
            </a:r>
            <a:r>
              <a:rPr lang="en-ZA" sz="2000" b="1" dirty="0" err="1"/>
              <a:t>stamme</a:t>
            </a:r>
            <a:r>
              <a:rPr lang="en-ZA" sz="2000" b="1" dirty="0"/>
              <a:t> </a:t>
            </a:r>
            <a:r>
              <a:rPr lang="en-ZA" sz="2000" b="1" dirty="0" err="1"/>
              <a:t>gepleeg</a:t>
            </a:r>
            <a:r>
              <a:rPr lang="en-ZA" sz="2000" b="1" dirty="0"/>
              <a:t> is (Jos</a:t>
            </a:r>
            <a:r>
              <a:rPr lang="en" sz="2000" b="1" dirty="0"/>
              <a:t>.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nl-NL" sz="2000" b="1" dirty="0"/>
              <a:t>Hy het hulle egter die geleentheid gegee om hierdie fout reg te stel voordat hulle die sonde begaan het: Hy het hulle die kans gegee om terug te keer na die Jordaanse kant waar die Heiligdom was (Jos</a:t>
            </a:r>
            <a:r>
              <a:rPr lang="en" sz="2000" b="1" dirty="0"/>
              <a:t>.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DIE VRIENDELIKE ANTWOORD</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542294"/>
            <a:ext cx="12192000" cy="861774"/>
          </a:xfrm>
          <a:prstGeom prst="rect">
            <a:avLst/>
          </a:prstGeom>
          <a:noFill/>
        </p:spPr>
        <p:txBody>
          <a:bodyPr wrap="square">
            <a:spAutoFit/>
          </a:bodyPr>
          <a:lstStyle/>
          <a:p>
            <a:pPr algn="ct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nl-NL"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dat ons ‘n altaar vir ons gebou het om van die HERE afvallig te word; en as dit is om daarop ‘n brandoffer en spysoffer te bring of om daarop dankoffers te berei, dan mag die HERE self dit wreek</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(Josua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nl-NL" sz="2000" b="1" dirty="0"/>
              <a:t>Die stamme van Reuben en Gad, en die half-stam van Manasse, het, toe hulle beskuldig is, voorbeeldig opgetree</a:t>
            </a:r>
            <a:r>
              <a:rPr lang="en" sz="2000" b="1" dirty="0"/>
              <a:t>:</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344053997"/>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nl-NL" sz="2000" b="1" dirty="0"/>
              <a:t>Toe die Israeliete nie die motiewe van hul broers vir die bou van die altaar geken het nie, het hulle aanvaar: rebellie, 'n begeerte na skeiding, en goddelike straf</a:t>
            </a:r>
            <a:r>
              <a:rPr lang="en" sz="2000" b="1" dirty="0"/>
              <a:t>.</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nl-NL" sz="2000" b="1" dirty="0"/>
              <a:t>Alhoewel die beskuldigde stamme deur die beskuldigings aanstoot kon neem en gewelddadig in hul verdediging kon reageer, is oorlog vermy danksy hul vriendelike reaksie</a:t>
            </a:r>
            <a:r>
              <a:rPr lang="en" sz="2000" b="1" dirty="0"/>
              <a:t>.</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nl-NL" sz="2000" b="1" dirty="0"/>
              <a:t>Die werklikheid was: 'n begeerte om verenig te bly met hul broers en 'n toekomstige skeiding van die Israeliete te vermy (Jos</a:t>
            </a:r>
            <a:r>
              <a:rPr lang="en" sz="2000" b="1" dirty="0"/>
              <a:t>.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ZA"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VERSOENING</a:t>
            </a:r>
            <a:endPar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029699" cy="1107996"/>
          </a:xfrm>
          <a:prstGeom prst="rect">
            <a:avLst/>
          </a:prstGeom>
          <a:noFill/>
        </p:spPr>
        <p:txBody>
          <a:bodyPr wrap="square">
            <a:spAutoFit/>
          </a:bodyPr>
          <a:lstStyle/>
          <a:p>
            <a:pPr algn="ctr"/>
            <a:r>
              <a:rPr lang="en" sz="1600" b="1" dirty="0">
                <a:latin typeface="Comic Sans MS" panose="030F0702030302020204" pitchFamily="66" charset="0"/>
              </a:rPr>
              <a:t>“</a:t>
            </a:r>
            <a:r>
              <a:rPr lang="nl-NL" sz="1600" b="1" dirty="0">
                <a:latin typeface="Comic Sans MS" panose="030F0702030302020204" pitchFamily="66" charset="0"/>
              </a:rPr>
              <a:t>En die antwoord was goed in die oë van die kinders van Israel, en die kinders van Israel het God geprys; en hulle het daar nie meer van gespreek om teen hulle op kommando te trek, om die land waarin die kinders van Ruben en die kinders van Gad gewoon het, te verwoes nie</a:t>
            </a:r>
            <a:r>
              <a:rPr lang="en" sz="1600" b="1" dirty="0">
                <a:latin typeface="Comic Sans MS" panose="030F0702030302020204" pitchFamily="66" charset="0"/>
              </a:rPr>
              <a:t>”</a:t>
            </a:r>
            <a:r>
              <a:rPr lang="en" b="1" dirty="0">
                <a:latin typeface="Comic Sans MS" panose="030F0702030302020204" pitchFamily="66" charset="0"/>
              </a:rPr>
              <a:t> </a:t>
            </a:r>
            <a:r>
              <a:rPr lang="en" sz="1400" b="1" dirty="0">
                <a:latin typeface="Comic Sans MS" panose="030F0702030302020204" pitchFamily="66" charset="0"/>
              </a:rPr>
              <a:t>(Josua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261884"/>
          </a:xfrm>
          <a:prstGeom prst="rect">
            <a:avLst/>
          </a:prstGeom>
          <a:noFill/>
        </p:spPr>
        <p:txBody>
          <a:bodyPr wrap="square">
            <a:spAutoFit/>
          </a:bodyPr>
          <a:lstStyle/>
          <a:p>
            <a:pPr lvl="0">
              <a:spcBef>
                <a:spcPts val="600"/>
              </a:spcBef>
              <a:defRPr/>
            </a:pPr>
            <a:r>
              <a:rPr lang="nl-NL" sz="1900" b="1" dirty="0">
                <a:solidFill>
                  <a:prstClr val="black"/>
                </a:solidFill>
              </a:rPr>
              <a:t>Toe hulle sien dat die beskuldiging ongegrond was, was Pinehas en die Israelitiese afvaardiging verlig (Jos. 22:30-31). Aan hul kant, toe die Israeliete die waarheid geleer het, het hulle bly gejuig en God geprys (Jos</a:t>
            </a:r>
            <a:r>
              <a:rPr kumimoji="0" lang="en" sz="1900" b="1" i="0" u="none" strike="noStrike" kern="1200" cap="none" spc="0" normalizeH="0" baseline="0" noProof="0" dirty="0">
                <a:ln>
                  <a:noFill/>
                </a:ln>
                <a:solidFill>
                  <a:prstClr val="black"/>
                </a:solidFill>
                <a:effectLst/>
                <a:uLnTx/>
                <a:uFillTx/>
                <a:latin typeface="Aptos" panose="02110004020202020204"/>
              </a:rPr>
              <a:t>.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692707514"/>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547931" cy="5786199"/>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Daarna het die kinders van Gad en Ruben ‘n inskripsie aan die altaar aangebring wat die doel waarvoor dit opgerig is aandui; en hulle het gesê: “Hy is getuie tussen ons dat die Here God is.” So het hulle gepoog om enige toekomstige misverstand uit die weg te ruim en om alle aanleiding tot versoeking te verwyder</a:t>
            </a:r>
            <a:r>
              <a:rPr lang="en-US" sz="2400" b="1" dirty="0">
                <a:latin typeface="Constantia" panose="02030602050306030303" pitchFamily="18" charset="0"/>
              </a:rPr>
              <a:t>.</a:t>
            </a:r>
          </a:p>
          <a:p>
            <a:pPr>
              <a:spcBef>
                <a:spcPts val="600"/>
              </a:spcBef>
            </a:pPr>
            <a:r>
              <a:rPr lang="nl-NL" sz="2400" b="1" dirty="0">
                <a:latin typeface="Constantia" panose="02030602050306030303" pitchFamily="18" charset="0"/>
              </a:rPr>
              <a:t>Hoe dikwels ontstaan daar ernstige probleme as gevolg van ‘n eenvoudige misverstand, selfs tussen die wat deur die mees verdienstelike beweegredes aangedryf word; en as daar nie hoflikheid en verdraagsaamheid aan die dag gelê word nie, kan daar ernstige en selfs dodelike, gevolge wees</a:t>
            </a:r>
            <a:r>
              <a:rPr lang="en-US" sz="2400" b="1" dirty="0">
                <a:latin typeface="Constantia" panose="02030602050306030303" pitchFamily="18" charset="0"/>
              </a:rPr>
              <a:t>[…]</a:t>
            </a:r>
          </a:p>
          <a:p>
            <a:pPr>
              <a:spcBef>
                <a:spcPts val="600"/>
              </a:spcBef>
            </a:pPr>
            <a:r>
              <a:rPr lang="nl-NL" sz="2400" b="1" dirty="0">
                <a:latin typeface="Constantia" panose="02030602050306030303" pitchFamily="18" charset="0"/>
              </a:rPr>
              <a:t>Niemand is ooit deur bestraffing en verwyt van ‘n dwaalweg herwin nie; maar talle word op hierdie wyse verder van die regte pad verdryf en die gevolg is dat hulle hul harte teen oortuiging verhard. ‘n Gees van barmhartigheid en ‘n hoflike, verdraagsame houding kan die dwalendes red en ‘n menigte van sondes bedek</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495</TotalTime>
  <Words>1424</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Comic Sans MS</vt:lpstr>
      <vt:lpstr>Aptos Display</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2025-11-15T16:15:13Z</dcterms:created>
  <dcterms:modified xsi:type="dcterms:W3CDTF">2025-12-09T07:14:53Z</dcterms:modified>
</cp:coreProperties>
</file>