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26" d="100"/>
          <a:sy n="26" d="100"/>
        </p:scale>
        <p:origin x="90" y="14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nl-NL" sz="2000" b="1" dirty="0"/>
            <a:t>Moet nie met die inwoners van die land trou nie (Jos</a:t>
          </a:r>
          <a:r>
            <a:rPr lang="en" sz="2000" b="1" dirty="0"/>
            <a:t>.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nl-NL" sz="2000" b="1" dirty="0"/>
            <a:t>Moet nie die name van hul gode noem nie (Jos</a:t>
          </a:r>
          <a:r>
            <a:rPr lang="en" sz="2000" b="1" dirty="0"/>
            <a:t>. 23:7b)</a:t>
          </a:r>
          <a:endParaRPr lang="es-ES" sz="2000" b="1" dirty="0"/>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nl-NL" sz="2000" b="1" dirty="0"/>
            <a:t>Moenie hul gode aanbid nie (Jos</a:t>
          </a:r>
          <a:r>
            <a:rPr lang="en" sz="2000" b="1" dirty="0"/>
            <a:t>.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Moenie hul gode aanbid nie (Jos</a:t>
          </a:r>
          <a:r>
            <a:rPr lang="en" sz="2000" b="1" kern="1200" dirty="0"/>
            <a:t>. 23:7c)</a:t>
          </a: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Moet nie die name van hul gode noem nie (Jos</a:t>
          </a:r>
          <a:r>
            <a:rPr lang="en" sz="2000" b="1" kern="1200" dirty="0"/>
            <a:t>. 23:7b)</a:t>
          </a:r>
          <a:endParaRPr lang="es-ES" sz="2000" b="1" kern="1200" dirty="0"/>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Moet nie met die inwoners van die land trou nie (Jos</a:t>
          </a:r>
          <a:r>
            <a:rPr lang="en" sz="2000" b="1" kern="1200" dirty="0"/>
            <a:t>. 23:7a)</a:t>
          </a: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en-ZA"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GOD IS GETROU!</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en" sz="1600" b="1" dirty="0">
                <a:solidFill>
                  <a:srgbClr val="3A5036"/>
                </a:solidFill>
              </a:rPr>
              <a:t>Les 12 vir 20 Desember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Geen woord van al die goeie woorde wat die HERE met die huis van Israel gespreek het, het onvervuld gebly nie; alles het uitgekom</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Josua</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21:45)</a:t>
            </a: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ZA" sz="2000" b="1" dirty="0">
                <a:solidFill>
                  <a:srgbClr val="DE785F"/>
                </a:solidFill>
              </a:rPr>
              <a:t>God se </a:t>
            </a:r>
            <a:r>
              <a:rPr lang="en-ZA" sz="2000" b="1" dirty="0" err="1">
                <a:solidFill>
                  <a:srgbClr val="DE785F"/>
                </a:solidFill>
              </a:rPr>
              <a:t>getrouheid</a:t>
            </a:r>
            <a:r>
              <a:rPr lang="en-ZA" sz="2000" b="1" dirty="0">
                <a:solidFill>
                  <a:srgbClr val="DE785F"/>
                </a:solidFill>
              </a:rPr>
              <a:t> </a:t>
            </a:r>
            <a:r>
              <a:rPr lang="en" sz="2000" b="1" dirty="0"/>
              <a:t>(Josua 21:43-45)</a:t>
            </a:r>
          </a:p>
          <a:p>
            <a:pPr>
              <a:spcBef>
                <a:spcPts val="1200"/>
              </a:spcBef>
            </a:pPr>
            <a:r>
              <a:rPr lang="nl-NL" sz="2000" b="1" dirty="0">
                <a:solidFill>
                  <a:srgbClr val="579D65"/>
                </a:solidFill>
              </a:rPr>
              <a:t>Wat God gedoen het en wat Hy gaan doen </a:t>
            </a:r>
            <a:r>
              <a:rPr lang="en" sz="2000" b="1" dirty="0"/>
              <a:t>(Josua 23:1-5)</a:t>
            </a:r>
          </a:p>
          <a:p>
            <a:pPr>
              <a:spcBef>
                <a:spcPts val="1200"/>
              </a:spcBef>
            </a:pPr>
            <a:r>
              <a:rPr lang="en-ZA" sz="2000" b="1" dirty="0">
                <a:solidFill>
                  <a:srgbClr val="5F69DE"/>
                </a:solidFill>
              </a:rPr>
              <a:t>Die </a:t>
            </a:r>
            <a:r>
              <a:rPr lang="en-ZA" sz="2000" b="1" dirty="0" err="1">
                <a:solidFill>
                  <a:srgbClr val="5F69DE"/>
                </a:solidFill>
              </a:rPr>
              <a:t>beloning</a:t>
            </a:r>
            <a:r>
              <a:rPr lang="en-ZA" sz="2000" b="1" dirty="0">
                <a:solidFill>
                  <a:srgbClr val="5F69DE"/>
                </a:solidFill>
              </a:rPr>
              <a:t> vir </a:t>
            </a:r>
            <a:r>
              <a:rPr lang="en-ZA" sz="2000" b="1" dirty="0" err="1">
                <a:solidFill>
                  <a:srgbClr val="5F69DE"/>
                </a:solidFill>
              </a:rPr>
              <a:t>getrouheid</a:t>
            </a:r>
            <a:r>
              <a:rPr lang="en-ZA" sz="2000" b="1" dirty="0">
                <a:solidFill>
                  <a:srgbClr val="5F69DE"/>
                </a:solidFill>
              </a:rPr>
              <a:t> </a:t>
            </a:r>
            <a:r>
              <a:rPr lang="en" sz="2000" b="1" dirty="0"/>
              <a:t>(Josua 23:6-10)</a:t>
            </a:r>
          </a:p>
          <a:p>
            <a:pPr>
              <a:spcBef>
                <a:spcPts val="1200"/>
              </a:spcBef>
            </a:pPr>
            <a:r>
              <a:rPr lang="en-ZA" sz="2000" b="1" dirty="0">
                <a:solidFill>
                  <a:srgbClr val="DE5F8B"/>
                </a:solidFill>
              </a:rPr>
              <a:t>Wat </a:t>
            </a:r>
            <a:r>
              <a:rPr lang="en-ZA" sz="2000" b="1" dirty="0" err="1">
                <a:solidFill>
                  <a:srgbClr val="DE5F8B"/>
                </a:solidFill>
              </a:rPr>
              <a:t>ons</a:t>
            </a:r>
            <a:r>
              <a:rPr lang="en-ZA" sz="2000" b="1" dirty="0">
                <a:solidFill>
                  <a:srgbClr val="DE5F8B"/>
                </a:solidFill>
              </a:rPr>
              <a:t> </a:t>
            </a:r>
            <a:r>
              <a:rPr lang="en-ZA" sz="2000" b="1" dirty="0" err="1">
                <a:solidFill>
                  <a:srgbClr val="DE5F8B"/>
                </a:solidFill>
              </a:rPr>
              <a:t>moet</a:t>
            </a:r>
            <a:r>
              <a:rPr lang="en-ZA" sz="2000" b="1" dirty="0">
                <a:solidFill>
                  <a:srgbClr val="DE5F8B"/>
                </a:solidFill>
              </a:rPr>
              <a:t> </a:t>
            </a:r>
            <a:r>
              <a:rPr lang="en-ZA" sz="2000" b="1" dirty="0" err="1">
                <a:solidFill>
                  <a:srgbClr val="DE5F8B"/>
                </a:solidFill>
              </a:rPr>
              <a:t>doen</a:t>
            </a:r>
            <a:r>
              <a:rPr lang="en-ZA" sz="2000" b="1" dirty="0">
                <a:solidFill>
                  <a:srgbClr val="DE5F8B"/>
                </a:solidFill>
              </a:rPr>
              <a:t> </a:t>
            </a:r>
            <a:r>
              <a:rPr lang="en" sz="2000" b="1" dirty="0"/>
              <a:t>(Josua 23:11-14)</a:t>
            </a:r>
          </a:p>
          <a:p>
            <a:pPr>
              <a:spcBef>
                <a:spcPts val="1200"/>
              </a:spcBef>
            </a:pPr>
            <a:r>
              <a:rPr lang="en-ZA" sz="2000" b="1" dirty="0">
                <a:solidFill>
                  <a:srgbClr val="A25FDE"/>
                </a:solidFill>
              </a:rPr>
              <a:t>Die </a:t>
            </a:r>
            <a:r>
              <a:rPr lang="en-ZA" sz="2000" b="1" dirty="0" err="1">
                <a:solidFill>
                  <a:srgbClr val="A25FDE"/>
                </a:solidFill>
              </a:rPr>
              <a:t>straf</a:t>
            </a:r>
            <a:r>
              <a:rPr lang="en-ZA" sz="2000" b="1" dirty="0">
                <a:solidFill>
                  <a:srgbClr val="A25FDE"/>
                </a:solidFill>
              </a:rPr>
              <a:t> vir </a:t>
            </a:r>
            <a:r>
              <a:rPr lang="en-ZA" sz="2000" b="1" dirty="0" err="1">
                <a:solidFill>
                  <a:srgbClr val="A25FDE"/>
                </a:solidFill>
              </a:rPr>
              <a:t>ontrouheid</a:t>
            </a:r>
            <a:r>
              <a:rPr lang="en-ZA" sz="2000" b="1" dirty="0">
                <a:solidFill>
                  <a:srgbClr val="A25FDE"/>
                </a:solidFill>
              </a:rPr>
              <a:t> </a:t>
            </a:r>
            <a:r>
              <a:rPr lang="en" sz="2000" b="1" dirty="0"/>
              <a:t>(Josua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spcBef>
                <a:spcPts val="600"/>
              </a:spcBef>
            </a:pPr>
            <a:r>
              <a:rPr lang="nl-NL" sz="2000" b="1" dirty="0"/>
              <a:t>Josua was reeds oud, en daar was steeds gebiede om te verower. Hy het die nuwe leiers bymekaar geroep om hulle aan te moedig om die verowering voort te sit</a:t>
            </a:r>
            <a:r>
              <a:rPr lang="en" sz="2000" b="1" dirty="0"/>
              <a:t>.</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105309"/>
            <a:ext cx="7353299" cy="1631216"/>
          </a:xfrm>
          <a:prstGeom prst="rect">
            <a:avLst/>
          </a:prstGeom>
          <a:noFill/>
        </p:spPr>
        <p:txBody>
          <a:bodyPr wrap="square">
            <a:spAutoFit/>
          </a:bodyPr>
          <a:lstStyle/>
          <a:p>
            <a:pPr>
              <a:spcBef>
                <a:spcPts val="600"/>
              </a:spcBef>
            </a:pPr>
            <a:r>
              <a:rPr lang="nl-NL" sz="2000" b="1" dirty="0"/>
              <a:t>Maar hy het hulle ook met die gevare gekonfronteer. In werklikheid was daar net een gevaar, dieselfde een wat ons vandag moet trotseer: om op te hou om getrou aan God te wees; om God se getrouheid terug te gee met ontrouheid van ons kant af</a:t>
            </a:r>
            <a:r>
              <a:rPr lang="en" sz="2000" b="1" dirty="0"/>
              <a:t>.</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11615"/>
            <a:ext cx="7353299" cy="1015663"/>
          </a:xfrm>
          <a:prstGeom prst="rect">
            <a:avLst/>
          </a:prstGeom>
          <a:noFill/>
        </p:spPr>
        <p:txBody>
          <a:bodyPr wrap="square">
            <a:spAutoFit/>
          </a:bodyPr>
          <a:lstStyle/>
          <a:p>
            <a:pPr>
              <a:spcBef>
                <a:spcPts val="600"/>
              </a:spcBef>
            </a:pPr>
            <a:r>
              <a:rPr lang="nl-NL" sz="2000" b="1" dirty="0"/>
              <a:t>Die vermoë om oorwinning te behaal was nie binne hulle nie, maar in God. Hy het hulle dus herinner aan die getrouheid wat God reeds getoon het en hulle verseker dat Hy getrou sou bly</a:t>
            </a:r>
            <a:r>
              <a:rPr lang="en" sz="2000" b="1" dirty="0"/>
              <a:t>.</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rPr>
              <a:t>GOD SE GETROUHEID</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ADFBE"/>
                </a:solidFill>
                <a:effectLst>
                  <a:outerShdw blurRad="38100" dist="38100" dir="2700000" algn="tl">
                    <a:srgbClr val="000000">
                      <a:alpha val="43137"/>
                    </a:srgbClr>
                  </a:outerShdw>
                </a:effectLst>
                <a:latin typeface="Comic Sans MS" panose="030F0702030302020204" pitchFamily="66" charset="0"/>
              </a:rPr>
              <a:t>Geen woord van al die goeie woorde wat die HERE met die huis van Israel gespreek het, het onvervuld gebly nie; alles het uitgekom</a:t>
            </a: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DFBE"/>
                </a:solidFill>
                <a:effectLst>
                  <a:outerShdw blurRad="38100" dist="38100" dir="2700000" algn="tl">
                    <a:srgbClr val="000000">
                      <a:alpha val="43137"/>
                    </a:srgbClr>
                  </a:outerShdw>
                </a:effectLst>
                <a:latin typeface="Comic Sans MS" panose="030F0702030302020204" pitchFamily="66" charset="0"/>
              </a:rPr>
              <a:t>(Josua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spcBef>
                <a:spcPts val="600"/>
              </a:spcBef>
            </a:pPr>
            <a:r>
              <a:rPr lang="nl-NL" sz="2000" b="1" dirty="0"/>
              <a:t>God het vir Israel "</a:t>
            </a:r>
            <a:r>
              <a:rPr lang="nl-NL" sz="2000" b="1" i="1" dirty="0"/>
              <a:t>al </a:t>
            </a:r>
            <a:r>
              <a:rPr lang="nl-NL" sz="2000" b="1" dirty="0"/>
              <a:t>die land" gegee (Jos. 21:43) en het "</a:t>
            </a:r>
            <a:r>
              <a:rPr lang="nl-NL" sz="2000" b="1" i="1" dirty="0"/>
              <a:t>al</a:t>
            </a:r>
            <a:r>
              <a:rPr lang="nl-NL" sz="2000" b="1" dirty="0"/>
              <a:t>  hul vyande" in hul hande gegee (Jos. 21:44), sodat "elkeen vervul is" (Jos. 21:45</a:t>
            </a:r>
            <a:r>
              <a:rPr lang="en" sz="2000" b="1" dirty="0"/>
              <a:t>).</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017606"/>
            <a:ext cx="5175518" cy="2862322"/>
          </a:xfrm>
          <a:prstGeom prst="rect">
            <a:avLst/>
          </a:prstGeom>
          <a:noFill/>
        </p:spPr>
        <p:txBody>
          <a:bodyPr wrap="square">
            <a:spAutoFit/>
          </a:bodyPr>
          <a:lstStyle/>
          <a:p>
            <a:pPr>
              <a:spcBef>
                <a:spcPts val="600"/>
              </a:spcBef>
            </a:pPr>
            <a:r>
              <a:rPr lang="nl-NL" sz="2000" b="1" dirty="0"/>
              <a:t>Die herhaalde gebruik van die woord "al" beklemtoon God se getrouheid in die nakoming van sy beloftes. Sy vyande is deur God verslaan. Hulle kon die land bewoon omdat God dit besit het. Hulle kon seker wees dat hulle die Kanaäniete wat nog in die land gewoon het, sou verdryf omdat God sy beloftes tot dusver nagekom het en dit in die toekoms sou bly nakom</a:t>
            </a:r>
            <a:r>
              <a:rPr lang="en" sz="2000" b="1" dirty="0"/>
              <a:t>.</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323439"/>
          </a:xfrm>
          <a:prstGeom prst="rect">
            <a:avLst/>
          </a:prstGeom>
          <a:noFill/>
        </p:spPr>
        <p:txBody>
          <a:bodyPr wrap="square">
            <a:spAutoFit/>
          </a:bodyPr>
          <a:lstStyle/>
          <a:p>
            <a:pPr>
              <a:spcBef>
                <a:spcPts val="600"/>
              </a:spcBef>
            </a:pPr>
            <a:r>
              <a:rPr lang="nl-NL" sz="2000" b="1" dirty="0"/>
              <a:t>Al hierdie dinge werk tot ons beswil. God bly getrou (Deut. 7:9; Ps. 117:2; Kla. 3:22-23). Hy het belowe om ons te red en vir ons die aarde as 'n erfenis te gee, en Hy sal hierdie belofte nakom (Fil</a:t>
            </a:r>
            <a:r>
              <a:rPr lang="en" sz="2000" b="1" dirty="0"/>
              <a:t>. 1:6; 1 Pet. 1:5; Ps.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38664"/>
          </a:xfrm>
          <a:prstGeom prst="rect">
            <a:avLst/>
          </a:prstGeom>
          <a:noFill/>
        </p:spPr>
        <p:txBody>
          <a:bodyPr wrap="square">
            <a:spAutoFit/>
          </a:bodyPr>
          <a:lstStyle/>
          <a:p>
            <a:pPr algn="ctr"/>
            <a:r>
              <a:rPr lang="nl-NL" sz="4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WAT GOD GEDOEN HET EN WAT HY GAAN DOEN</a:t>
            </a:r>
            <a:endParaRPr lang="en" sz="4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en julle het self gesien alles wat die HERE julle God aan al hierdie nasies voor julle uit gedoen het; want die HERE julle God, Hy het vir julle gestry</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(Josua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61781" y="1647589"/>
            <a:ext cx="3360556" cy="1631216"/>
          </a:xfrm>
          <a:prstGeom prst="rect">
            <a:avLst/>
          </a:prstGeom>
          <a:noFill/>
        </p:spPr>
        <p:txBody>
          <a:bodyPr wrap="square" rtlCol="0">
            <a:spAutoFit/>
          </a:bodyPr>
          <a:lstStyle/>
          <a:p>
            <a:pPr>
              <a:spcBef>
                <a:spcPts val="600"/>
              </a:spcBef>
            </a:pPr>
            <a:r>
              <a:rPr lang="nl-NL" sz="2000" b="1" dirty="0"/>
              <a:t>In sy toespraak aan die oudstes begin Josua deur vir hulle te vertel wat God reeds gedoen het en wat Hy steeds gaan doen</a:t>
            </a:r>
            <a:r>
              <a:rPr lang="en" sz="2000" b="1" dirty="0"/>
              <a:t>:</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l-NL" b="1" dirty="0">
                <a:effectLst>
                  <a:outerShdw blurRad="38100" dist="38100" dir="2700000" algn="tl">
                    <a:srgbClr val="000000">
                      <a:alpha val="43137"/>
                    </a:srgbClr>
                  </a:outerShdw>
                </a:effectLst>
              </a:rPr>
              <a:t>Hy het teen die nasies geveg (Jos</a:t>
            </a:r>
            <a:r>
              <a:rPr lang="en" sz="1800" b="1" kern="1200" dirty="0">
                <a:effectLst>
                  <a:outerShdw blurRad="38100" dist="38100" dir="2700000" algn="tl">
                    <a:srgbClr val="000000">
                      <a:alpha val="43137"/>
                    </a:srgbClr>
                  </a:outerShdw>
                </a:effectLst>
              </a:rPr>
              <a:t>. 23:3)</a:t>
            </a:r>
            <a:endParaRPr lang="es-ES"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l-NL" b="1" dirty="0">
                <a:effectLst>
                  <a:outerShdw blurRad="38100" dist="38100" dir="2700000" algn="tl">
                    <a:srgbClr val="000000">
                      <a:alpha val="43137"/>
                    </a:srgbClr>
                  </a:outerShdw>
                </a:effectLst>
              </a:rPr>
              <a:t>Hy het die land onder die stamme verdeel (Jos</a:t>
            </a:r>
            <a:r>
              <a:rPr lang="en" sz="1800" b="1" kern="1200" dirty="0">
                <a:effectLst>
                  <a:outerShdw blurRad="38100" dist="38100" dir="2700000" algn="tl">
                    <a:srgbClr val="000000">
                      <a:alpha val="43137"/>
                    </a:srgbClr>
                  </a:outerShdw>
                </a:effectLst>
              </a:rPr>
              <a:t>. 23:4)</a:t>
            </a:r>
            <a:endParaRPr lang="es-ES"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l-NL" b="1" dirty="0">
                <a:effectLst>
                  <a:outerShdw blurRad="38100" dist="38100" dir="2700000" algn="tl">
                    <a:srgbClr val="000000">
                      <a:alpha val="43137"/>
                    </a:srgbClr>
                  </a:outerShdw>
                </a:effectLst>
              </a:rPr>
              <a:t>Hy sal die nasies wat oorbly verdryf (Jos</a:t>
            </a:r>
            <a:r>
              <a:rPr lang="en" sz="1800" b="1" kern="1200" dirty="0">
                <a:effectLst>
                  <a:outerShdw blurRad="38100" dist="38100" dir="2700000" algn="tl">
                    <a:srgbClr val="000000">
                      <a:alpha val="43137"/>
                    </a:srgbClr>
                  </a:outerShdw>
                </a:effectLst>
              </a:rPr>
              <a:t>. 23:5)</a:t>
            </a:r>
            <a:endParaRPr lang="es-ES" sz="18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6096000" cy="1015663"/>
          </a:xfrm>
          <a:prstGeom prst="rect">
            <a:avLst/>
          </a:prstGeom>
          <a:noFill/>
        </p:spPr>
        <p:txBody>
          <a:bodyPr wrap="square" rtlCol="0">
            <a:spAutoFit/>
          </a:bodyPr>
          <a:lstStyle/>
          <a:p>
            <a:pPr>
              <a:spcBef>
                <a:spcPts val="600"/>
              </a:spcBef>
            </a:pPr>
            <a:r>
              <a:rPr lang="nl-NL" sz="2000" b="1" dirty="0"/>
              <a:t>Al hierdie (wat reeds gedoen is en wat nog gedoen moes word) was onderhewig aan een enkele voorwaarde van Israel: gehoorsaamheid (Jos</a:t>
            </a:r>
            <a:r>
              <a:rPr lang="en" sz="2000" b="1" dirty="0"/>
              <a:t>.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756726"/>
            <a:ext cx="6096000" cy="1015663"/>
          </a:xfrm>
          <a:prstGeom prst="rect">
            <a:avLst/>
          </a:prstGeom>
          <a:noFill/>
        </p:spPr>
        <p:txBody>
          <a:bodyPr wrap="square">
            <a:spAutoFit/>
          </a:bodyPr>
          <a:lstStyle/>
          <a:p>
            <a:pPr>
              <a:spcBef>
                <a:spcPts val="600"/>
              </a:spcBef>
            </a:pPr>
            <a:r>
              <a:rPr lang="nl-NL" sz="2000" b="1" dirty="0"/>
              <a:t>Dit hang van ons af om die stryd voort te sit, en op die Heilige Gees te vertrou om 'n triomfantlike lewe te lei (2 Kor. 10:3-5; Ef</a:t>
            </a:r>
            <a:r>
              <a:rPr lang="en" sz="2000" b="1" dirty="0"/>
              <a:t>.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323439"/>
          </a:xfrm>
          <a:prstGeom prst="rect">
            <a:avLst/>
          </a:prstGeom>
          <a:noFill/>
        </p:spPr>
        <p:txBody>
          <a:bodyPr wrap="square">
            <a:spAutoFit/>
          </a:bodyPr>
          <a:lstStyle/>
          <a:p>
            <a:pPr>
              <a:spcBef>
                <a:spcPts val="600"/>
              </a:spcBef>
            </a:pPr>
            <a:r>
              <a:rPr lang="nl-NL" sz="2000" b="1" dirty="0"/>
              <a:t>Die geskiedenis van Israel is vandag 'n les vir ons. God het reeds oor sonde geseëvier en vir ons die versekering van verlossing gegee deur die offer van Jesus (Kol</a:t>
            </a:r>
            <a:r>
              <a:rPr lang="en" sz="2000" b="1" dirty="0"/>
              <a:t>.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15553"/>
          </a:xfrm>
          <a:prstGeom prst="rect">
            <a:avLst/>
          </a:prstGeom>
          <a:noFill/>
        </p:spPr>
        <p:txBody>
          <a:bodyPr wrap="square">
            <a:spAutoFit/>
          </a:bodyPr>
          <a:lstStyle/>
          <a:p>
            <a:pPr algn="ct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DIE BELONING VIR GETROUHEID</a:t>
            </a:r>
            <a:endParaRPr lang="en"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7217901" cy="861774"/>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Een man uit julle het duisend agtervolg; want die HERE julle God, Hy het vir julle gestry soos Hy julle beloof het</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(Josua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nl-NL" sz="2000" b="1" dirty="0"/>
              <a:t>Die beloning vir Israel se getrouheid sou 'n volledige en absolute oorwinning oor al hul vyande wees (Jos</a:t>
            </a:r>
            <a:r>
              <a:rPr lang="en" sz="2000" b="1" dirty="0"/>
              <a:t>. 23:6, 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1188343603"/>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7886"/>
          </a:xfrm>
          <a:prstGeom prst="rect">
            <a:avLst/>
          </a:prstGeom>
          <a:noFill/>
        </p:spPr>
        <p:txBody>
          <a:bodyPr wrap="square" rtlCol="0">
            <a:spAutoFit/>
          </a:bodyPr>
          <a:lstStyle/>
          <a:p>
            <a:pPr>
              <a:spcBef>
                <a:spcPts val="600"/>
              </a:spcBef>
            </a:pPr>
            <a:r>
              <a:rPr lang="nl-NL" sz="2000" b="1"/>
              <a:t>Daarom word ons Christene aangeraai om dieselfde aanbevelings te volg en nie ongelowiges te trou nie (2 Kor</a:t>
            </a:r>
            <a:r>
              <a:rPr lang="en" sz="2000" b="1"/>
              <a:t>. </a:t>
            </a:r>
            <a:r>
              <a:rPr lang="en" sz="2000" b="1" dirty="0"/>
              <a:t>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25917"/>
            <a:ext cx="8206540" cy="1015663"/>
          </a:xfrm>
          <a:prstGeom prst="rect">
            <a:avLst/>
          </a:prstGeom>
          <a:noFill/>
        </p:spPr>
        <p:txBody>
          <a:bodyPr wrap="square">
            <a:spAutoFit/>
          </a:bodyPr>
          <a:lstStyle/>
          <a:p>
            <a:pPr>
              <a:spcBef>
                <a:spcPts val="600"/>
              </a:spcBef>
            </a:pPr>
            <a:r>
              <a:rPr lang="en-ZA" sz="2000" b="1" dirty="0"/>
              <a:t>Hulle </a:t>
            </a:r>
            <a:r>
              <a:rPr lang="en-ZA" sz="2000" b="1" dirty="0" err="1"/>
              <a:t>moes</a:t>
            </a:r>
            <a:r>
              <a:rPr lang="en-ZA" sz="2000" b="1" dirty="0"/>
              <a:t> </a:t>
            </a:r>
            <a:r>
              <a:rPr lang="en-ZA" sz="2000" b="1" dirty="0" err="1"/>
              <a:t>geestelike</a:t>
            </a:r>
            <a:r>
              <a:rPr lang="en-ZA" sz="2000" b="1" dirty="0"/>
              <a:t> </a:t>
            </a:r>
            <a:r>
              <a:rPr lang="en-ZA" sz="2000" b="1" dirty="0" err="1"/>
              <a:t>suiwerheid</a:t>
            </a:r>
            <a:r>
              <a:rPr lang="en-ZA" sz="2000" b="1" dirty="0"/>
              <a:t> </a:t>
            </a:r>
            <a:r>
              <a:rPr lang="en-ZA" sz="2000" b="1" dirty="0" err="1"/>
              <a:t>handhaaf</a:t>
            </a:r>
            <a:r>
              <a:rPr lang="en-ZA" sz="2000" b="1" dirty="0"/>
              <a:t>. As </a:t>
            </a:r>
            <a:r>
              <a:rPr lang="en-ZA" sz="2000" b="1" dirty="0" err="1"/>
              <a:t>hulle</a:t>
            </a:r>
            <a:r>
              <a:rPr lang="en-ZA" sz="2000" b="1" dirty="0"/>
              <a:t> met die </a:t>
            </a:r>
            <a:r>
              <a:rPr lang="en-ZA" sz="2000" b="1" dirty="0" err="1"/>
              <a:t>inwoners</a:t>
            </a:r>
            <a:r>
              <a:rPr lang="en-ZA" sz="2000" b="1" dirty="0"/>
              <a:t> </a:t>
            </a:r>
            <a:r>
              <a:rPr lang="en-ZA" sz="2000" b="1" dirty="0" err="1"/>
              <a:t>getrou</a:t>
            </a:r>
            <a:r>
              <a:rPr lang="en-ZA" sz="2000" b="1" dirty="0"/>
              <a:t> het, sou </a:t>
            </a:r>
            <a:r>
              <a:rPr lang="en-ZA" sz="2000" b="1" dirty="0" err="1"/>
              <a:t>hulle</a:t>
            </a:r>
            <a:r>
              <a:rPr lang="en-ZA" sz="2000" b="1" dirty="0"/>
              <a:t> begin </a:t>
            </a:r>
            <a:r>
              <a:rPr lang="en-ZA" sz="2000" b="1" dirty="0" err="1"/>
              <a:t>praat</a:t>
            </a:r>
            <a:r>
              <a:rPr lang="en-ZA" sz="2000" b="1" dirty="0"/>
              <a:t> </a:t>
            </a:r>
            <a:r>
              <a:rPr lang="en-ZA" sz="2000" b="1" dirty="0" err="1"/>
              <a:t>oor</a:t>
            </a:r>
            <a:r>
              <a:rPr lang="en-ZA" sz="2000" b="1" dirty="0"/>
              <a:t> </a:t>
            </a:r>
            <a:r>
              <a:rPr lang="en-ZA" sz="2000" b="1" dirty="0" err="1"/>
              <a:t>hul</a:t>
            </a:r>
            <a:r>
              <a:rPr lang="en-ZA" sz="2000" b="1" dirty="0"/>
              <a:t> </a:t>
            </a:r>
            <a:r>
              <a:rPr lang="en-ZA" sz="2000" b="1" dirty="0" err="1"/>
              <a:t>gode</a:t>
            </a:r>
            <a:r>
              <a:rPr lang="en-ZA" sz="2000" b="1" dirty="0"/>
              <a:t> </a:t>
            </a:r>
            <a:r>
              <a:rPr lang="en-ZA" sz="2000" b="1" dirty="0" err="1"/>
              <a:t>en</a:t>
            </a:r>
            <a:r>
              <a:rPr lang="en-ZA" sz="2000" b="1" dirty="0"/>
              <a:t> </a:t>
            </a:r>
            <a:r>
              <a:rPr lang="en-ZA" sz="2000" b="1" dirty="0" err="1"/>
              <a:t>uiteindelik</a:t>
            </a:r>
            <a:r>
              <a:rPr lang="en-ZA" sz="2000" b="1" dirty="0"/>
              <a:t> </a:t>
            </a:r>
            <a:r>
              <a:rPr lang="en-ZA" sz="2000" b="1" dirty="0" err="1"/>
              <a:t>hulle</a:t>
            </a:r>
            <a:r>
              <a:rPr lang="en-ZA" sz="2000" b="1" dirty="0"/>
              <a:t> </a:t>
            </a:r>
            <a:r>
              <a:rPr lang="en-ZA" sz="2000" b="1" dirty="0" err="1"/>
              <a:t>aanbid</a:t>
            </a:r>
            <a:r>
              <a:rPr lang="en-ZA" sz="2000" b="1" dirty="0"/>
              <a:t>. So het Salomo se </a:t>
            </a:r>
            <a:r>
              <a:rPr lang="en-ZA" sz="2000" b="1" dirty="0" err="1"/>
              <a:t>afvalligheid</a:t>
            </a:r>
            <a:r>
              <a:rPr lang="en-ZA" sz="2000" b="1" dirty="0"/>
              <a:t> begin (1 </a:t>
            </a:r>
            <a:r>
              <a:rPr lang="en-ZA" sz="2000" b="1" dirty="0" err="1"/>
              <a:t>Konings</a:t>
            </a:r>
            <a:r>
              <a:rPr lang="en" sz="2000" b="1" dirty="0"/>
              <a:t>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677108"/>
          </a:xfrm>
          <a:prstGeom prst="rect">
            <a:avLst/>
          </a:prstGeom>
          <a:noFill/>
        </p:spPr>
        <p:txBody>
          <a:bodyPr wrap="square">
            <a:spAutoFit/>
          </a:bodyPr>
          <a:lstStyle/>
          <a:p>
            <a:pPr>
              <a:spcBef>
                <a:spcPts val="600"/>
              </a:spcBef>
            </a:pPr>
            <a:r>
              <a:rPr lang="nl-NL" sz="1900" b="1" dirty="0"/>
              <a:t>In die konteks van die verowering van Kanaän moes getrouheid aan God op drie baie spesifieke maniere gemanifesteer word</a:t>
            </a:r>
            <a:r>
              <a:rPr lang="en" sz="1900" b="1" dirty="0"/>
              <a:t>:</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en-ZA" sz="3600" b="1" spc="50" dirty="0">
                <a:ln w="0"/>
                <a:solidFill>
                  <a:schemeClr val="bg2"/>
                </a:solidFill>
                <a:effectLst>
                  <a:innerShdw blurRad="63500" dist="50800" dir="13500000">
                    <a:srgbClr val="000000">
                      <a:alpha val="50000"/>
                    </a:srgbClr>
                  </a:innerShdw>
                </a:effectLst>
              </a:rPr>
              <a:t>WAT ONS MOET DOEN</a:t>
            </a:r>
            <a:endParaRPr lang="en" sz="36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634818"/>
            <a:ext cx="7992888" cy="646331"/>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Neem julle dan terdeë in ag ter wille van julle siele, om die HERE julle God lief te hê</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(Josua 23:11)</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nl-NL" sz="2000" b="1" dirty="0"/>
              <a:t>Ons kan sonder twyfel sê dat die hoofpunt van Josua se toespraak in vers 11 gevind word: om God lief te hê</a:t>
            </a:r>
            <a:r>
              <a:rPr lang="en" sz="2000" b="1" dirty="0"/>
              <a:t>.</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24022"/>
            <a:ext cx="6611979" cy="707886"/>
          </a:xfrm>
          <a:prstGeom prst="rect">
            <a:avLst/>
          </a:prstGeom>
          <a:noFill/>
        </p:spPr>
        <p:txBody>
          <a:bodyPr wrap="square">
            <a:spAutoFit/>
          </a:bodyPr>
          <a:lstStyle/>
          <a:p>
            <a:pPr>
              <a:spcBef>
                <a:spcPts val="600"/>
              </a:spcBef>
            </a:pPr>
            <a:r>
              <a:rPr lang="nl-NL" sz="2000" b="1" dirty="0"/>
              <a:t>Daarbenewens stel Josua 'n aansporing voor om daardie liefde te koester: God se getrouheid (Jos</a:t>
            </a:r>
            <a:r>
              <a:rPr lang="en" sz="2000" b="1" dirty="0"/>
              <a:t>.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3895377"/>
            <a:ext cx="6611979" cy="707886"/>
          </a:xfrm>
          <a:prstGeom prst="rect">
            <a:avLst/>
          </a:prstGeom>
          <a:noFill/>
        </p:spPr>
        <p:txBody>
          <a:bodyPr wrap="square">
            <a:spAutoFit/>
          </a:bodyPr>
          <a:lstStyle/>
          <a:p>
            <a:pPr>
              <a:spcBef>
                <a:spcPts val="600"/>
              </a:spcBef>
            </a:pPr>
            <a:r>
              <a:rPr lang="nl-NL" sz="2000" b="1" dirty="0"/>
              <a:t>Vandag het ons 'n selfs groter aansporing: die voorbeeld van Jesus (Joh</a:t>
            </a:r>
            <a:r>
              <a:rPr lang="en" sz="2000" b="1" dirty="0"/>
              <a:t>.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566732"/>
            <a:ext cx="6603194" cy="1015663"/>
          </a:xfrm>
          <a:prstGeom prst="rect">
            <a:avLst/>
          </a:prstGeom>
          <a:noFill/>
        </p:spPr>
        <p:txBody>
          <a:bodyPr wrap="square">
            <a:spAutoFit/>
          </a:bodyPr>
          <a:lstStyle/>
          <a:p>
            <a:pPr>
              <a:spcBef>
                <a:spcPts val="600"/>
              </a:spcBef>
            </a:pPr>
            <a:r>
              <a:rPr lang="nl-NL" sz="2000" b="1" dirty="0"/>
              <a:t>God verlang daarna om 'n intieme en persoonlike verhouding aan te gaan met elke persoon wat op Sy liefde reageer</a:t>
            </a:r>
            <a:r>
              <a:rPr lang="en" sz="2000" b="1" dirty="0"/>
              <a:t>.</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44890"/>
            <a:ext cx="5584153" cy="1015663"/>
          </a:xfrm>
          <a:prstGeom prst="rect">
            <a:avLst/>
          </a:prstGeom>
          <a:noFill/>
        </p:spPr>
        <p:txBody>
          <a:bodyPr wrap="square">
            <a:spAutoFit/>
          </a:bodyPr>
          <a:lstStyle/>
          <a:p>
            <a:pPr>
              <a:spcBef>
                <a:spcPts val="600"/>
              </a:spcBef>
            </a:pPr>
            <a:r>
              <a:rPr lang="nl-NL" sz="2000" b="1" dirty="0"/>
              <a:t>Israel moes hul liefde toon deur nie ander gode lief te hê nie, wat ernstige skade aan hulle sou veroorsaak (Jos</a:t>
            </a:r>
            <a:r>
              <a:rPr lang="en" sz="2000" b="1" dirty="0"/>
              <a:t>.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545862"/>
            <a:ext cx="4109536" cy="1323439"/>
          </a:xfrm>
          <a:prstGeom prst="rect">
            <a:avLst/>
          </a:prstGeom>
          <a:noFill/>
        </p:spPr>
        <p:txBody>
          <a:bodyPr wrap="square">
            <a:spAutoFit/>
          </a:bodyPr>
          <a:lstStyle/>
          <a:p>
            <a:pPr>
              <a:spcBef>
                <a:spcPts val="600"/>
              </a:spcBef>
            </a:pPr>
            <a:r>
              <a:rPr lang="nl-NL" sz="2000" b="1" dirty="0"/>
              <a:t>Gevolglik vorm Sy liefde vir almal die raamwerk vir die manifestasie van ons vrywillige en wedersydse liefde</a:t>
            </a:r>
            <a:r>
              <a:rPr lang="en" sz="2000" b="1" dirty="0"/>
              <a:t>.</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tx2">
                    <a:lumMod val="40000"/>
                    <a:lumOff val="60000"/>
                  </a:schemeClr>
                </a:solidFill>
              </a:rPr>
              <a:t>DIE STRAF VIR ONTROUHEID</a:t>
            </a:r>
            <a:endParaRPr lang="en"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99"/>
                </a:solidFill>
                <a:effectLst>
                  <a:outerShdw blurRad="38100" dist="38100" dir="2700000" algn="tl">
                    <a:srgbClr val="000000">
                      <a:alpha val="43137"/>
                    </a:srgbClr>
                  </a:outerShdw>
                </a:effectLst>
                <a:latin typeface="Comic Sans MS" panose="030F0702030302020204" pitchFamily="66" charset="0"/>
              </a:rPr>
              <a:t>Maar soos al die goeie woorde oor julle gekom het wat die HERE julle God oor julle gespreek het, so sal die HERE oor julle al die onheilswoorde laat kom, totdat Hy julle verdelg het uit hierdie goeie land wat die HERE julle God aan julle gegee het</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(Josua 23:15)</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1015663"/>
          </a:xfrm>
          <a:prstGeom prst="rect">
            <a:avLst/>
          </a:prstGeom>
          <a:noFill/>
        </p:spPr>
        <p:txBody>
          <a:bodyPr wrap="square" rtlCol="0">
            <a:spAutoFit/>
          </a:bodyPr>
          <a:lstStyle/>
          <a:p>
            <a:pPr>
              <a:spcBef>
                <a:spcPts val="600"/>
              </a:spcBef>
            </a:pPr>
            <a:r>
              <a:rPr lang="nl-NL" sz="2000" b="1" dirty="0">
                <a:solidFill>
                  <a:schemeClr val="bg1"/>
                </a:solidFill>
                <a:effectLst>
                  <a:glow rad="127000">
                    <a:srgbClr val="8E0025"/>
                  </a:glow>
                  <a:outerShdw blurRad="38100" dist="38100" dir="2700000" algn="tl">
                    <a:srgbClr val="000000">
                      <a:alpha val="43137"/>
                    </a:srgbClr>
                  </a:outerShdw>
                </a:effectLst>
              </a:rPr>
              <a:t>Josua eindig sy toespraak met harde waarskuwingswoorde oor die gevolge van ongehoorsaamheid: om die toorn van God te ly (Jos</a:t>
            </a:r>
            <a:r>
              <a:rPr lang="en" sz="2000" b="1" dirty="0">
                <a:solidFill>
                  <a:schemeClr val="bg1"/>
                </a:solidFill>
                <a:effectLst>
                  <a:glow rad="127000">
                    <a:srgbClr val="8E0025"/>
                  </a:glow>
                  <a:outerShdw blurRad="38100" dist="38100" dir="2700000" algn="tl">
                    <a:srgbClr val="000000">
                      <a:alpha val="43137"/>
                    </a:srgbClr>
                  </a:outerShdw>
                </a:effectLst>
              </a:rPr>
              <a:t>.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631216"/>
          </a:xfrm>
          <a:prstGeom prst="rect">
            <a:avLst/>
          </a:prstGeom>
          <a:noFill/>
        </p:spPr>
        <p:txBody>
          <a:bodyPr wrap="square">
            <a:spAutoFit/>
          </a:bodyPr>
          <a:lstStyle/>
          <a:p>
            <a:pPr>
              <a:spcBef>
                <a:spcPts val="600"/>
              </a:spcBef>
            </a:pPr>
            <a:r>
              <a:rPr lang="nl-NL" sz="2000" b="1" dirty="0">
                <a:solidFill>
                  <a:schemeClr val="bg1"/>
                </a:solidFill>
                <a:effectLst>
                  <a:glow rad="127000">
                    <a:srgbClr val="8E0025"/>
                  </a:glow>
                  <a:outerShdw blurRad="38100" dist="38100" dir="2700000" algn="tl">
                    <a:srgbClr val="000000">
                      <a:alpha val="43137"/>
                    </a:srgbClr>
                  </a:outerShdw>
                </a:effectLst>
              </a:rPr>
              <a:t>Dieselfde liefde wat God daartoe gelei het om sy Seun vir ons te gee, is dié wat homself manifesteer in woede teen diegene wat hardnekkig aan sonde vasklou (Joh. 3:16; Romeine </a:t>
            </a:r>
            <a:r>
              <a:rPr lang="en" sz="2000" b="1" dirty="0">
                <a:solidFill>
                  <a:schemeClr val="bg1"/>
                </a:solidFill>
                <a:effectLst>
                  <a:glow rad="127000">
                    <a:srgbClr val="8E0025"/>
                  </a:glow>
                  <a:outerShdw blurRad="38100" dist="38100" dir="2700000" algn="tl">
                    <a:srgbClr val="000000">
                      <a:alpha val="43137"/>
                    </a:srgbClr>
                  </a:outerShdw>
                </a:effectLst>
              </a:rPr>
              <a:t>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8E0025"/>
                  </a:glow>
                  <a:outerShdw blurRad="38100" dist="38100" dir="2700000" algn="tl">
                    <a:srgbClr val="000000">
                      <a:alpha val="43137"/>
                    </a:srgbClr>
                  </a:outerShdw>
                </a:effectLst>
              </a:rPr>
              <a:t>En weer in die Beloofde Land en was ten volle bewus van die gevolge van die uitlok van Yahweh se woede deur die verbond openlik te breek</a:t>
            </a:r>
            <a:r>
              <a:rPr lang="en" sz="2000" b="1" dirty="0">
                <a:solidFill>
                  <a:schemeClr val="bg1"/>
                </a:solidFill>
                <a:effectLst>
                  <a:glow rad="127000">
                    <a:srgbClr val="8E0025"/>
                  </a:glow>
                  <a:outerShdw blurRad="38100" dist="38100" dir="2700000" algn="tl">
                    <a:srgbClr val="000000">
                      <a:alpha val="43137"/>
                    </a:srgbClr>
                  </a:outerShdw>
                </a:effectLst>
              </a:rPr>
              <a:t>.</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05498"/>
            <a:ext cx="4577742"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8E0025"/>
                  </a:glow>
                  <a:outerShdw blurRad="38100" dist="38100" dir="2700000" algn="tl">
                    <a:srgbClr val="000000">
                      <a:alpha val="43137"/>
                    </a:srgbClr>
                  </a:outerShdw>
                </a:effectLst>
              </a:rPr>
              <a:t>Israel het misluk en sy straf gely. Ons het vandag die geleentheid om 'n ander storie te skryf: om getrou te bly en in Sy liefde te bly (Johannes </a:t>
            </a:r>
            <a:r>
              <a:rPr lang="en" sz="2000" b="1" dirty="0">
                <a:solidFill>
                  <a:schemeClr val="bg1"/>
                </a:solidFill>
                <a:effectLst>
                  <a:glow rad="127000">
                    <a:srgbClr val="8E0025"/>
                  </a:glow>
                  <a:outerShdw blurRad="38100" dist="38100" dir="2700000" algn="tl">
                    <a:srgbClr val="000000">
                      <a:alpha val="43137"/>
                    </a:srgbClr>
                  </a:outerShdw>
                </a:effectLst>
              </a:rPr>
              <a:t>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376858" y="1189925"/>
            <a:ext cx="9033805" cy="490903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Al jou geluk, vrede, vreugde en sukses in hierdie lewe hang af van opregte, vertrouende geloof in God. Hierdie geloof sal ware gehoorsaamheid aan die gebooie van God aanmoedig. Jou kennis en geloof in God is die sterkste beperking teen elke bose praktyk, en die motief vir alle goed. </a:t>
            </a:r>
          </a:p>
          <a:p>
            <a:pPr>
              <a:spcBef>
                <a:spcPts val="600"/>
              </a:spcBef>
            </a:pPr>
            <a:r>
              <a:rPr lang="nl-NL" sz="2800" b="1" dirty="0">
                <a:latin typeface="Constantia" panose="02030602050306030303" pitchFamily="18" charset="0"/>
              </a:rPr>
              <a:t>Glo in Jesus as een wat jou sondes vergewe, een wat wil hê jy moet gelukkig wees in die herehuise wat Hy vir jou voorberei het. Hy wil hê jy moet in Sy teenwoordigheid leef; om ewige lewe en 'n kroon van glorie te hê</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741625" y="6059417"/>
            <a:ext cx="3758209" cy="338554"/>
          </a:xfrm>
          <a:prstGeom prst="rect">
            <a:avLst/>
          </a:prstGeom>
          <a:noFill/>
        </p:spPr>
        <p:txBody>
          <a:bodyPr wrap="none" rtlCol="0">
            <a:spAutoFit/>
          </a:bodyPr>
          <a:lstStyle/>
          <a:p>
            <a:pPr algn="r"/>
            <a:r>
              <a:rPr lang="en" sz="1600" b="1" dirty="0"/>
              <a:t>EGW (Messages to Young People, p. 410)</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746</TotalTime>
  <Words>1260</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2025-11-21T08:17:24Z</dcterms:created>
  <dcterms:modified xsi:type="dcterms:W3CDTF">2025-12-19T06:02:42Z</dcterms:modified>
</cp:coreProperties>
</file>