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10"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lIns="72000" rIns="0"/>
        <a:lstStyle/>
        <a:p>
          <a:r>
            <a:rPr lang="nl-NL" sz="1800" b="1" dirty="0"/>
            <a:t>Die verhaal wat God geskryf het (Josua </a:t>
          </a:r>
          <a:r>
            <a:rPr lang="en" sz="1800" b="1" dirty="0"/>
            <a:t>24:1-13)</a:t>
          </a:r>
          <a:endParaRPr lang="es-ES" sz="1800" dirty="0"/>
        </a:p>
      </dgm:t>
    </dgm:pt>
    <dgm:pt modelId="{A1B53E60-9D13-4BE9-91F7-7B16909B0AEF}" type="parTrans" cxnId="{97D0D79E-C93E-499D-9A9D-28C6673EB9ED}">
      <dgm:prSet/>
      <dgm:spPr/>
      <dgm:t>
        <a:bodyPr/>
        <a:lstStyle/>
        <a:p>
          <a:endParaRPr lang="es-ES" sz="18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1A6284D3-E313-48D3-B99B-D0070036B406}">
      <dgm:prSet custT="1"/>
      <dgm:spPr>
        <a:effectLst>
          <a:outerShdw blurRad="50800" dist="38100" dir="2700000" algn="tl" rotWithShape="0">
            <a:prstClr val="black">
              <a:alpha val="40000"/>
            </a:prstClr>
          </a:outerShdw>
        </a:effectLst>
      </dgm:spPr>
      <dgm:t>
        <a:bodyPr lIns="72000" rIns="0"/>
        <a:lstStyle/>
        <a:p>
          <a:r>
            <a:rPr lang="nl-NL" sz="1800" b="1" dirty="0"/>
            <a:t>Die oproep tot integriteit (Josua </a:t>
          </a:r>
          <a:r>
            <a:rPr lang="en" sz="1800" b="1" dirty="0"/>
            <a:t>24:14-15)</a:t>
          </a:r>
          <a:endParaRPr lang="es-ES" sz="1800" dirty="0"/>
        </a:p>
      </dgm:t>
    </dgm:pt>
    <dgm:pt modelId="{49CF05A3-0305-44C5-B26D-D1CA93F52DB9}" type="parTrans" cxnId="{B4001F67-C065-4AE4-9419-B5FA3125DDB3}">
      <dgm:prSet/>
      <dgm:spPr/>
      <dgm:t>
        <a:bodyPr/>
        <a:lstStyle/>
        <a:p>
          <a:endParaRPr lang="es-ES" sz="18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B0754501-22AF-43A4-95CC-8DBB6EC082BD}">
      <dgm:prSet custT="1"/>
      <dgm:spPr>
        <a:effectLst>
          <a:outerShdw blurRad="50800" dist="38100" dir="2700000" algn="tl" rotWithShape="0">
            <a:prstClr val="black">
              <a:alpha val="40000"/>
            </a:prstClr>
          </a:outerShdw>
        </a:effectLst>
      </dgm:spPr>
      <dgm:t>
        <a:bodyPr lIns="72000" rIns="0"/>
        <a:lstStyle/>
        <a:p>
          <a:r>
            <a:rPr lang="nl-NL" sz="1800" b="1" dirty="0"/>
            <a:t>Die verkiesing van die volk (Josua </a:t>
          </a:r>
          <a:r>
            <a:rPr lang="en" sz="1800" b="1" dirty="0"/>
            <a:t>24:16-21)</a:t>
          </a:r>
          <a:endParaRPr lang="es-ES" sz="1800" dirty="0"/>
        </a:p>
      </dgm:t>
    </dgm:pt>
    <dgm:pt modelId="{AE2A275F-E5F3-4212-BC77-A4CDD94A7B18}" type="parTrans" cxnId="{F802C522-6422-4224-88CC-62D8C8E722BB}">
      <dgm:prSet/>
      <dgm:spPr/>
      <dgm:t>
        <a:bodyPr/>
        <a:lstStyle/>
        <a:p>
          <a:endParaRPr lang="es-ES" sz="18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96ADB1B9-DB91-4486-8D5A-89A253DAD0F3}">
      <dgm:prSet custT="1"/>
      <dgm:spPr>
        <a:effectLst>
          <a:outerShdw blurRad="50800" dist="38100" dir="2700000" algn="tl" rotWithShape="0">
            <a:prstClr val="black">
              <a:alpha val="40000"/>
            </a:prstClr>
          </a:outerShdw>
        </a:effectLst>
      </dgm:spPr>
      <dgm:t>
        <a:bodyPr lIns="72000" rIns="0"/>
        <a:lstStyle/>
        <a:p>
          <a:r>
            <a:rPr lang="nl-NL" sz="1800" b="1" dirty="0"/>
            <a:t>Die vernuwing van die verbond (Josua </a:t>
          </a:r>
          <a:r>
            <a:rPr lang="en" sz="1800" b="1" dirty="0"/>
            <a:t>24:22-28)</a:t>
          </a:r>
          <a:endParaRPr lang="es-ES" sz="1800" dirty="0"/>
        </a:p>
      </dgm:t>
    </dgm:pt>
    <dgm:pt modelId="{E23060D4-195C-4D2F-9188-99FC0E923E8A}" type="parTrans" cxnId="{8F841D31-1B66-4CD5-81FB-BDEC6215F39C}">
      <dgm:prSet/>
      <dgm:spPr/>
      <dgm:t>
        <a:bodyPr/>
        <a:lstStyle/>
        <a:p>
          <a:endParaRPr lang="es-ES" sz="18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EAF55A3F-1180-4F60-BCD7-EEB76A322046}">
      <dgm:prSet custT="1"/>
      <dgm:spPr>
        <a:effectLst>
          <a:outerShdw blurRad="50800" dist="38100" dir="2700000" algn="tl" rotWithShape="0">
            <a:prstClr val="black">
              <a:alpha val="40000"/>
            </a:prstClr>
          </a:outerShdw>
        </a:effectLst>
      </dgm:spPr>
      <dgm:t>
        <a:bodyPr lIns="72000" rIns="0"/>
        <a:lstStyle/>
        <a:p>
          <a:r>
            <a:rPr lang="nl-NL" sz="1800" b="1" dirty="0"/>
            <a:t>Die voortsetting van die verhaal (Jos.</a:t>
          </a:r>
          <a:r>
            <a:rPr lang="en" sz="1800" b="1" dirty="0"/>
            <a:t>24:29-33)</a:t>
          </a:r>
          <a:endParaRPr lang="es-ES" sz="1800" dirty="0"/>
        </a:p>
      </dgm:t>
    </dgm:pt>
    <dgm:pt modelId="{7F4AD1DA-3CDA-4037-980B-73E5F6F9EDA1}" type="parTrans" cxnId="{EA680ABF-567B-47B3-AADB-26012927175B}">
      <dgm:prSet/>
      <dgm:spPr/>
      <dgm:t>
        <a:bodyPr/>
        <a:lstStyle/>
        <a:p>
          <a:endParaRPr lang="es-ES" sz="1800"/>
        </a:p>
      </dgm:t>
    </dgm:pt>
    <dgm:pt modelId="{762135BC-7C22-4CCC-BC86-65612B40F1D6}" type="sibTrans" cxnId="{EA680ABF-567B-47B3-AADB-26012927175B}">
      <dgm:prSet/>
      <dgm:spPr/>
      <dgm:t>
        <a:bodyPr/>
        <a:lstStyle/>
        <a:p>
          <a:endParaRPr lang="es-ES" sz="18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en" sz="1900" b="1" dirty="0">
              <a:effectLst>
                <a:outerShdw blurRad="38100" dist="38100" dir="2700000" algn="tl">
                  <a:srgbClr val="000000">
                    <a:alpha val="43137"/>
                  </a:srgbClr>
                </a:outerShdw>
              </a:effectLst>
            </a:rPr>
            <a:t>1. </a:t>
          </a:r>
          <a:r>
            <a:rPr lang="nl-NL" sz="1900" b="1" dirty="0">
              <a:effectLst>
                <a:outerShdw blurRad="38100" dist="38100" dir="2700000" algn="tl">
                  <a:srgbClr val="000000">
                    <a:alpha val="43137"/>
                  </a:srgbClr>
                </a:outerShdw>
              </a:effectLst>
            </a:rPr>
            <a:t>Dit was die eerste plek in Kanaän waar Abraham gekamp het </a:t>
          </a:r>
          <a:r>
            <a:rPr lang="en" sz="1900" b="1" dirty="0">
              <a:effectLst>
                <a:outerShdw blurRad="38100" dist="38100" dir="2700000" algn="tl">
                  <a:srgbClr val="000000">
                    <a:alpha val="43137"/>
                  </a:srgbClr>
                </a:outerShdw>
              </a:effectLst>
            </a:rPr>
            <a:t>( Gen. 12:6)</a:t>
          </a: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en" sz="2000" b="1" dirty="0">
              <a:effectLst>
                <a:outerShdw blurRad="38100" dist="38100" dir="2700000" algn="tl">
                  <a:srgbClr val="000000">
                    <a:alpha val="43137"/>
                  </a:srgbClr>
                </a:outerShdw>
              </a:effectLst>
            </a:rPr>
            <a:t>2</a:t>
          </a:r>
          <a:r>
            <a:rPr lang="nl-NL" sz="2000" b="1" dirty="0">
              <a:effectLst>
                <a:outerShdw blurRad="38100" dist="38100" dir="2700000" algn="tl">
                  <a:srgbClr val="000000">
                    <a:alpha val="43137"/>
                  </a:srgbClr>
                </a:outerShdw>
              </a:effectLst>
            </a:rPr>
            <a:t>Dit was die eerste plek in Kanaän waar Jakob gekamp het </a:t>
          </a:r>
          <a:r>
            <a:rPr lang="en" sz="2000" b="1" dirty="0">
              <a:effectLst>
                <a:outerShdw blurRad="38100" dist="38100" dir="2700000" algn="tl">
                  <a:srgbClr val="000000">
                    <a:alpha val="43137"/>
                  </a:srgbClr>
                </a:outerShdw>
              </a:effectLst>
            </a:rPr>
            <a:t>(Gen. 33:18)</a:t>
          </a: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3. </a:t>
          </a:r>
          <a:r>
            <a:rPr lang="nl-NL" sz="2000" b="1" dirty="0">
              <a:effectLst>
                <a:outerShdw blurRad="38100" dist="38100" dir="2700000" algn="tl">
                  <a:srgbClr val="000000">
                    <a:alpha val="43137"/>
                  </a:srgbClr>
                </a:outerShdw>
              </a:effectLst>
            </a:rPr>
            <a:t>Dit was die enigste besitting wat Jakob verkry het </a:t>
          </a:r>
          <a:r>
            <a:rPr lang="en" sz="2000" b="1" dirty="0">
              <a:effectLst>
                <a:outerShdw blurRad="38100" dist="38100" dir="2700000" algn="tl">
                  <a:srgbClr val="000000">
                    <a:alpha val="43137"/>
                  </a:srgbClr>
                </a:outerShdw>
              </a:effectLst>
            </a:rPr>
            <a:t>(Gen. 33:19)</a:t>
          </a: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r>
            <a:rPr lang="en" sz="1700" b="1" dirty="0">
              <a:effectLst>
                <a:outerShdw blurRad="38100" dist="38100" dir="2700000" algn="tl">
                  <a:srgbClr val="000000">
                    <a:alpha val="43137"/>
                  </a:srgbClr>
                </a:outerShdw>
              </a:effectLst>
            </a:rPr>
            <a:t>4</a:t>
          </a:r>
          <a:r>
            <a:rPr lang="nl-NL" sz="1700" b="1" dirty="0">
              <a:effectLst>
                <a:outerShdw blurRad="38100" dist="38100" dir="2700000" algn="tl">
                  <a:srgbClr val="000000">
                    <a:alpha val="43137"/>
                  </a:srgbClr>
                </a:outerShdw>
              </a:effectLst>
            </a:rPr>
            <a:t>Daar het Jakob die vreemde gode begrawe wat sy familie nog besit het </a:t>
          </a:r>
          <a:r>
            <a:rPr lang="en" sz="1700" b="1" dirty="0">
              <a:effectLst>
                <a:outerShdw blurRad="38100" dist="38100" dir="2700000" algn="tl">
                  <a:srgbClr val="000000">
                    <a:alpha val="43137"/>
                  </a:srgbClr>
                </a:outerShdw>
              </a:effectLst>
            </a:rPr>
            <a:t>(Gen. 35:4)</a:t>
          </a: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custLinFactY="8585" custLinFactNeighborX="1360" custLinFactNeighborY="100000">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r>
            <a:rPr lang="en-ZA" sz="2000" b="1" dirty="0">
              <a:effectLst>
                <a:outerShdw blurRad="38100" dist="38100" dir="2700000" algn="tl">
                  <a:srgbClr val="000000">
                    <a:alpha val="43137"/>
                  </a:srgbClr>
                </a:outerShdw>
              </a:effectLst>
            </a:rPr>
            <a:t>Om God </a:t>
          </a:r>
          <a:r>
            <a:rPr lang="en-ZA" sz="2000" b="1" dirty="0" err="1">
              <a:effectLst>
                <a:outerShdw blurRad="38100" dist="38100" dir="2700000" algn="tl">
                  <a:srgbClr val="000000">
                    <a:alpha val="43137"/>
                  </a:srgbClr>
                </a:outerShdw>
              </a:effectLst>
            </a:rPr>
            <a:t>te</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vrees</a:t>
          </a:r>
          <a:endParaRPr lang="es-ES" sz="200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03D5B538-CBC3-4A5D-96C6-835A833FD8DB}">
      <dgm:prSet custT="1"/>
      <dgm:spPr/>
      <dgm:t>
        <a:bodyPr/>
        <a:lstStyle/>
        <a:p>
          <a:pPr>
            <a:buClr>
              <a:schemeClr val="accent5">
                <a:lumMod val="50000"/>
              </a:schemeClr>
            </a:buClr>
            <a:buFont typeface="Wingdings" panose="05000000000000000000" pitchFamily="2" charset="2"/>
            <a:buChar char="v"/>
          </a:pPr>
          <a:r>
            <a:rPr lang="nl-NL" sz="2000" b="1" dirty="0">
              <a:effectLst/>
            </a:rPr>
            <a:t>Om diep respek te toon vir Hom wat oneindig groter as ek is, en om Hom as my Koning en Heer te aanvaar</a:t>
          </a:r>
          <a:endParaRPr lang="es-ES" sz="2000" dirty="0">
            <a:effectLst/>
          </a:endParaRPr>
        </a:p>
      </dgm:t>
    </dgm:pt>
    <dgm:pt modelId="{284CEC1C-7B15-4C33-8C7F-D2AB55074723}" type="par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r>
            <a:rPr lang="nl-NL" sz="2000" b="1">
              <a:effectLst>
                <a:outerShdw blurRad="38100" dist="38100" dir="2700000" algn="tl">
                  <a:srgbClr val="000000">
                    <a:alpha val="43137"/>
                  </a:srgbClr>
                </a:outerShdw>
              </a:effectLst>
            </a:rPr>
            <a:t>Om God in opregtheid te dien</a:t>
          </a:r>
          <a:r>
            <a:rPr lang="en" sz="2000" b="1">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B2E6E93B-5677-45CB-B94E-91B158F39FBD}">
      <dgm:prSet custT="1"/>
      <dgm:spPr/>
      <dgm:t>
        <a:bodyPr/>
        <a:lstStyle/>
        <a:p>
          <a:pPr>
            <a:buClr>
              <a:schemeClr val="accent4">
                <a:lumMod val="50000"/>
              </a:schemeClr>
            </a:buClr>
            <a:buFont typeface="Wingdings" panose="05000000000000000000" pitchFamily="2" charset="2"/>
            <a:buChar char="v"/>
          </a:pPr>
          <a:r>
            <a:rPr lang="nl-NL" sz="2000" b="1" dirty="0">
              <a:effectLst/>
            </a:rPr>
            <a:t>'n Diens sonder gebreke (so is die dier gedefinieer wat slegs geskik was vir slagting as dit "sonder gebrek" [heel] was</a:t>
          </a:r>
          <a:endParaRPr lang="es-ES" sz="2000" dirty="0">
            <a:effectLst/>
          </a:endParaRPr>
        </a:p>
      </dgm:t>
    </dgm:pt>
    <dgm:pt modelId="{F0B31A59-10F3-47A4-8561-F4FCFCB6FF16}" type="par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3B57E65D-C111-415A-97A6-2D0FDEF89D6E}">
      <dgm:prSet custT="1"/>
      <dgm:spPr/>
      <dgm:t>
        <a:bodyPr/>
        <a:lstStyle/>
        <a:p>
          <a:pPr algn="ctr"/>
          <a:r>
            <a:rPr lang="nl-NL" sz="2000" b="1" dirty="0">
              <a:effectLst>
                <a:outerShdw blurRad="38100" dist="38100" dir="2700000" algn="tl">
                  <a:srgbClr val="000000">
                    <a:alpha val="43137"/>
                  </a:srgbClr>
                </a:outerShdw>
              </a:effectLst>
            </a:rPr>
            <a:t>Om God in waarheid te dien</a:t>
          </a:r>
          <a:endParaRPr lang="es-ES" sz="200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F57E86D-CC5D-41E7-9D5C-8F0BF098E704}">
      <dgm:prSet custT="1"/>
      <dgm:spPr/>
      <dgm:t>
        <a:bodyPr/>
        <a:lstStyle/>
        <a:p>
          <a:pPr>
            <a:buClr>
              <a:schemeClr val="accent6">
                <a:lumMod val="50000"/>
              </a:schemeClr>
            </a:buClr>
            <a:buFont typeface="Wingdings" panose="05000000000000000000" pitchFamily="2" charset="2"/>
            <a:buChar char="v"/>
          </a:pPr>
          <a:r>
            <a:rPr lang="nl-NL" sz="2000" b="1" dirty="0">
              <a:effectLst/>
            </a:rPr>
            <a:t>Om getrou, betroubaar, lojaal, onverdeeld en konsekwent te wees. Om deur my lewe my dankbaarheid teenoor God te reflekteer vir wat Hy in my gedoen het</a:t>
          </a:r>
          <a:r>
            <a:rPr lang="en" sz="2000" b="1" dirty="0">
              <a:effectLst/>
            </a:rPr>
            <a:t>.</a:t>
          </a:r>
          <a:endParaRPr lang="es-ES" sz="2000" dirty="0">
            <a:effectLst/>
          </a:endParaRPr>
        </a:p>
      </dgm:t>
    </dgm:pt>
    <dgm:pt modelId="{7FFEA975-AF79-4D38-B73E-D59FC536A63D}" type="par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custLinFactNeighborY="2067">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0" y="0"/>
          <a:ext cx="5783135"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Die verhaal wat God geskryf het (Josua </a:t>
          </a:r>
          <a:r>
            <a:rPr lang="en" sz="1800" b="1" kern="1200" dirty="0"/>
            <a:t>24:1-13)</a:t>
          </a:r>
          <a:endParaRPr lang="es-ES" sz="1800" kern="1200" dirty="0"/>
        </a:p>
      </dsp:txBody>
      <dsp:txXfrm>
        <a:off x="15307" y="15307"/>
        <a:ext cx="5158035" cy="492010"/>
      </dsp:txXfrm>
    </dsp:sp>
    <dsp:sp modelId="{FC48FDAD-A8DC-4628-A83F-0C218EBE3173}">
      <dsp:nvSpPr>
        <dsp:cNvPr id="0" name=""/>
        <dsp:cNvSpPr/>
      </dsp:nvSpPr>
      <dsp:spPr>
        <a:xfrm>
          <a:off x="431857" y="595211"/>
          <a:ext cx="5783135"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Die oproep tot integriteit (Josua </a:t>
          </a:r>
          <a:r>
            <a:rPr lang="en" sz="1800" b="1" kern="1200" dirty="0"/>
            <a:t>24:14-15)</a:t>
          </a:r>
          <a:endParaRPr lang="es-ES" sz="1800" kern="1200" dirty="0"/>
        </a:p>
      </dsp:txBody>
      <dsp:txXfrm>
        <a:off x="447164" y="610518"/>
        <a:ext cx="4980957" cy="492010"/>
      </dsp:txXfrm>
    </dsp:sp>
    <dsp:sp modelId="{171BE40D-DF9A-40DE-B4BB-CCE5EF279C3E}">
      <dsp:nvSpPr>
        <dsp:cNvPr id="0" name=""/>
        <dsp:cNvSpPr/>
      </dsp:nvSpPr>
      <dsp:spPr>
        <a:xfrm>
          <a:off x="863714" y="1190422"/>
          <a:ext cx="5783135"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Die verkiesing van die volk (Josua </a:t>
          </a:r>
          <a:r>
            <a:rPr lang="en" sz="1800" b="1" kern="1200" dirty="0"/>
            <a:t>24:16-21)</a:t>
          </a:r>
          <a:endParaRPr lang="es-ES" sz="1800" kern="1200" dirty="0"/>
        </a:p>
      </dsp:txBody>
      <dsp:txXfrm>
        <a:off x="879021" y="1205729"/>
        <a:ext cx="4980957" cy="492010"/>
      </dsp:txXfrm>
    </dsp:sp>
    <dsp:sp modelId="{7A0EC5D2-A8C8-43F0-949B-679A0C3ED567}">
      <dsp:nvSpPr>
        <dsp:cNvPr id="0" name=""/>
        <dsp:cNvSpPr/>
      </dsp:nvSpPr>
      <dsp:spPr>
        <a:xfrm>
          <a:off x="1295572" y="1785634"/>
          <a:ext cx="5783135"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Die vernuwing van die verbond (Josua </a:t>
          </a:r>
          <a:r>
            <a:rPr lang="en" sz="1800" b="1" kern="1200" dirty="0"/>
            <a:t>24:22-28)</a:t>
          </a:r>
          <a:endParaRPr lang="es-ES" sz="1800" kern="1200" dirty="0"/>
        </a:p>
      </dsp:txBody>
      <dsp:txXfrm>
        <a:off x="1310879" y="1800941"/>
        <a:ext cx="4980957" cy="492010"/>
      </dsp:txXfrm>
    </dsp:sp>
    <dsp:sp modelId="{A69A85D2-7D25-468F-B109-5D85D6A87DA0}">
      <dsp:nvSpPr>
        <dsp:cNvPr id="0" name=""/>
        <dsp:cNvSpPr/>
      </dsp:nvSpPr>
      <dsp:spPr>
        <a:xfrm>
          <a:off x="1727429" y="2380845"/>
          <a:ext cx="5783135"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Die voortsetting van die verhaal (Jos.</a:t>
          </a:r>
          <a:r>
            <a:rPr lang="en" sz="1800" b="1" kern="1200" dirty="0"/>
            <a:t>24:29-33)</a:t>
          </a:r>
          <a:endParaRPr lang="es-ES" sz="1800" kern="1200" dirty="0"/>
        </a:p>
      </dsp:txBody>
      <dsp:txXfrm>
        <a:off x="1742736" y="2396152"/>
        <a:ext cx="4980957" cy="492010"/>
      </dsp:txXfrm>
    </dsp:sp>
    <dsp:sp modelId="{942E5999-5789-441C-A104-F2DD05307549}">
      <dsp:nvSpPr>
        <dsp:cNvPr id="0" name=""/>
        <dsp:cNvSpPr/>
      </dsp:nvSpPr>
      <dsp:spPr>
        <a:xfrm>
          <a:off x="5443429"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519863" y="381806"/>
        <a:ext cx="186837" cy="255628"/>
      </dsp:txXfrm>
    </dsp:sp>
    <dsp:sp modelId="{BC1B2083-8856-4B85-9091-BF19E4CB9BFA}">
      <dsp:nvSpPr>
        <dsp:cNvPr id="0" name=""/>
        <dsp:cNvSpPr/>
      </dsp:nvSpPr>
      <dsp:spPr>
        <a:xfrm>
          <a:off x="5875286"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951720" y="977017"/>
        <a:ext cx="186837" cy="255628"/>
      </dsp:txXfrm>
    </dsp:sp>
    <dsp:sp modelId="{C4F65A43-9A3C-4A61-BCB0-8631152C7599}">
      <dsp:nvSpPr>
        <dsp:cNvPr id="0" name=""/>
        <dsp:cNvSpPr/>
      </dsp:nvSpPr>
      <dsp:spPr>
        <a:xfrm>
          <a:off x="6307144"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383578" y="1563518"/>
        <a:ext cx="186837" cy="255628"/>
      </dsp:txXfrm>
    </dsp:sp>
    <dsp:sp modelId="{E2A91DB1-799A-4297-93C2-42494D9CE027}">
      <dsp:nvSpPr>
        <dsp:cNvPr id="0" name=""/>
        <dsp:cNvSpPr/>
      </dsp:nvSpPr>
      <dsp:spPr>
        <a:xfrm>
          <a:off x="6739001"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815435"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571"/>
          <a:ext cx="8467725" cy="323370"/>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 sz="1900" b="1" kern="1200" dirty="0">
              <a:effectLst>
                <a:outerShdw blurRad="38100" dist="38100" dir="2700000" algn="tl">
                  <a:srgbClr val="000000">
                    <a:alpha val="43137"/>
                  </a:srgbClr>
                </a:outerShdw>
              </a:effectLst>
            </a:rPr>
            <a:t>1. </a:t>
          </a:r>
          <a:r>
            <a:rPr lang="nl-NL" sz="1900" b="1" kern="1200" dirty="0">
              <a:effectLst>
                <a:outerShdw blurRad="38100" dist="38100" dir="2700000" algn="tl">
                  <a:srgbClr val="000000">
                    <a:alpha val="43137"/>
                  </a:srgbClr>
                </a:outerShdw>
              </a:effectLst>
            </a:rPr>
            <a:t>Dit was die eerste plek in Kanaän waar Abraham gekamp het </a:t>
          </a:r>
          <a:r>
            <a:rPr lang="en" sz="1900" b="1" kern="1200" dirty="0">
              <a:effectLst>
                <a:outerShdw blurRad="38100" dist="38100" dir="2700000" algn="tl">
                  <a:srgbClr val="000000">
                    <a:alpha val="43137"/>
                  </a:srgbClr>
                </a:outerShdw>
              </a:effectLst>
            </a:rPr>
            <a:t>( Gen. 12:6)</a:t>
          </a:r>
        </a:p>
      </dsp:txBody>
      <dsp:txXfrm>
        <a:off x="15786" y="16357"/>
        <a:ext cx="8436153" cy="291798"/>
      </dsp:txXfrm>
    </dsp:sp>
    <dsp:sp modelId="{F28057B6-914F-4162-A1E6-62C0FACC967C}">
      <dsp:nvSpPr>
        <dsp:cNvPr id="0" name=""/>
        <dsp:cNvSpPr/>
      </dsp:nvSpPr>
      <dsp:spPr>
        <a:xfrm>
          <a:off x="0" y="333546"/>
          <a:ext cx="8467725" cy="323370"/>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2</a:t>
          </a:r>
          <a:r>
            <a:rPr lang="nl-NL" sz="2000" b="1" kern="1200" dirty="0">
              <a:effectLst>
                <a:outerShdw blurRad="38100" dist="38100" dir="2700000" algn="tl">
                  <a:srgbClr val="000000">
                    <a:alpha val="43137"/>
                  </a:srgbClr>
                </a:outerShdw>
              </a:effectLst>
            </a:rPr>
            <a:t>Dit was die eerste plek in Kanaän waar Jakob gekamp het </a:t>
          </a:r>
          <a:r>
            <a:rPr lang="en" sz="2000" b="1" kern="1200" dirty="0">
              <a:effectLst>
                <a:outerShdw blurRad="38100" dist="38100" dir="2700000" algn="tl">
                  <a:srgbClr val="000000">
                    <a:alpha val="43137"/>
                  </a:srgbClr>
                </a:outerShdw>
              </a:effectLst>
            </a:rPr>
            <a:t>(Gen. 33:18)</a:t>
          </a:r>
        </a:p>
      </dsp:txBody>
      <dsp:txXfrm>
        <a:off x="15786" y="349332"/>
        <a:ext cx="8436153" cy="291798"/>
      </dsp:txXfrm>
    </dsp:sp>
    <dsp:sp modelId="{AC61220C-B99C-49DF-98C9-45D044822E5A}">
      <dsp:nvSpPr>
        <dsp:cNvPr id="0" name=""/>
        <dsp:cNvSpPr/>
      </dsp:nvSpPr>
      <dsp:spPr>
        <a:xfrm>
          <a:off x="0" y="666521"/>
          <a:ext cx="8467725" cy="323370"/>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3. </a:t>
          </a:r>
          <a:r>
            <a:rPr lang="nl-NL" sz="2000" b="1" kern="1200" dirty="0">
              <a:effectLst>
                <a:outerShdw blurRad="38100" dist="38100" dir="2700000" algn="tl">
                  <a:srgbClr val="000000">
                    <a:alpha val="43137"/>
                  </a:srgbClr>
                </a:outerShdw>
              </a:effectLst>
            </a:rPr>
            <a:t>Dit was die enigste besitting wat Jakob verkry het </a:t>
          </a:r>
          <a:r>
            <a:rPr lang="en" sz="2000" b="1" kern="1200" dirty="0">
              <a:effectLst>
                <a:outerShdw blurRad="38100" dist="38100" dir="2700000" algn="tl">
                  <a:srgbClr val="000000">
                    <a:alpha val="43137"/>
                  </a:srgbClr>
                </a:outerShdw>
              </a:effectLst>
            </a:rPr>
            <a:t>(Gen. 33:19)</a:t>
          </a:r>
        </a:p>
      </dsp:txBody>
      <dsp:txXfrm>
        <a:off x="15786" y="682307"/>
        <a:ext cx="8436153" cy="291798"/>
      </dsp:txXfrm>
    </dsp:sp>
    <dsp:sp modelId="{D8E3A47D-7AAD-492B-87DB-471556F70C0E}">
      <dsp:nvSpPr>
        <dsp:cNvPr id="0" name=""/>
        <dsp:cNvSpPr/>
      </dsp:nvSpPr>
      <dsp:spPr>
        <a:xfrm>
          <a:off x="0" y="1000068"/>
          <a:ext cx="8467725" cy="323370"/>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 sz="1700" b="1" kern="1200" dirty="0">
              <a:effectLst>
                <a:outerShdw blurRad="38100" dist="38100" dir="2700000" algn="tl">
                  <a:srgbClr val="000000">
                    <a:alpha val="43137"/>
                  </a:srgbClr>
                </a:outerShdw>
              </a:effectLst>
            </a:rPr>
            <a:t>4</a:t>
          </a:r>
          <a:r>
            <a:rPr lang="nl-NL" sz="1700" b="1" kern="1200" dirty="0">
              <a:effectLst>
                <a:outerShdw blurRad="38100" dist="38100" dir="2700000" algn="tl">
                  <a:srgbClr val="000000">
                    <a:alpha val="43137"/>
                  </a:srgbClr>
                </a:outerShdw>
              </a:effectLst>
            </a:rPr>
            <a:t>Daar het Jakob die vreemde gode begrawe wat sy familie nog besit het </a:t>
          </a:r>
          <a:r>
            <a:rPr lang="en" sz="1700" b="1" kern="1200" dirty="0">
              <a:effectLst>
                <a:outerShdw blurRad="38100" dist="38100" dir="2700000" algn="tl">
                  <a:srgbClr val="000000">
                    <a:alpha val="43137"/>
                  </a:srgbClr>
                </a:outerShdw>
              </a:effectLst>
            </a:rPr>
            <a:t>(Gen. 35:4)</a:t>
          </a:r>
        </a:p>
      </dsp:txBody>
      <dsp:txXfrm>
        <a:off x="15786" y="1015854"/>
        <a:ext cx="8436153" cy="291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249"/>
          <a:ext cx="9088067" cy="431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Om God </a:t>
          </a:r>
          <a:r>
            <a:rPr lang="en-ZA" sz="2000" b="1" kern="1200" dirty="0" err="1">
              <a:effectLst>
                <a:outerShdw blurRad="38100" dist="38100" dir="2700000" algn="tl">
                  <a:srgbClr val="000000">
                    <a:alpha val="43137"/>
                  </a:srgbClr>
                </a:outerShdw>
              </a:effectLst>
            </a:rPr>
            <a:t>te</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vrees</a:t>
          </a:r>
          <a:endParaRPr lang="es-ES" sz="2000" kern="1200" dirty="0">
            <a:effectLst>
              <a:outerShdw blurRad="38100" dist="38100" dir="2700000" algn="tl">
                <a:srgbClr val="000000">
                  <a:alpha val="43137"/>
                </a:srgbClr>
              </a:outerShdw>
            </a:effectLst>
          </a:endParaRPr>
        </a:p>
      </dsp:txBody>
      <dsp:txXfrm>
        <a:off x="21083" y="21332"/>
        <a:ext cx="9045901" cy="389728"/>
      </dsp:txXfrm>
    </dsp:sp>
    <dsp:sp modelId="{854F4650-27AE-4C03-B454-E09E451F5BDE}">
      <dsp:nvSpPr>
        <dsp:cNvPr id="0" name=""/>
        <dsp:cNvSpPr/>
      </dsp:nvSpPr>
      <dsp:spPr>
        <a:xfrm>
          <a:off x="0" y="432144"/>
          <a:ext cx="9088067" cy="54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5">
                <a:lumMod val="50000"/>
              </a:schemeClr>
            </a:buClr>
            <a:buFont typeface="Wingdings" panose="05000000000000000000" pitchFamily="2" charset="2"/>
            <a:buChar char="v"/>
          </a:pPr>
          <a:r>
            <a:rPr lang="nl-NL" sz="2000" b="1" kern="1200" dirty="0">
              <a:effectLst/>
            </a:rPr>
            <a:t>Om diep respek te toon vir Hom wat oneindig groter as ek is, en om Hom as my Koning en Heer te aanvaar</a:t>
          </a:r>
          <a:endParaRPr lang="es-ES" sz="2000" kern="1200" dirty="0">
            <a:effectLst/>
          </a:endParaRPr>
        </a:p>
      </dsp:txBody>
      <dsp:txXfrm>
        <a:off x="0" y="432144"/>
        <a:ext cx="9088067" cy="545800"/>
      </dsp:txXfrm>
    </dsp:sp>
    <dsp:sp modelId="{91EBD55B-773A-4BEF-B76C-4D8BBE65E8E9}">
      <dsp:nvSpPr>
        <dsp:cNvPr id="0" name=""/>
        <dsp:cNvSpPr/>
      </dsp:nvSpPr>
      <dsp:spPr>
        <a:xfrm>
          <a:off x="0" y="977945"/>
          <a:ext cx="9088067" cy="431894"/>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a:effectLst>
                <a:outerShdw blurRad="38100" dist="38100" dir="2700000" algn="tl">
                  <a:srgbClr val="000000">
                    <a:alpha val="43137"/>
                  </a:srgbClr>
                </a:outerShdw>
              </a:effectLst>
            </a:rPr>
            <a:t>Om God in opregtheid te dien</a:t>
          </a:r>
          <a:r>
            <a:rPr lang="en" sz="2000" b="1" kern="120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21083" y="999028"/>
        <a:ext cx="9045901" cy="389728"/>
      </dsp:txXfrm>
    </dsp:sp>
    <dsp:sp modelId="{7CF48978-E8B4-4BA6-95E8-43AAEF845A18}">
      <dsp:nvSpPr>
        <dsp:cNvPr id="0" name=""/>
        <dsp:cNvSpPr/>
      </dsp:nvSpPr>
      <dsp:spPr>
        <a:xfrm>
          <a:off x="0" y="1409839"/>
          <a:ext cx="9088067" cy="54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4">
                <a:lumMod val="50000"/>
              </a:schemeClr>
            </a:buClr>
            <a:buFont typeface="Wingdings" panose="05000000000000000000" pitchFamily="2" charset="2"/>
            <a:buChar char="v"/>
          </a:pPr>
          <a:r>
            <a:rPr lang="nl-NL" sz="2000" b="1" kern="1200" dirty="0">
              <a:effectLst/>
            </a:rPr>
            <a:t>'n Diens sonder gebreke (so is die dier gedefinieer wat slegs geskik was vir slagting as dit "sonder gebrek" [heel] was</a:t>
          </a:r>
          <a:endParaRPr lang="es-ES" sz="2000" kern="1200" dirty="0">
            <a:effectLst/>
          </a:endParaRPr>
        </a:p>
      </dsp:txBody>
      <dsp:txXfrm>
        <a:off x="0" y="1409839"/>
        <a:ext cx="9088067" cy="545800"/>
      </dsp:txXfrm>
    </dsp:sp>
    <dsp:sp modelId="{DC838278-61D5-4F0B-A5CA-D07614038E8A}">
      <dsp:nvSpPr>
        <dsp:cNvPr id="0" name=""/>
        <dsp:cNvSpPr/>
      </dsp:nvSpPr>
      <dsp:spPr>
        <a:xfrm>
          <a:off x="0" y="1971810"/>
          <a:ext cx="9088067" cy="431894"/>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Om God in waarheid te dien</a:t>
          </a:r>
          <a:endParaRPr lang="es-ES" sz="2000" kern="1200" dirty="0">
            <a:effectLst>
              <a:outerShdw blurRad="38100" dist="38100" dir="2700000" algn="tl">
                <a:srgbClr val="000000">
                  <a:alpha val="43137"/>
                </a:srgbClr>
              </a:outerShdw>
            </a:effectLst>
          </a:endParaRPr>
        </a:p>
      </dsp:txBody>
      <dsp:txXfrm>
        <a:off x="21083" y="1992893"/>
        <a:ext cx="9045901" cy="389728"/>
      </dsp:txXfrm>
    </dsp:sp>
    <dsp:sp modelId="{F01C0CC6-238B-429D-AD18-2848C863196E}">
      <dsp:nvSpPr>
        <dsp:cNvPr id="0" name=""/>
        <dsp:cNvSpPr/>
      </dsp:nvSpPr>
      <dsp:spPr>
        <a:xfrm>
          <a:off x="0" y="2387534"/>
          <a:ext cx="9088067" cy="78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6">
                <a:lumMod val="50000"/>
              </a:schemeClr>
            </a:buClr>
            <a:buFont typeface="Wingdings" panose="05000000000000000000" pitchFamily="2" charset="2"/>
            <a:buChar char="v"/>
          </a:pPr>
          <a:r>
            <a:rPr lang="nl-NL" sz="2000" b="1" kern="1200" dirty="0">
              <a:effectLst/>
            </a:rPr>
            <a:t>Om getrou, betroubaar, lojaal, onverdeeld en konsekwent te wees. Om deur my lewe my dankbaarheid teenoor God te reflekteer vir wat Hy in my gedoen het</a:t>
          </a:r>
          <a:r>
            <a:rPr lang="en" sz="2000" b="1" kern="1200" dirty="0">
              <a:effectLst/>
            </a:rPr>
            <a:t>.</a:t>
          </a:r>
          <a:endParaRPr lang="es-ES" sz="2000" kern="1200" dirty="0">
            <a:effectLst/>
          </a:endParaRPr>
        </a:p>
      </dsp:txBody>
      <dsp:txXfrm>
        <a:off x="0" y="2387534"/>
        <a:ext cx="9088067" cy="7823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3419274" y="-77552"/>
            <a:ext cx="4618597" cy="3416320"/>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a:r>
              <a:rPr lang="en-ZA" sz="7200" b="1" spc="600" dirty="0">
                <a:ln w="13462">
                  <a:solidFill>
                    <a:schemeClr val="bg1"/>
                  </a:solidFill>
                  <a:prstDash val="solid"/>
                </a:ln>
                <a:solidFill>
                  <a:srgbClr val="375170"/>
                </a:solidFill>
                <a:effectLst>
                  <a:outerShdw dist="38100" dir="2700000" algn="bl" rotWithShape="0">
                    <a:srgbClr val="F5F86C"/>
                  </a:outerShdw>
                </a:effectLst>
              </a:rPr>
              <a:t>KIES DAN VANDAG!</a:t>
            </a:r>
            <a:endParaRPr lang="en" sz="7200" b="1" spc="600" dirty="0">
              <a:ln w="13462">
                <a:solidFill>
                  <a:schemeClr val="bg1"/>
                </a:solidFill>
                <a:prstDash val="solid"/>
              </a:ln>
              <a:solidFill>
                <a:srgbClr val="375170"/>
              </a:solidFill>
              <a:effectLst>
                <a:outerShdw dist="38100" dir="2700000" algn="bl" rotWithShape="0">
                  <a:srgbClr val="F5F86C"/>
                </a:outerShdw>
              </a:effectLst>
            </a:endParaRPr>
          </a:p>
        </p:txBody>
      </p:sp>
      <p:sp>
        <p:nvSpPr>
          <p:cNvPr id="5" name="CuadroTexto 4">
            <a:extLst>
              <a:ext uri="{FF2B5EF4-FFF2-40B4-BE49-F238E27FC236}">
                <a16:creationId xmlns:a16="http://schemas.microsoft.com/office/drawing/2014/main" id="{D9114AEA-31C6-2C8D-584A-CF7A10B6BA16}"/>
              </a:ext>
            </a:extLst>
          </p:cNvPr>
          <p:cNvSpPr txBox="1"/>
          <p:nvPr/>
        </p:nvSpPr>
        <p:spPr>
          <a:xfrm>
            <a:off x="9353339" y="6519446"/>
            <a:ext cx="2838661" cy="338554"/>
          </a:xfrm>
          <a:prstGeom prst="rect">
            <a:avLst/>
          </a:prstGeom>
          <a:noFill/>
        </p:spPr>
        <p:txBody>
          <a:bodyPr wrap="none" rtlCol="0">
            <a:spAutoFit/>
          </a:bodyPr>
          <a:lstStyle/>
          <a:p>
            <a:pPr algn="r"/>
            <a:r>
              <a:rPr lang="en" sz="1600" b="1" dirty="0">
                <a:solidFill>
                  <a:srgbClr val="FBF89B"/>
                </a:solidFill>
                <a:effectLst>
                  <a:outerShdw blurRad="38100" dist="38100" dir="2700000" algn="tl">
                    <a:srgbClr val="000000">
                      <a:alpha val="43137"/>
                    </a:srgbClr>
                  </a:outerShdw>
                </a:effectLst>
              </a:rPr>
              <a:t>Les 13 vir 27 Desember 2025</a:t>
            </a: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086350" y="3315596"/>
            <a:ext cx="6176689" cy="357020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nl-NL"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Maar as dit verkeerd is in julle oë om die HERE te dien, kies dan vir julle vandag wie julle wil dien</a:t>
            </a:r>
            <a:r>
              <a:rPr kumimoji="0" lang="en-U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 . . </a:t>
            </a:r>
            <a:r>
              <a:rPr kumimoji="0" lang="nl-NL"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maar ek en my huis, ons sal die HERE dien</a:t>
            </a:r>
            <a:r>
              <a:rPr kumimoji="0" lang="es-E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Josua</a:t>
            </a:r>
            <a:r>
              <a:rPr kumimoji="0" lang="es-E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24:15)</a:t>
            </a:r>
          </a:p>
        </p:txBody>
      </p:sp>
    </p:spTree>
    <p:extLst>
      <p:ext uri="{BB962C8B-B14F-4D97-AF65-F5344CB8AC3E}">
        <p14:creationId xmlns:p14="http://schemas.microsoft.com/office/powerpoint/2010/main" val="41131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825660520"/>
              </p:ext>
            </p:extLst>
          </p:nvPr>
        </p:nvGraphicFramePr>
        <p:xfrm>
          <a:off x="4633810" y="3852153"/>
          <a:ext cx="7510565"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102377"/>
            <a:ext cx="7080520" cy="1323439"/>
          </a:xfrm>
          <a:prstGeom prst="rect">
            <a:avLst/>
          </a:prstGeom>
          <a:noFill/>
        </p:spPr>
        <p:txBody>
          <a:bodyPr wrap="square" rtlCol="0">
            <a:spAutoFit/>
          </a:bodyPr>
          <a:lstStyle/>
          <a:p>
            <a:pPr>
              <a:spcBef>
                <a:spcPts val="600"/>
              </a:spcBef>
            </a:pPr>
            <a:r>
              <a:rPr lang="en-ZA" sz="2000" b="1" dirty="0">
                <a:solidFill>
                  <a:schemeClr val="bg1"/>
                </a:solidFill>
                <a:effectLst>
                  <a:glow rad="127000">
                    <a:srgbClr val="95332E"/>
                  </a:glow>
                  <a:outerShdw blurRad="38100" dist="38100" dir="2700000" algn="tl">
                    <a:srgbClr val="000000">
                      <a:alpha val="43137"/>
                    </a:srgbClr>
                  </a:outerShdw>
                </a:effectLst>
              </a:rPr>
              <a:t>Josua het </a:t>
            </a:r>
            <a:r>
              <a:rPr lang="en-ZA" sz="2000" b="1" dirty="0" err="1">
                <a:solidFill>
                  <a:schemeClr val="bg1"/>
                </a:solidFill>
                <a:effectLst>
                  <a:glow rad="127000">
                    <a:srgbClr val="95332E"/>
                  </a:glow>
                  <a:outerShdw blurRad="38100" dist="38100" dir="2700000" algn="tl">
                    <a:srgbClr val="000000">
                      <a:alpha val="43137"/>
                    </a:srgbClr>
                  </a:outerShdw>
                </a:effectLst>
              </a:rPr>
              <a:t>gevoel</a:t>
            </a:r>
            <a:r>
              <a:rPr lang="en-ZA" sz="2000" b="1" dirty="0">
                <a:solidFill>
                  <a:schemeClr val="bg1"/>
                </a:solidFill>
                <a:effectLst>
                  <a:glow rad="127000">
                    <a:srgbClr val="95332E"/>
                  </a:glow>
                  <a:outerShdw blurRad="38100" dist="38100" dir="2700000" algn="tl">
                    <a:srgbClr val="000000">
                      <a:alpha val="43137"/>
                    </a:srgbClr>
                  </a:outerShdw>
                </a:effectLst>
              </a:rPr>
              <a:t> </a:t>
            </a:r>
            <a:r>
              <a:rPr lang="en-ZA" sz="2000" b="1" dirty="0" err="1">
                <a:solidFill>
                  <a:schemeClr val="bg1"/>
                </a:solidFill>
                <a:effectLst>
                  <a:glow rad="127000">
                    <a:srgbClr val="95332E"/>
                  </a:glow>
                  <a:outerShdw blurRad="38100" dist="38100" dir="2700000" algn="tl">
                    <a:srgbClr val="000000">
                      <a:alpha val="43137"/>
                    </a:srgbClr>
                  </a:outerShdw>
                </a:effectLst>
              </a:rPr>
              <a:t>sy</a:t>
            </a:r>
            <a:r>
              <a:rPr lang="en-ZA" sz="2000" b="1" dirty="0">
                <a:solidFill>
                  <a:schemeClr val="bg1"/>
                </a:solidFill>
                <a:effectLst>
                  <a:glow rad="127000">
                    <a:srgbClr val="95332E"/>
                  </a:glow>
                  <a:outerShdw blurRad="38100" dist="38100" dir="2700000" algn="tl">
                    <a:srgbClr val="000000">
                      <a:alpha val="43137"/>
                    </a:srgbClr>
                  </a:outerShdw>
                </a:effectLst>
              </a:rPr>
              <a:t> </a:t>
            </a:r>
            <a:r>
              <a:rPr lang="en-ZA" sz="2000" b="1" dirty="0" err="1">
                <a:solidFill>
                  <a:schemeClr val="bg1"/>
                </a:solidFill>
                <a:effectLst>
                  <a:glow rad="127000">
                    <a:srgbClr val="95332E"/>
                  </a:glow>
                  <a:outerShdw blurRad="38100" dist="38100" dir="2700000" algn="tl">
                    <a:srgbClr val="000000">
                      <a:alpha val="43137"/>
                    </a:srgbClr>
                  </a:outerShdw>
                </a:effectLst>
              </a:rPr>
              <a:t>einde</a:t>
            </a:r>
            <a:r>
              <a:rPr lang="en-ZA" sz="2000" b="1" dirty="0">
                <a:solidFill>
                  <a:schemeClr val="bg1"/>
                </a:solidFill>
                <a:effectLst>
                  <a:glow rad="127000">
                    <a:srgbClr val="95332E"/>
                  </a:glow>
                  <a:outerShdw blurRad="38100" dist="38100" dir="2700000" algn="tl">
                    <a:srgbClr val="000000">
                      <a:alpha val="43137"/>
                    </a:srgbClr>
                  </a:outerShdw>
                </a:effectLst>
              </a:rPr>
              <a:t> is </a:t>
            </a:r>
            <a:r>
              <a:rPr lang="en-ZA" sz="2000" b="1" dirty="0" err="1">
                <a:solidFill>
                  <a:schemeClr val="bg1"/>
                </a:solidFill>
                <a:effectLst>
                  <a:glow rad="127000">
                    <a:srgbClr val="95332E"/>
                  </a:glow>
                  <a:outerShdw blurRad="38100" dist="38100" dir="2700000" algn="tl">
                    <a:srgbClr val="000000">
                      <a:alpha val="43137"/>
                    </a:srgbClr>
                  </a:outerShdw>
                </a:effectLst>
              </a:rPr>
              <a:t>naby</a:t>
            </a:r>
            <a:r>
              <a:rPr lang="en-ZA" sz="2000" b="1" dirty="0">
                <a:solidFill>
                  <a:schemeClr val="bg1"/>
                </a:solidFill>
                <a:effectLst>
                  <a:glow rad="127000">
                    <a:srgbClr val="95332E"/>
                  </a:glow>
                  <a:outerShdw blurRad="38100" dist="38100" dir="2700000" algn="tl">
                    <a:srgbClr val="000000">
                      <a:alpha val="43137"/>
                    </a:srgbClr>
                  </a:outerShdw>
                </a:effectLst>
              </a:rPr>
              <a:t>. Hy het die </a:t>
            </a:r>
            <a:r>
              <a:rPr lang="en-ZA" sz="2000" b="1" dirty="0" err="1">
                <a:solidFill>
                  <a:schemeClr val="bg1"/>
                </a:solidFill>
                <a:effectLst>
                  <a:glow rad="127000">
                    <a:srgbClr val="95332E"/>
                  </a:glow>
                  <a:outerShdw blurRad="38100" dist="38100" dir="2700000" algn="tl">
                    <a:srgbClr val="000000">
                      <a:alpha val="43137"/>
                    </a:srgbClr>
                  </a:outerShdw>
                </a:effectLst>
              </a:rPr>
              <a:t>goeie</a:t>
            </a:r>
            <a:r>
              <a:rPr lang="en-ZA" sz="2000" b="1" dirty="0">
                <a:solidFill>
                  <a:schemeClr val="bg1"/>
                </a:solidFill>
                <a:effectLst>
                  <a:glow rad="127000">
                    <a:srgbClr val="95332E"/>
                  </a:glow>
                  <a:outerShdw blurRad="38100" dist="38100" dir="2700000" algn="tl">
                    <a:srgbClr val="000000">
                      <a:alpha val="43137"/>
                    </a:srgbClr>
                  </a:outerShdw>
                </a:effectLst>
              </a:rPr>
              <a:t> </a:t>
            </a:r>
            <a:r>
              <a:rPr lang="en-ZA" sz="2000" b="1" dirty="0" err="1">
                <a:solidFill>
                  <a:schemeClr val="bg1"/>
                </a:solidFill>
                <a:effectLst>
                  <a:glow rad="127000">
                    <a:srgbClr val="95332E"/>
                  </a:glow>
                  <a:outerShdw blurRad="38100" dist="38100" dir="2700000" algn="tl">
                    <a:srgbClr val="000000">
                      <a:alpha val="43137"/>
                    </a:srgbClr>
                  </a:outerShdw>
                </a:effectLst>
              </a:rPr>
              <a:t>stryd</a:t>
            </a:r>
            <a:r>
              <a:rPr lang="en-ZA" sz="2000" b="1" dirty="0">
                <a:solidFill>
                  <a:schemeClr val="bg1"/>
                </a:solidFill>
                <a:effectLst>
                  <a:glow rad="127000">
                    <a:srgbClr val="95332E"/>
                  </a:glow>
                  <a:outerShdw blurRad="38100" dist="38100" dir="2700000" algn="tl">
                    <a:srgbClr val="000000">
                      <a:alpha val="43137"/>
                    </a:srgbClr>
                  </a:outerShdw>
                </a:effectLst>
              </a:rPr>
              <a:t> </a:t>
            </a:r>
            <a:r>
              <a:rPr lang="en-ZA" sz="2000" b="1" dirty="0" err="1">
                <a:solidFill>
                  <a:schemeClr val="bg1"/>
                </a:solidFill>
                <a:effectLst>
                  <a:glow rad="127000">
                    <a:srgbClr val="95332E"/>
                  </a:glow>
                  <a:outerShdw blurRad="38100" dist="38100" dir="2700000" algn="tl">
                    <a:srgbClr val="000000">
                      <a:alpha val="43137"/>
                    </a:srgbClr>
                  </a:outerShdw>
                </a:effectLst>
              </a:rPr>
              <a:t>gevoer</a:t>
            </a:r>
            <a:r>
              <a:rPr lang="en-ZA" sz="2000" b="1" dirty="0">
                <a:solidFill>
                  <a:schemeClr val="bg1"/>
                </a:solidFill>
                <a:effectLst>
                  <a:glow rad="127000">
                    <a:srgbClr val="95332E"/>
                  </a:glow>
                  <a:outerShdw blurRad="38100" dist="38100" dir="2700000" algn="tl">
                    <a:srgbClr val="000000">
                      <a:alpha val="43137"/>
                    </a:srgbClr>
                  </a:outerShdw>
                </a:effectLst>
              </a:rPr>
              <a:t>. Hy het die </a:t>
            </a:r>
            <a:r>
              <a:rPr lang="en-ZA" sz="2000" b="1" dirty="0" err="1">
                <a:solidFill>
                  <a:schemeClr val="bg1"/>
                </a:solidFill>
                <a:effectLst>
                  <a:glow rad="127000">
                    <a:srgbClr val="95332E"/>
                  </a:glow>
                  <a:outerShdw blurRad="38100" dist="38100" dir="2700000" algn="tl">
                    <a:srgbClr val="000000">
                      <a:alpha val="43137"/>
                    </a:srgbClr>
                  </a:outerShdw>
                </a:effectLst>
              </a:rPr>
              <a:t>wedren</a:t>
            </a:r>
            <a:r>
              <a:rPr lang="en-ZA" sz="2000" b="1" dirty="0">
                <a:solidFill>
                  <a:schemeClr val="bg1"/>
                </a:solidFill>
                <a:effectLst>
                  <a:glow rad="127000">
                    <a:srgbClr val="95332E"/>
                  </a:glow>
                  <a:outerShdw blurRad="38100" dist="38100" dir="2700000" algn="tl">
                    <a:srgbClr val="000000">
                      <a:alpha val="43137"/>
                    </a:srgbClr>
                  </a:outerShdw>
                </a:effectLst>
              </a:rPr>
              <a:t> </a:t>
            </a:r>
            <a:r>
              <a:rPr lang="en-ZA" sz="2000" b="1" dirty="0" err="1">
                <a:solidFill>
                  <a:schemeClr val="bg1"/>
                </a:solidFill>
                <a:effectLst>
                  <a:glow rad="127000">
                    <a:srgbClr val="95332E"/>
                  </a:glow>
                  <a:outerShdw blurRad="38100" dist="38100" dir="2700000" algn="tl">
                    <a:srgbClr val="000000">
                      <a:alpha val="43137"/>
                    </a:srgbClr>
                  </a:outerShdw>
                </a:effectLst>
              </a:rPr>
              <a:t>voltooi</a:t>
            </a:r>
            <a:r>
              <a:rPr lang="en-ZA" sz="2000" b="1" dirty="0">
                <a:solidFill>
                  <a:schemeClr val="bg1"/>
                </a:solidFill>
                <a:effectLst>
                  <a:glow rad="127000">
                    <a:srgbClr val="95332E"/>
                  </a:glow>
                  <a:outerShdw blurRad="38100" dist="38100" dir="2700000" algn="tl">
                    <a:srgbClr val="000000">
                      <a:alpha val="43137"/>
                    </a:srgbClr>
                  </a:outerShdw>
                </a:effectLst>
              </a:rPr>
              <a:t>. Hy het die </a:t>
            </a:r>
            <a:r>
              <a:rPr lang="en-ZA" sz="2000" b="1" dirty="0" err="1">
                <a:solidFill>
                  <a:schemeClr val="bg1"/>
                </a:solidFill>
                <a:effectLst>
                  <a:glow rad="127000">
                    <a:srgbClr val="95332E"/>
                  </a:glow>
                  <a:outerShdw blurRad="38100" dist="38100" dir="2700000" algn="tl">
                    <a:srgbClr val="000000">
                      <a:alpha val="43137"/>
                    </a:srgbClr>
                  </a:outerShdw>
                </a:effectLst>
              </a:rPr>
              <a:t>geloof</a:t>
            </a:r>
            <a:r>
              <a:rPr lang="en-ZA" sz="2000" b="1" dirty="0">
                <a:solidFill>
                  <a:schemeClr val="bg1"/>
                </a:solidFill>
                <a:effectLst>
                  <a:glow rad="127000">
                    <a:srgbClr val="95332E"/>
                  </a:glow>
                  <a:outerShdw blurRad="38100" dist="38100" dir="2700000" algn="tl">
                    <a:srgbClr val="000000">
                      <a:alpha val="43137"/>
                    </a:srgbClr>
                  </a:outerShdw>
                </a:effectLst>
              </a:rPr>
              <a:t> </a:t>
            </a:r>
            <a:r>
              <a:rPr lang="en-ZA" sz="2000" b="1" dirty="0" err="1">
                <a:solidFill>
                  <a:schemeClr val="bg1"/>
                </a:solidFill>
                <a:effectLst>
                  <a:glow rad="127000">
                    <a:srgbClr val="95332E"/>
                  </a:glow>
                  <a:outerShdw blurRad="38100" dist="38100" dir="2700000" algn="tl">
                    <a:srgbClr val="000000">
                      <a:alpha val="43137"/>
                    </a:srgbClr>
                  </a:outerShdw>
                </a:effectLst>
              </a:rPr>
              <a:t>behou</a:t>
            </a:r>
            <a:r>
              <a:rPr lang="en-ZA" sz="2000" b="1" dirty="0">
                <a:solidFill>
                  <a:schemeClr val="bg1"/>
                </a:solidFill>
                <a:effectLst>
                  <a:glow rad="127000">
                    <a:srgbClr val="95332E"/>
                  </a:glow>
                  <a:outerShdw blurRad="38100" dist="38100" dir="2700000" algn="tl">
                    <a:srgbClr val="000000">
                      <a:alpha val="43137"/>
                    </a:srgbClr>
                  </a:outerShdw>
                </a:effectLst>
              </a:rPr>
              <a:t>. Hy </a:t>
            </a:r>
            <a:r>
              <a:rPr lang="en-ZA" sz="2000" b="1" dirty="0" err="1">
                <a:solidFill>
                  <a:schemeClr val="bg1"/>
                </a:solidFill>
                <a:effectLst>
                  <a:glow rad="127000">
                    <a:srgbClr val="95332E"/>
                  </a:glow>
                  <a:outerShdw blurRad="38100" dist="38100" dir="2700000" algn="tl">
                    <a:srgbClr val="000000">
                      <a:alpha val="43137"/>
                    </a:srgbClr>
                  </a:outerShdw>
                </a:effectLst>
              </a:rPr>
              <a:t>kon</a:t>
            </a:r>
            <a:r>
              <a:rPr lang="en-ZA" sz="2000" b="1" dirty="0">
                <a:solidFill>
                  <a:schemeClr val="bg1"/>
                </a:solidFill>
                <a:effectLst>
                  <a:glow rad="127000">
                    <a:srgbClr val="95332E"/>
                  </a:glow>
                  <a:outerShdw blurRad="38100" dist="38100" dir="2700000" algn="tl">
                    <a:srgbClr val="000000">
                      <a:alpha val="43137"/>
                    </a:srgbClr>
                  </a:outerShdw>
                </a:effectLst>
              </a:rPr>
              <a:t>, </a:t>
            </a:r>
            <a:r>
              <a:rPr lang="en-ZA" sz="2000" b="1" dirty="0" err="1">
                <a:solidFill>
                  <a:schemeClr val="bg1"/>
                </a:solidFill>
                <a:effectLst>
                  <a:glow rad="127000">
                    <a:srgbClr val="95332E"/>
                  </a:glow>
                  <a:outerShdw blurRad="38100" dist="38100" dir="2700000" algn="tl">
                    <a:srgbClr val="000000">
                      <a:alpha val="43137"/>
                    </a:srgbClr>
                  </a:outerShdw>
                </a:effectLst>
              </a:rPr>
              <a:t>soos</a:t>
            </a:r>
            <a:r>
              <a:rPr lang="en-ZA" sz="2000" b="1" dirty="0">
                <a:solidFill>
                  <a:schemeClr val="bg1"/>
                </a:solidFill>
                <a:effectLst>
                  <a:glow rad="127000">
                    <a:srgbClr val="95332E"/>
                  </a:glow>
                  <a:outerShdw blurRad="38100" dist="38100" dir="2700000" algn="tl">
                    <a:srgbClr val="000000">
                      <a:alpha val="43137"/>
                    </a:srgbClr>
                  </a:outerShdw>
                </a:effectLst>
              </a:rPr>
              <a:t> Paulus, met </a:t>
            </a:r>
            <a:r>
              <a:rPr lang="en-ZA" sz="2000" b="1" dirty="0" err="1">
                <a:solidFill>
                  <a:schemeClr val="bg1"/>
                </a:solidFill>
                <a:effectLst>
                  <a:glow rad="127000">
                    <a:srgbClr val="95332E"/>
                  </a:glow>
                  <a:outerShdw blurRad="38100" dist="38100" dir="2700000" algn="tl">
                    <a:srgbClr val="000000">
                      <a:alpha val="43137"/>
                    </a:srgbClr>
                  </a:outerShdw>
                </a:effectLst>
              </a:rPr>
              <a:t>selfvertroue</a:t>
            </a:r>
            <a:r>
              <a:rPr lang="en-ZA" sz="2000" b="1" dirty="0">
                <a:solidFill>
                  <a:schemeClr val="bg1"/>
                </a:solidFill>
                <a:effectLst>
                  <a:glow rad="127000">
                    <a:srgbClr val="95332E"/>
                  </a:glow>
                  <a:outerShdw blurRad="38100" dist="38100" dir="2700000" algn="tl">
                    <a:srgbClr val="000000">
                      <a:alpha val="43137"/>
                    </a:srgbClr>
                  </a:outerShdw>
                </a:effectLst>
              </a:rPr>
              <a:t> op </a:t>
            </a:r>
            <a:r>
              <a:rPr lang="en-ZA" sz="2000" b="1" dirty="0" err="1">
                <a:solidFill>
                  <a:schemeClr val="bg1"/>
                </a:solidFill>
                <a:effectLst>
                  <a:glow rad="127000">
                    <a:srgbClr val="95332E"/>
                  </a:glow>
                  <a:outerShdw blurRad="38100" dist="38100" dir="2700000" algn="tl">
                    <a:srgbClr val="000000">
                      <a:alpha val="43137"/>
                    </a:srgbClr>
                  </a:outerShdw>
                </a:effectLst>
              </a:rPr>
              <a:t>sy</a:t>
            </a:r>
            <a:r>
              <a:rPr lang="en-ZA" sz="2000" b="1" dirty="0">
                <a:solidFill>
                  <a:schemeClr val="bg1"/>
                </a:solidFill>
                <a:effectLst>
                  <a:glow rad="127000">
                    <a:srgbClr val="95332E"/>
                  </a:glow>
                  <a:outerShdw blurRad="38100" dist="38100" dir="2700000" algn="tl">
                    <a:srgbClr val="000000">
                      <a:alpha val="43137"/>
                    </a:srgbClr>
                  </a:outerShdw>
                </a:effectLst>
              </a:rPr>
              <a:t> kroon van </a:t>
            </a:r>
            <a:r>
              <a:rPr lang="en-ZA" sz="2000" b="1" dirty="0" err="1">
                <a:solidFill>
                  <a:schemeClr val="bg1"/>
                </a:solidFill>
                <a:effectLst>
                  <a:glow rad="127000">
                    <a:srgbClr val="95332E"/>
                  </a:glow>
                  <a:outerShdw blurRad="38100" dist="38100" dir="2700000" algn="tl">
                    <a:srgbClr val="000000">
                      <a:alpha val="43137"/>
                    </a:srgbClr>
                  </a:outerShdw>
                </a:effectLst>
              </a:rPr>
              <a:t>regverdigheid</a:t>
            </a:r>
            <a:r>
              <a:rPr lang="en-ZA" sz="2000" b="1" dirty="0">
                <a:solidFill>
                  <a:schemeClr val="bg1"/>
                </a:solidFill>
                <a:effectLst>
                  <a:glow rad="127000">
                    <a:srgbClr val="95332E"/>
                  </a:glow>
                  <a:outerShdw blurRad="38100" dist="38100" dir="2700000" algn="tl">
                    <a:srgbClr val="000000">
                      <a:alpha val="43137"/>
                    </a:srgbClr>
                  </a:outerShdw>
                </a:effectLst>
              </a:rPr>
              <a:t> wag (2 Tim</a:t>
            </a:r>
            <a:r>
              <a:rPr lang="en" sz="2000" b="1" dirty="0">
                <a:solidFill>
                  <a:schemeClr val="bg1"/>
                </a:solidFill>
                <a:effectLst>
                  <a:glow rad="127000">
                    <a:srgbClr val="95332E"/>
                  </a:glow>
                  <a:outerShdw blurRad="38100" dist="38100" dir="2700000" algn="tl">
                    <a:srgbClr val="000000">
                      <a:alpha val="43137"/>
                    </a:srgbClr>
                  </a:outerShdw>
                </a:effectLst>
              </a:rPr>
              <a:t>. 4:7-8).</a:t>
            </a: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4616" y="3540158"/>
            <a:ext cx="437899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78" y="2241423"/>
            <a:ext cx="7080522" cy="1015663"/>
          </a:xfrm>
          <a:prstGeom prst="rect">
            <a:avLst/>
          </a:prstGeom>
          <a:noFill/>
        </p:spPr>
        <p:txBody>
          <a:bodyPr wrap="square">
            <a:spAutoFit/>
          </a:bodyPr>
          <a:lstStyle/>
          <a:p>
            <a:pPr>
              <a:spcBef>
                <a:spcPts val="600"/>
              </a:spcBef>
            </a:pPr>
            <a:r>
              <a:rPr lang="nl-NL" sz="2000" b="1" dirty="0">
                <a:solidFill>
                  <a:schemeClr val="bg1"/>
                </a:solidFill>
                <a:effectLst>
                  <a:glow rad="127000">
                    <a:srgbClr val="95332E"/>
                  </a:glow>
                  <a:outerShdw blurRad="38100" dist="38100" dir="2700000" algn="tl">
                    <a:srgbClr val="000000">
                      <a:alpha val="43137"/>
                    </a:srgbClr>
                  </a:outerShdw>
                </a:effectLst>
              </a:rPr>
              <a:t>Om daardie rede het hy die mense in Sigem bymekaar gemaak om die verbond van getrouheid te hernu, en om hulle aan te moedig om 'n lewe van diens aan God te kies</a:t>
            </a:r>
            <a:r>
              <a:rPr lang="en" sz="2000" b="1" dirty="0">
                <a:solidFill>
                  <a:schemeClr val="bg1"/>
                </a:solidFill>
                <a:effectLst>
                  <a:glow rad="127000">
                    <a:srgbClr val="95332E"/>
                  </a:glow>
                  <a:outerShdw blurRad="38100" dist="38100" dir="2700000" algn="tl">
                    <a:srgbClr val="000000">
                      <a:alpha val="43137"/>
                    </a:srgbClr>
                  </a:outerShdw>
                </a:effectLst>
              </a:rPr>
              <a:t>.</a:t>
            </a: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78" y="1479677"/>
            <a:ext cx="7080522" cy="707886"/>
          </a:xfrm>
          <a:prstGeom prst="rect">
            <a:avLst/>
          </a:prstGeom>
          <a:noFill/>
        </p:spPr>
        <p:txBody>
          <a:bodyPr wrap="square">
            <a:spAutoFit/>
          </a:bodyPr>
          <a:lstStyle/>
          <a:p>
            <a:pPr>
              <a:spcBef>
                <a:spcPts val="600"/>
              </a:spcBef>
            </a:pPr>
            <a:r>
              <a:rPr lang="nl-NL" sz="2000" b="1" dirty="0">
                <a:solidFill>
                  <a:schemeClr val="bg1"/>
                </a:solidFill>
                <a:effectLst>
                  <a:glow rad="127000">
                    <a:srgbClr val="95332E"/>
                  </a:glow>
                  <a:outerShdw blurRad="38100" dist="38100" dir="2700000" algn="tl">
                    <a:srgbClr val="000000">
                      <a:alpha val="43137"/>
                    </a:srgbClr>
                  </a:outerShdw>
                </a:effectLst>
              </a:rPr>
              <a:t>Maar, soos Kaleb, moes hy steeds seker maak dat ander die fakkel sou opneem en God se mense op die regte pad lei</a:t>
            </a:r>
            <a:r>
              <a:rPr lang="en" sz="2000" b="1" dirty="0">
                <a:solidFill>
                  <a:schemeClr val="bg1"/>
                </a:solidFill>
                <a:effectLst>
                  <a:glow rad="127000">
                    <a:srgbClr val="95332E"/>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38664"/>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nl-NL" sz="4200" b="1" dirty="0">
                <a:ln/>
                <a:solidFill>
                  <a:schemeClr val="accent1">
                    <a:lumMod val="50000"/>
                  </a:schemeClr>
                </a:solidFill>
              </a:rPr>
              <a:t>DIE VERHAAL WAT GOD GESKRYF HET</a:t>
            </a:r>
            <a:endParaRPr lang="en" sz="4200" b="1" dirty="0">
              <a:ln/>
              <a:solidFill>
                <a:schemeClr val="accent1">
                  <a:lumMod val="50000"/>
                </a:schemeClr>
              </a:solidFill>
            </a:endParaRPr>
          </a:p>
        </p:txBody>
      </p:sp>
      <p:sp>
        <p:nvSpPr>
          <p:cNvPr id="5" name="CuadroTexto 4">
            <a:extLst>
              <a:ext uri="{FF2B5EF4-FFF2-40B4-BE49-F238E27FC236}">
                <a16:creationId xmlns:a16="http://schemas.microsoft.com/office/drawing/2014/main" id="{4E69549F-F539-BC14-D64F-4AD14B99F660}"/>
              </a:ext>
            </a:extLst>
          </p:cNvPr>
          <p:cNvSpPr txBox="1"/>
          <p:nvPr/>
        </p:nvSpPr>
        <p:spPr>
          <a:xfrm>
            <a:off x="270651" y="646464"/>
            <a:ext cx="9137718" cy="923330"/>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nl-NL" b="1" dirty="0">
                <a:solidFill>
                  <a:schemeClr val="accent4">
                    <a:lumMod val="50000"/>
                  </a:schemeClr>
                </a:solidFill>
                <a:latin typeface="Comic Sans MS" panose="030F0702030302020204" pitchFamily="66" charset="0"/>
              </a:rPr>
              <a:t>So het Ek julle dan ‘n land gegee waar julle nie aan gearbei en stede wat julle nie gebou het nie, dat julle daarin kan woon; wingerde en olyfbome wat julle nie geplant het nie, daar eet julle van</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(Josua 24:13)</a:t>
            </a:r>
          </a:p>
        </p:txBody>
      </p:sp>
      <p:sp>
        <p:nvSpPr>
          <p:cNvPr id="6" name="CuadroTexto 5">
            <a:extLst>
              <a:ext uri="{FF2B5EF4-FFF2-40B4-BE49-F238E27FC236}">
                <a16:creationId xmlns:a16="http://schemas.microsoft.com/office/drawing/2014/main" id="{183CF3B3-EB09-F2FA-778F-B0B067FE70A2}"/>
              </a:ext>
            </a:extLst>
          </p:cNvPr>
          <p:cNvSpPr txBox="1"/>
          <p:nvPr/>
        </p:nvSpPr>
        <p:spPr>
          <a:xfrm>
            <a:off x="101527" y="1487321"/>
            <a:ext cx="11772899" cy="400110"/>
          </a:xfrm>
          <a:prstGeom prst="rect">
            <a:avLst/>
          </a:prstGeom>
          <a:noFill/>
        </p:spPr>
        <p:txBody>
          <a:bodyPr wrap="square" rtlCol="0">
            <a:spAutoFit/>
          </a:bodyPr>
          <a:lstStyle/>
          <a:p>
            <a:pPr>
              <a:spcBef>
                <a:spcPts val="600"/>
              </a:spcBef>
            </a:pPr>
            <a:r>
              <a:rPr lang="nl-NL" sz="2000" b="1" dirty="0"/>
              <a:t>Die plek wat Josua vir sy laaste toespraak gekies het, was 'n historiese plek: Sigem (Jos</a:t>
            </a:r>
            <a:r>
              <a:rPr lang="en" sz="2000" b="1" dirty="0"/>
              <a:t>. 24:1).</a:t>
            </a: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1114344469"/>
              </p:ext>
            </p:extLst>
          </p:nvPr>
        </p:nvGraphicFramePr>
        <p:xfrm>
          <a:off x="2207595" y="1935637"/>
          <a:ext cx="8467725" cy="1323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041557" y="3307282"/>
            <a:ext cx="8766171" cy="2031325"/>
          </a:xfrm>
          <a:prstGeom prst="rect">
            <a:avLst/>
          </a:prstGeom>
          <a:noFill/>
        </p:spPr>
        <p:txBody>
          <a:bodyPr wrap="square" rtlCol="0">
            <a:spAutoFit/>
          </a:bodyPr>
          <a:lstStyle/>
          <a:p>
            <a:pPr>
              <a:spcBef>
                <a:spcPts val="600"/>
              </a:spcBef>
            </a:pPr>
            <a:r>
              <a:rPr lang="nl-NL" b="1" dirty="0"/>
              <a:t>Josua het begin deur vir hulle te vertel van die "vreemde gode" wat Tera, hul voorvader, aanbid het (Jos. 24:2). Van daar af het hy hulle in die eerste persoon herinner aan alles wat God gedoen het: Ek het geneem; Ek het gebring; Ek het verhoog; Ek het gestuur; Ek het geslaan; Ek het dit uitgehaal; Ek het jou ingebring; Ek het dit afgelewer; Ek het hulle vernietig; Ek het nie na Bileam geluister nie; Ek het jou gelewer; Ek het dit opgegee; Ek het vlieë gestuur; Ek het vir julle die land gegee (Jos</a:t>
            </a:r>
            <a:r>
              <a:rPr lang="en" b="1" dirty="0"/>
              <a:t>. 24:3-13).</a:t>
            </a: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7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42619"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6667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flipH="1">
            <a:off x="10842618"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6667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0842618"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032035" y="5237945"/>
            <a:ext cx="8775693" cy="1477328"/>
          </a:xfrm>
          <a:prstGeom prst="rect">
            <a:avLst/>
          </a:prstGeom>
          <a:noFill/>
        </p:spPr>
        <p:txBody>
          <a:bodyPr wrap="square">
            <a:spAutoFit/>
          </a:bodyPr>
          <a:lstStyle/>
          <a:p>
            <a:pPr>
              <a:spcBef>
                <a:spcPts val="600"/>
              </a:spcBef>
            </a:pPr>
            <a:r>
              <a:rPr lang="nl-NL" b="1" dirty="0"/>
              <a:t>In hierdie weergawe gaan geslagte een na die ander sonder onderskeid verby. Almal is ingesluit. Dié wat na Josua geluister het, het "van anderkant die rivier" gekom; hulle het na Egipte gegaan; Hulle het met groot mag vertrek; Hulle het die see oorgesteek; hulle het Transjordanië ingeneem; hulle het Kanaän besit. Wat God met hul voorouers gedoen het, doen Hy met hulle, en Hy sal vandag met ons doen</a:t>
            </a:r>
            <a:r>
              <a:rPr lang="en" b="1" dirty="0"/>
              <a:t>.</a:t>
            </a:r>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en-ZA"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DIE OPROEP TOT INTEGRITEIT</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923330"/>
          </a:xfrm>
          <a:prstGeom prst="rect">
            <a:avLst/>
          </a:prstGeom>
          <a:noFill/>
        </p:spPr>
        <p:txBody>
          <a:bodyPr wrap="square">
            <a:spAutoFit/>
          </a:bodyPr>
          <a:lstStyle/>
          <a:p>
            <a:pPr algn="ctr"/>
            <a:r>
              <a:rPr lang="en"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DD7D1"/>
                </a:solidFill>
                <a:effectLst>
                  <a:outerShdw blurRad="38100" dist="38100" dir="2700000" algn="tl">
                    <a:srgbClr val="000000">
                      <a:alpha val="43137"/>
                    </a:srgbClr>
                  </a:outerShdw>
                </a:effectLst>
                <a:latin typeface="Comic Sans MS" panose="030F0702030302020204" pitchFamily="66" charset="0"/>
              </a:rPr>
              <a:t>Maar as dit verkeerd is in julle oë om die HERE te dien, kies dan vir julle vandag wie julle wil dien: òf die gode wat julle vaders daar oorkant die Eufraat gedien het, òf die gode van die Amoriete in wie se land julle woon; maar ek en my huis, ons sal die HERE </a:t>
            </a:r>
            <a:r>
              <a:rPr lang="en"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DD7D1"/>
                </a:solidFill>
                <a:effectLst>
                  <a:outerShdw blurRad="38100" dist="38100" dir="2700000" algn="tl">
                    <a:srgbClr val="000000">
                      <a:alpha val="43137"/>
                    </a:srgbClr>
                  </a:outerShdw>
                </a:effectLst>
                <a:latin typeface="Comic Sans MS" panose="030F0702030302020204" pitchFamily="66" charset="0"/>
              </a:rPr>
              <a:t>(Josua 24:15)</a:t>
            </a:r>
          </a:p>
        </p:txBody>
      </p:sp>
      <p:sp>
        <p:nvSpPr>
          <p:cNvPr id="6" name="CuadroTexto 5">
            <a:extLst>
              <a:ext uri="{FF2B5EF4-FFF2-40B4-BE49-F238E27FC236}">
                <a16:creationId xmlns:a16="http://schemas.microsoft.com/office/drawing/2014/main" id="{4F74A76E-A254-1A85-942A-A3A8B5029A99}"/>
              </a:ext>
            </a:extLst>
          </p:cNvPr>
          <p:cNvSpPr txBox="1"/>
          <p:nvPr/>
        </p:nvSpPr>
        <p:spPr>
          <a:xfrm>
            <a:off x="3229582" y="1835002"/>
            <a:ext cx="8962417" cy="1015663"/>
          </a:xfrm>
          <a:prstGeom prst="rect">
            <a:avLst/>
          </a:prstGeom>
          <a:noFill/>
        </p:spPr>
        <p:txBody>
          <a:bodyPr wrap="square" rtlCol="0">
            <a:spAutoFit/>
          </a:bodyPr>
          <a:lstStyle/>
          <a:p>
            <a:pPr>
              <a:spcBef>
                <a:spcPts val="600"/>
              </a:spcBef>
            </a:pPr>
            <a:r>
              <a:rPr lang="en-ZA" sz="2000" b="1" dirty="0"/>
              <a:t>Net </a:t>
            </a:r>
            <a:r>
              <a:rPr lang="en-ZA" sz="2000" b="1" dirty="0" err="1"/>
              <a:t>soos</a:t>
            </a:r>
            <a:r>
              <a:rPr lang="en-ZA" sz="2000" b="1" dirty="0"/>
              <a:t> Jakob </a:t>
            </a:r>
            <a:r>
              <a:rPr lang="en-ZA" sz="2000" b="1" dirty="0" err="1"/>
              <a:t>sy</a:t>
            </a:r>
            <a:r>
              <a:rPr lang="en-ZA" sz="2000" b="1" dirty="0"/>
              <a:t> </a:t>
            </a:r>
            <a:r>
              <a:rPr lang="en-ZA" sz="2000" b="1" dirty="0" err="1"/>
              <a:t>familie</a:t>
            </a:r>
            <a:r>
              <a:rPr lang="en-ZA" sz="2000" b="1" dirty="0"/>
              <a:t> </a:t>
            </a:r>
            <a:r>
              <a:rPr lang="en-ZA" sz="2000" b="1" dirty="0" err="1"/>
              <a:t>genooi</a:t>
            </a:r>
            <a:r>
              <a:rPr lang="en-ZA" sz="2000" b="1" dirty="0"/>
              <a:t> het om </a:t>
            </a:r>
            <a:r>
              <a:rPr lang="en-ZA" sz="2000" b="1" dirty="0" err="1"/>
              <a:t>hul</a:t>
            </a:r>
            <a:r>
              <a:rPr lang="en-ZA" sz="2000" b="1" dirty="0"/>
              <a:t> </a:t>
            </a:r>
            <a:r>
              <a:rPr lang="en-ZA" sz="2000" b="1" dirty="0" err="1"/>
              <a:t>gode</a:t>
            </a:r>
            <a:r>
              <a:rPr lang="en-ZA" sz="2000" b="1" dirty="0"/>
              <a:t> </a:t>
            </a:r>
            <a:r>
              <a:rPr lang="en-ZA" sz="2000" b="1" dirty="0" err="1"/>
              <a:t>te</a:t>
            </a:r>
            <a:r>
              <a:rPr lang="en-ZA" sz="2000" b="1" dirty="0"/>
              <a:t> </a:t>
            </a:r>
            <a:r>
              <a:rPr lang="en-ZA" sz="2000" b="1" dirty="0" err="1"/>
              <a:t>begrawe</a:t>
            </a:r>
            <a:r>
              <a:rPr lang="en-ZA" sz="2000" b="1" dirty="0"/>
              <a:t> </a:t>
            </a:r>
            <a:r>
              <a:rPr lang="en-ZA" sz="2000" b="1" dirty="0" err="1"/>
              <a:t>voordat</a:t>
            </a:r>
            <a:r>
              <a:rPr lang="en-ZA" sz="2000" b="1" dirty="0"/>
              <a:t> </a:t>
            </a:r>
            <a:r>
              <a:rPr lang="en-ZA" sz="2000" b="1" dirty="0" err="1"/>
              <a:t>hulle</a:t>
            </a:r>
            <a:r>
              <a:rPr lang="en-ZA" sz="2000" b="1" dirty="0"/>
              <a:t> </a:t>
            </a:r>
            <a:r>
              <a:rPr lang="en-ZA" sz="2000" b="1" dirty="0" err="1"/>
              <a:t>hul</a:t>
            </a:r>
            <a:r>
              <a:rPr lang="en-ZA" sz="2000" b="1" dirty="0"/>
              <a:t> </a:t>
            </a:r>
            <a:r>
              <a:rPr lang="en-ZA" sz="2000" b="1" dirty="0" err="1"/>
              <a:t>verbond</a:t>
            </a:r>
            <a:r>
              <a:rPr lang="en-ZA" sz="2000" b="1" dirty="0"/>
              <a:t> met God by Bethel </a:t>
            </a:r>
            <a:r>
              <a:rPr lang="en-ZA" sz="2000" b="1" dirty="0" err="1"/>
              <a:t>hernu</a:t>
            </a:r>
            <a:r>
              <a:rPr lang="en-ZA" sz="2000" b="1" dirty="0"/>
              <a:t> het, </a:t>
            </a:r>
            <a:r>
              <a:rPr lang="en-ZA" sz="2000" b="1" dirty="0" err="1"/>
              <a:t>nooi</a:t>
            </a:r>
            <a:r>
              <a:rPr lang="en-ZA" sz="2000" b="1" dirty="0"/>
              <a:t> Josua die </a:t>
            </a:r>
            <a:r>
              <a:rPr lang="en-ZA" sz="2000" b="1" dirty="0" err="1"/>
              <a:t>mense</a:t>
            </a:r>
            <a:r>
              <a:rPr lang="en-ZA" sz="2000" b="1" dirty="0"/>
              <a:t> </a:t>
            </a:r>
            <a:r>
              <a:rPr lang="en-ZA" sz="2000" b="1" dirty="0" err="1"/>
              <a:t>uit</a:t>
            </a:r>
            <a:r>
              <a:rPr lang="en-ZA" sz="2000" b="1" dirty="0"/>
              <a:t> om </a:t>
            </a:r>
            <a:r>
              <a:rPr lang="en-ZA" sz="2000" b="1" dirty="0" err="1"/>
              <a:t>hul</a:t>
            </a:r>
            <a:r>
              <a:rPr lang="en-ZA" sz="2000" b="1" dirty="0"/>
              <a:t> </a:t>
            </a:r>
            <a:r>
              <a:rPr lang="en-ZA" sz="2000" b="1" dirty="0" err="1"/>
              <a:t>gode</a:t>
            </a:r>
            <a:r>
              <a:rPr lang="en-ZA" sz="2000" b="1" dirty="0"/>
              <a:t> </a:t>
            </a:r>
            <a:r>
              <a:rPr lang="en-ZA" sz="2000" b="1" dirty="0" err="1"/>
              <a:t>te</a:t>
            </a:r>
            <a:r>
              <a:rPr lang="en-ZA" sz="2000" b="1" dirty="0"/>
              <a:t> </a:t>
            </a:r>
            <a:r>
              <a:rPr lang="en-ZA" sz="2000" b="1" dirty="0" err="1"/>
              <a:t>verlaat</a:t>
            </a:r>
            <a:r>
              <a:rPr lang="en-ZA" sz="2000" b="1" dirty="0"/>
              <a:t> </a:t>
            </a:r>
            <a:r>
              <a:rPr lang="en-ZA" sz="2000" b="1" dirty="0" err="1"/>
              <a:t>voordat</a:t>
            </a:r>
            <a:r>
              <a:rPr lang="en-ZA" sz="2000" b="1" dirty="0"/>
              <a:t> </a:t>
            </a:r>
            <a:r>
              <a:rPr lang="en-ZA" sz="2000" b="1" dirty="0" err="1"/>
              <a:t>hulle</a:t>
            </a:r>
            <a:r>
              <a:rPr lang="en-ZA" sz="2000" b="1" dirty="0"/>
              <a:t> </a:t>
            </a:r>
            <a:r>
              <a:rPr lang="en-ZA" sz="2000" b="1" dirty="0" err="1"/>
              <a:t>hul</a:t>
            </a:r>
            <a:r>
              <a:rPr lang="en-ZA" sz="2000" b="1" dirty="0"/>
              <a:t> </a:t>
            </a:r>
            <a:r>
              <a:rPr lang="en-ZA" sz="2000" b="1" dirty="0" err="1"/>
              <a:t>verbond</a:t>
            </a:r>
            <a:r>
              <a:rPr lang="en-ZA" sz="2000" b="1" dirty="0"/>
              <a:t> met God </a:t>
            </a:r>
            <a:r>
              <a:rPr lang="en-ZA" sz="2000" b="1" dirty="0" err="1"/>
              <a:t>hernu</a:t>
            </a:r>
            <a:r>
              <a:rPr lang="en-ZA" sz="2000" b="1" dirty="0"/>
              <a:t> (Jos</a:t>
            </a:r>
            <a:r>
              <a:rPr lang="en" sz="2000" b="1" dirty="0"/>
              <a:t>. 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2612028353"/>
              </p:ext>
            </p:extLst>
          </p:nvPr>
        </p:nvGraphicFramePr>
        <p:xfrm>
          <a:off x="211576" y="3690868"/>
          <a:ext cx="9088067"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21014" y="3368063"/>
            <a:ext cx="2359410" cy="3305111"/>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229582" y="2850665"/>
            <a:ext cx="8962416" cy="707886"/>
          </a:xfrm>
          <a:prstGeom prst="rect">
            <a:avLst/>
          </a:prstGeom>
          <a:noFill/>
        </p:spPr>
        <p:txBody>
          <a:bodyPr wrap="square">
            <a:spAutoFit/>
          </a:bodyPr>
          <a:lstStyle/>
          <a:p>
            <a:pPr>
              <a:spcBef>
                <a:spcPts val="600"/>
              </a:spcBef>
            </a:pPr>
            <a:r>
              <a:rPr lang="nl-NL" sz="2000" b="1" dirty="0"/>
              <a:t>Hulle moes God vrees en Hom dien "in opregtheid en in waarheid" (Jos. 24:14a). Wat impliseer dit</a:t>
            </a:r>
            <a:r>
              <a:rPr lang="en" sz="2000" b="1" dirty="0"/>
              <a:t>?</a:t>
            </a:r>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847850" y="0"/>
            <a:ext cx="103441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4400" b="1" spc="300" dirty="0">
                <a:ln w="13462">
                  <a:solidFill>
                    <a:schemeClr val="bg1"/>
                  </a:solidFill>
                  <a:prstDash val="solid"/>
                </a:ln>
                <a:solidFill>
                  <a:srgbClr val="752C24"/>
                </a:solidFill>
                <a:effectLst>
                  <a:outerShdw dist="38100" dir="2700000" algn="bl" rotWithShape="0">
                    <a:schemeClr val="accent5">
                      <a:lumMod val="75000"/>
                    </a:schemeClr>
                  </a:outerShdw>
                </a:effectLst>
              </a:rPr>
              <a:t>DIE VERKIESING VAN DIE VOLK</a:t>
            </a:r>
            <a:endParaRPr lang="en" sz="4400" b="1" spc="300" dirty="0">
              <a:ln w="13462">
                <a:solidFill>
                  <a:schemeClr val="bg1"/>
                </a:solidFill>
                <a:prstDash val="solid"/>
              </a:ln>
              <a:solidFill>
                <a:srgbClr val="752C24"/>
              </a:solidFill>
              <a:effectLst>
                <a:outerShdw dist="38100" dir="2700000" algn="bl" rotWithShape="0">
                  <a:schemeClr val="accent5">
                    <a:lumMod val="75000"/>
                  </a:schemeClr>
                </a:outerShdw>
              </a:effectLst>
            </a:endParaRP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nl-NL" b="1" dirty="0">
                <a:solidFill>
                  <a:schemeClr val="accent6">
                    <a:lumMod val="50000"/>
                  </a:schemeClr>
                </a:solidFill>
                <a:latin typeface="Comic Sans MS" panose="030F0702030302020204" pitchFamily="66" charset="0"/>
              </a:rPr>
              <a:t>Toe antwoord die volk en sê: Dit is ver van ons, dat ons die HERE sou verlaat om ander gode te dien</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(Josua 24:16)</a:t>
            </a:r>
          </a:p>
        </p:txBody>
      </p:sp>
      <p:sp>
        <p:nvSpPr>
          <p:cNvPr id="6" name="CuadroTexto 5">
            <a:extLst>
              <a:ext uri="{FF2B5EF4-FFF2-40B4-BE49-F238E27FC236}">
                <a16:creationId xmlns:a16="http://schemas.microsoft.com/office/drawing/2014/main" id="{0BDD57D5-F0E1-EF01-8D35-EBB9AE127102}"/>
              </a:ext>
            </a:extLst>
          </p:cNvPr>
          <p:cNvSpPr txBox="1"/>
          <p:nvPr/>
        </p:nvSpPr>
        <p:spPr>
          <a:xfrm>
            <a:off x="5610225" y="1584214"/>
            <a:ext cx="6581775" cy="1631216"/>
          </a:xfrm>
          <a:prstGeom prst="rect">
            <a:avLst/>
          </a:prstGeom>
          <a:noFill/>
        </p:spPr>
        <p:txBody>
          <a:bodyPr wrap="square" rtlCol="0">
            <a:spAutoFit/>
          </a:bodyPr>
          <a:lstStyle/>
          <a:p>
            <a:pPr>
              <a:spcBef>
                <a:spcPts val="600"/>
              </a:spcBef>
            </a:pPr>
            <a:r>
              <a:rPr lang="nl-NL" sz="2000" b="1" dirty="0"/>
              <a:t>Wat was die reaksie op Josua se oproep (Jos. 24:16)? Die hele volk het nee gesê vir hul gode, en aanvaar dat hulle net een God het: "ons God," dieselfde een wat hulle—beide hul voorvaders en hulself—tot daardie oomblik gelei het (Jos</a:t>
            </a:r>
            <a:r>
              <a:rPr lang="en" sz="2000" b="1" dirty="0"/>
              <a:t>. 24:17-18).</a:t>
            </a:r>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4250"/>
          <a:stretch>
            <a:fillRect/>
          </a:stretch>
        </p:blipFill>
        <p:spPr>
          <a:xfrm>
            <a:off x="170537" y="828675"/>
            <a:ext cx="5247769" cy="246990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452193"/>
            <a:ext cx="6142714" cy="1323439"/>
          </a:xfrm>
          <a:prstGeom prst="rect">
            <a:avLst/>
          </a:prstGeom>
          <a:noFill/>
        </p:spPr>
        <p:txBody>
          <a:bodyPr wrap="square">
            <a:spAutoFit/>
          </a:bodyPr>
          <a:lstStyle/>
          <a:p>
            <a:pPr>
              <a:spcBef>
                <a:spcPts val="600"/>
              </a:spcBef>
            </a:pPr>
            <a:r>
              <a:rPr lang="nl-NL" sz="2000" b="1" dirty="0"/>
              <a:t>In plaas daarvan om die mense met hul besluit te gelukwens, het Josua 'n onverwagte reaksie gegee: "Julle is ongeskik om die Here te dien" (Jos. 24:19). Wat 'n teleurstelling</a:t>
            </a:r>
            <a:r>
              <a:rPr lang="en" sz="2000" b="1" dirty="0"/>
              <a:t>!</a:t>
            </a:r>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842337"/>
            <a:ext cx="6142714" cy="1015663"/>
          </a:xfrm>
          <a:prstGeom prst="rect">
            <a:avLst/>
          </a:prstGeom>
          <a:noFill/>
        </p:spPr>
        <p:txBody>
          <a:bodyPr wrap="square">
            <a:spAutoFit/>
          </a:bodyPr>
          <a:lstStyle/>
          <a:p>
            <a:pPr>
              <a:spcBef>
                <a:spcPts val="600"/>
              </a:spcBef>
            </a:pPr>
            <a:r>
              <a:rPr lang="nl-NL" sz="2000" b="1" dirty="0"/>
              <a:t>Hierdie harde reaksie het sy doel bereik. Die nuwe geslag was vasbeslote om nie dieselfde foute te herhaal nie (Jos</a:t>
            </a:r>
            <a:r>
              <a:rPr lang="en" sz="2000" b="1" dirty="0"/>
              <a:t>. 24:21).</a:t>
            </a:r>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7" y="4801153"/>
            <a:ext cx="6142714" cy="1015663"/>
          </a:xfrm>
          <a:prstGeom prst="rect">
            <a:avLst/>
          </a:prstGeom>
          <a:noFill/>
        </p:spPr>
        <p:txBody>
          <a:bodyPr wrap="square">
            <a:spAutoFit/>
          </a:bodyPr>
          <a:lstStyle/>
          <a:p>
            <a:pPr>
              <a:spcBef>
                <a:spcPts val="600"/>
              </a:spcBef>
            </a:pPr>
            <a:r>
              <a:rPr lang="nl-NL" sz="2000" b="1" dirty="0"/>
              <a:t>Josua het gehoor hoe sy ouers dieselfde belofte maak (Eks. 19:8), en gesien hoe hulle dit herhaaldelik vir 40 jaar gebreek het</a:t>
            </a:r>
            <a:r>
              <a:rPr lang="en" sz="2000" b="1" dirty="0"/>
              <a:t>.</a:t>
            </a:r>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197789"/>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BED3742-56EF-8569-A26E-290E9443C66E}"/>
              </a:ext>
            </a:extLst>
          </p:cNvPr>
          <p:cNvSpPr txBox="1"/>
          <p:nvPr/>
        </p:nvSpPr>
        <p:spPr>
          <a:xfrm>
            <a:off x="0" y="-7620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nl-NL" sz="4400" b="1" spc="600" dirty="0">
                <a:ln w="6600">
                  <a:noFill/>
                  <a:prstDash val="solid"/>
                </a:ln>
                <a:solidFill>
                  <a:schemeClr val="accent3">
                    <a:lumMod val="75000"/>
                  </a:schemeClr>
                </a:solidFill>
                <a:effectLst>
                  <a:outerShdw dist="38100" dir="2700000" algn="tl" rotWithShape="0">
                    <a:schemeClr val="tx1"/>
                  </a:outerShdw>
                </a:effectLst>
              </a:rPr>
              <a:t>DIE VERNUWING VAN DIE VERBOND</a:t>
            </a:r>
            <a:endParaRPr lang="en" sz="4400" b="1" spc="600" dirty="0">
              <a:ln w="6600">
                <a:noFill/>
                <a:prstDash val="solid"/>
              </a:ln>
              <a:solidFill>
                <a:schemeClr val="accent3">
                  <a:lumMod val="75000"/>
                </a:schemeClr>
              </a:solidFill>
              <a:effectLst>
                <a:outerShdw dist="38100" dir="2700000" algn="tl" rotWithShape="0">
                  <a:schemeClr val="tx1"/>
                </a:outerShdw>
              </a:effectLst>
            </a:endParaRPr>
          </a:p>
        </p:txBody>
      </p:sp>
      <p:sp>
        <p:nvSpPr>
          <p:cNvPr id="5" name="CuadroTexto 4">
            <a:extLst>
              <a:ext uri="{FF2B5EF4-FFF2-40B4-BE49-F238E27FC236}">
                <a16:creationId xmlns:a16="http://schemas.microsoft.com/office/drawing/2014/main" id="{88C1FE5A-4290-A5D7-5EE4-1E75318C76E1}"/>
              </a:ext>
            </a:extLst>
          </p:cNvPr>
          <p:cNvSpPr txBox="1"/>
          <p:nvPr/>
        </p:nvSpPr>
        <p:spPr>
          <a:xfrm>
            <a:off x="1670539" y="513277"/>
            <a:ext cx="9706707" cy="646331"/>
          </a:xfrm>
          <a:prstGeom prst="rect">
            <a:avLst/>
          </a:prstGeom>
          <a:noFill/>
        </p:spPr>
        <p:txBody>
          <a:bodyPr wrap="square">
            <a:spAutoFit/>
          </a:bodyPr>
          <a:lstStyle/>
          <a:p>
            <a:pPr algn="ctr"/>
            <a:r>
              <a:rPr lang="en"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nl-NL"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En op dié dag het Josua met die volk ‘n verbond gesluit en vir hulle ‘n insetting en ‘n reg vasgestel in Sigem</a:t>
            </a:r>
            <a:r>
              <a:rPr lang="en"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 sz="14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(Josua 24:25)</a:t>
            </a:r>
            <a:endPar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152365"/>
            <a:ext cx="9882337" cy="707886"/>
          </a:xfrm>
          <a:prstGeom prst="rect">
            <a:avLst/>
          </a:prstGeom>
          <a:noFill/>
        </p:spPr>
        <p:txBody>
          <a:bodyPr wrap="square" rtlCol="0">
            <a:spAutoFit/>
          </a:bodyPr>
          <a:lstStyle/>
          <a:p>
            <a:pPr>
              <a:spcBef>
                <a:spcPts val="600"/>
              </a:spcBef>
            </a:pPr>
            <a:r>
              <a:rPr lang="nl-NL" sz="2000" b="1" dirty="0"/>
              <a:t>Om sy toespraak af te sluit, het Josua hulle gevra om die gode wat "onder julle" is, te verwyder en hul harte terug na God te draai (Jos</a:t>
            </a:r>
            <a:r>
              <a:rPr lang="en" sz="2000" b="1" dirty="0"/>
              <a:t>. 24:23).</a:t>
            </a: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37407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29517"/>
            <a:ext cx="6658104" cy="1015663"/>
          </a:xfrm>
          <a:prstGeom prst="rect">
            <a:avLst/>
          </a:prstGeom>
          <a:noFill/>
        </p:spPr>
        <p:txBody>
          <a:bodyPr wrap="square">
            <a:spAutoFit/>
          </a:bodyPr>
          <a:lstStyle/>
          <a:p>
            <a:pPr>
              <a:spcBef>
                <a:spcPts val="600"/>
              </a:spcBef>
            </a:pPr>
            <a:r>
              <a:rPr lang="nl-NL" sz="2000" b="1" dirty="0"/>
              <a:t>Hy het die verbond neergeskryf en 'n gedenkmonument opgerig: 'n klip om as getuienis te dien van die verbintenis wat hulle gemaak het (Jos</a:t>
            </a:r>
            <a:r>
              <a:rPr lang="en" sz="2000" b="1" dirty="0"/>
              <a:t>. 24:26-27).</a:t>
            </a:r>
          </a:p>
        </p:txBody>
      </p:sp>
      <p:sp>
        <p:nvSpPr>
          <p:cNvPr id="16" name="CuadroTexto 15">
            <a:extLst>
              <a:ext uri="{FF2B5EF4-FFF2-40B4-BE49-F238E27FC236}">
                <a16:creationId xmlns:a16="http://schemas.microsoft.com/office/drawing/2014/main" id="{49C2B083-2995-DF5C-B723-D59542E9732F}"/>
              </a:ext>
            </a:extLst>
          </p:cNvPr>
          <p:cNvSpPr txBox="1"/>
          <p:nvPr/>
        </p:nvSpPr>
        <p:spPr>
          <a:xfrm>
            <a:off x="5434480" y="2595600"/>
            <a:ext cx="3370060" cy="3170099"/>
          </a:xfrm>
          <a:prstGeom prst="rect">
            <a:avLst/>
          </a:prstGeom>
          <a:noFill/>
        </p:spPr>
        <p:txBody>
          <a:bodyPr wrap="square">
            <a:spAutoFit/>
          </a:bodyPr>
          <a:lstStyle/>
          <a:p>
            <a:pPr>
              <a:spcBef>
                <a:spcPts val="600"/>
              </a:spcBef>
            </a:pPr>
            <a:r>
              <a:rPr lang="nl-NL" sz="2000" b="1" dirty="0"/>
              <a:t>Alhoewel die verbond met God gebaseer is op 'n lewende verhouding met Hom en nie ten volle deur blote regulasies uitgedruk kan word nie, het Josua verstaan dat dit nodig was om duidelike herinneringe te los wat hulle sou help om in die verbond te bly</a:t>
            </a:r>
            <a:r>
              <a:rPr lang="en" sz="2000" b="1" dirty="0"/>
              <a:t>.</a:t>
            </a: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854590"/>
            <a:ext cx="9882338" cy="707886"/>
          </a:xfrm>
          <a:prstGeom prst="rect">
            <a:avLst/>
          </a:prstGeom>
          <a:noFill/>
        </p:spPr>
        <p:txBody>
          <a:bodyPr wrap="square">
            <a:spAutoFit/>
          </a:bodyPr>
          <a:lstStyle/>
          <a:p>
            <a:pPr>
              <a:spcBef>
                <a:spcPts val="600"/>
              </a:spcBef>
            </a:pPr>
            <a:r>
              <a:rPr lang="nl-NL" sz="2000" b="1" dirty="0"/>
              <a:t>Vir die derde keer het die mense belowe om God te dien (Jos. 24:24). Die verbond is bekragtig, en, soos Moses, het Josua "vir hulle statute en wette gegee" (Jos</a:t>
            </a:r>
            <a:r>
              <a:rPr lang="en" sz="2000" b="1" dirty="0"/>
              <a:t>. 24:25).</a:t>
            </a:r>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nl-NL"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DIE VOORTSETTING VAN DIE VERHAAL</a:t>
            </a:r>
            <a:endParaRPr lang="en"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endParaRP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nl-NL" b="1" dirty="0">
                <a:solidFill>
                  <a:srgbClr val="7030A0"/>
                </a:solidFill>
                <a:latin typeface="Comic Sans MS" panose="030F0702030302020204" pitchFamily="66" charset="0"/>
              </a:rPr>
              <a:t>En Israel het die HERE gedien al die dae van Josua en al die dae van die oudstes wat lank ná Josua nog in die lewe was en met al die werke van die HERE bekend was wat Hy vir Israel gedoen het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(Josua 24:31)</a:t>
            </a:r>
          </a:p>
        </p:txBody>
      </p:sp>
      <p:sp>
        <p:nvSpPr>
          <p:cNvPr id="6" name="CuadroTexto 5">
            <a:extLst>
              <a:ext uri="{FF2B5EF4-FFF2-40B4-BE49-F238E27FC236}">
                <a16:creationId xmlns:a16="http://schemas.microsoft.com/office/drawing/2014/main" id="{734A7B3D-EC19-0D1F-D77C-5C7964A6A6F8}"/>
              </a:ext>
            </a:extLst>
          </p:cNvPr>
          <p:cNvSpPr txBox="1"/>
          <p:nvPr/>
        </p:nvSpPr>
        <p:spPr>
          <a:xfrm>
            <a:off x="197130" y="1409659"/>
            <a:ext cx="4581582" cy="1631216"/>
          </a:xfrm>
          <a:prstGeom prst="rect">
            <a:avLst/>
          </a:prstGeom>
          <a:noFill/>
        </p:spPr>
        <p:txBody>
          <a:bodyPr wrap="square" rtlCol="0">
            <a:spAutoFit/>
          </a:bodyPr>
          <a:lstStyle/>
          <a:p>
            <a:pPr>
              <a:spcBef>
                <a:spcPts val="600"/>
              </a:spcBef>
            </a:pPr>
            <a:r>
              <a:rPr lang="nl-NL" sz="2000" b="1" dirty="0"/>
              <a:t>Die boek van Josua eindig met drie begrafnisse. Een daarvan, wat honderde jare vroeër geprofeteer is, was die begrafnis van Josef in Jakob se erfenis (Gen. 50:24-26; Jos</a:t>
            </a:r>
            <a:r>
              <a:rPr lang="en" sz="2000" b="1" dirty="0"/>
              <a:t>. 24:32).</a:t>
            </a:r>
          </a:p>
        </p:txBody>
      </p:sp>
      <p:pic>
        <p:nvPicPr>
          <p:cNvPr id="4" name="Imagen 3">
            <a:extLst>
              <a:ext uri="{FF2B5EF4-FFF2-40B4-BE49-F238E27FC236}">
                <a16:creationId xmlns:a16="http://schemas.microsoft.com/office/drawing/2014/main" id="{0631A66D-77BB-788F-5CA4-7BCA8DA325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841866" y="1411604"/>
            <a:ext cx="2391156"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4F8F4B4-476E-00B6-91F3-E7884DB34E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94214" y="1412289"/>
            <a:ext cx="2200657" cy="1650492"/>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919765"/>
            <a:ext cx="5430916" cy="1938992"/>
          </a:xfrm>
          <a:prstGeom prst="rect">
            <a:avLst/>
          </a:prstGeom>
          <a:noFill/>
        </p:spPr>
        <p:txBody>
          <a:bodyPr wrap="square">
            <a:spAutoFit/>
          </a:bodyPr>
          <a:lstStyle/>
          <a:p>
            <a:pPr>
              <a:spcBef>
                <a:spcPts val="600"/>
              </a:spcBef>
            </a:pPr>
            <a:r>
              <a:rPr lang="nl-NL" sz="2000" b="1" dirty="0"/>
              <a:t>Elke geslag moet sy eie verbond met God sluit. Die geloof van hul ouers kan hulle help om die regte besluit te neem. Maar die besluit is hulle s'n. Laat ons vandag ons besluit neem: "Wat my en my huishouding betref, sal ons die Here dien" (Jos</a:t>
            </a:r>
            <a:r>
              <a:rPr lang="en" sz="2000" b="1" dirty="0"/>
              <a:t>. 24:15).</a:t>
            </a: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9" y="3092655"/>
            <a:ext cx="11913800" cy="1015663"/>
          </a:xfrm>
          <a:prstGeom prst="rect">
            <a:avLst/>
          </a:prstGeom>
          <a:noFill/>
        </p:spPr>
        <p:txBody>
          <a:bodyPr wrap="square">
            <a:spAutoFit/>
          </a:bodyPr>
          <a:lstStyle/>
          <a:p>
            <a:pPr>
              <a:spcBef>
                <a:spcPts val="600"/>
              </a:spcBef>
            </a:pPr>
            <a:r>
              <a:rPr lang="nl-NL" sz="2000" b="1" dirty="0"/>
              <a:t>Die rebelse generasie wat uit Egipte gekom het, is in die woestyn begrawe. Maar die nuwe geslag moes "in hul erfenis" begrawe word, saam met dié wat getrou gebly het in 'n ontroue geslag: Josua en Eleazar (Jos</a:t>
            </a:r>
            <a:r>
              <a:rPr lang="en" sz="2000" b="1" dirty="0"/>
              <a:t>. 24:29-30, 33).</a:t>
            </a: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160098"/>
            <a:ext cx="6599254" cy="707886"/>
          </a:xfrm>
          <a:prstGeom prst="rect">
            <a:avLst/>
          </a:prstGeom>
          <a:noFill/>
        </p:spPr>
        <p:txBody>
          <a:bodyPr wrap="square">
            <a:spAutoFit/>
          </a:bodyPr>
          <a:lstStyle/>
          <a:p>
            <a:pPr>
              <a:spcBef>
                <a:spcPts val="600"/>
              </a:spcBef>
            </a:pPr>
            <a:r>
              <a:rPr lang="nl-NL" sz="2000" b="1" dirty="0"/>
              <a:t>Hierdie nuwe geslag het getrou gebly (Jos. 24:31). Maar wat van die volgende geslag (Rigters</a:t>
            </a:r>
            <a:r>
              <a:rPr lang="en" sz="2000" b="1" dirty="0"/>
              <a:t> 2:10-11)?</a:t>
            </a:r>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21169" y="226943"/>
            <a:ext cx="9696659" cy="5016758"/>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nl-NL" sz="3200" b="1" dirty="0">
                <a:latin typeface="Constantia" panose="02030602050306030303" pitchFamily="18" charset="0"/>
              </a:rPr>
              <a:t>Ons Generaal, wat nog nooit 'n geveg verloor het nie, verwag gewillige, getroue diens van almal wat onder Sy vaandel aangesluit het. In die afsluitende stryd wat nou tussen die magte van die goeie en die leërs van kwaad woed, verwag Hy dat almal, leke sowel as predikante, sal deelneem. Almal wat as Sy soldate aangesluit het, moet getroue diens as burgermag lewer, met 'n skerp besef van die verantwoordelikheid wat individueel op hulle rus</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01B76F75-3111-93EE-FB74-5E2DC4989168}"/>
              </a:ext>
            </a:extLst>
          </p:cNvPr>
          <p:cNvSpPr txBox="1"/>
          <p:nvPr/>
        </p:nvSpPr>
        <p:spPr>
          <a:xfrm>
            <a:off x="7474981" y="5577525"/>
            <a:ext cx="4542847" cy="338554"/>
          </a:xfrm>
          <a:prstGeom prst="rect">
            <a:avLst/>
          </a:prstGeom>
          <a:noFill/>
        </p:spPr>
        <p:txBody>
          <a:bodyPr wrap="none" rtlCol="0">
            <a:spAutoFit/>
          </a:bodyPr>
          <a:lstStyle/>
          <a:p>
            <a:pPr algn="r"/>
            <a:r>
              <a:rPr lang="en" sz="1600" b="1" dirty="0"/>
              <a:t>EGW (Testimonies for the Church, vol. 9, p. 116)</a:t>
            </a: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1036</TotalTime>
  <Words>1488</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Aptos</vt:lpstr>
      <vt:lpstr>Arial</vt:lpstr>
      <vt:lpstr>Constantia</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2025-12-04T08:44:01Z</dcterms:created>
  <dcterms:modified xsi:type="dcterms:W3CDTF">2025-12-24T15:08:33Z</dcterms:modified>
</cp:coreProperties>
</file>