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ZA" sz="2000" b="1" dirty="0">
              <a:solidFill>
                <a:schemeClr val="bg1"/>
              </a:solidFill>
              <a:effectLst>
                <a:outerShdw blurRad="38100" dist="38100" dir="2700000" algn="tl">
                  <a:srgbClr val="000000">
                    <a:alpha val="43137"/>
                  </a:srgbClr>
                </a:outerShdw>
              </a:effectLst>
            </a:rPr>
            <a:t>Om </a:t>
          </a:r>
          <a:r>
            <a:rPr lang="en-ZA" sz="2000" b="1" dirty="0" err="1">
              <a:solidFill>
                <a:schemeClr val="bg1"/>
              </a:solidFill>
              <a:effectLst>
                <a:outerShdw blurRad="38100" dist="38100" dir="2700000" algn="tl">
                  <a:srgbClr val="000000">
                    <a:alpha val="43137"/>
                  </a:srgbClr>
                </a:outerShdw>
              </a:effectLst>
            </a:rPr>
            <a:t>te</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vertrek</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ZA" sz="2000" b="1" dirty="0">
              <a:solidFill>
                <a:schemeClr val="tx1"/>
              </a:solidFill>
            </a:rPr>
            <a:t>Om by Christus </a:t>
          </a:r>
          <a:r>
            <a:rPr lang="en-ZA" sz="2000" b="1" dirty="0" err="1">
              <a:solidFill>
                <a:schemeClr val="tx1"/>
              </a:solidFill>
            </a:rPr>
            <a:t>te</a:t>
          </a:r>
          <a:r>
            <a:rPr lang="en-ZA" sz="2000" b="1" dirty="0">
              <a:solidFill>
                <a:schemeClr val="tx1"/>
              </a:solidFill>
            </a:rPr>
            <a:t> wees</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ZA" sz="2000" b="1" dirty="0">
              <a:solidFill>
                <a:schemeClr val="bg1"/>
              </a:solidFill>
              <a:effectLst>
                <a:outerShdw blurRad="38100" dist="38100" dir="2700000" algn="tl">
                  <a:srgbClr val="000000">
                    <a:alpha val="43137"/>
                  </a:srgbClr>
                </a:outerShdw>
              </a:effectLst>
            </a:rPr>
            <a:t>Om </a:t>
          </a:r>
          <a:r>
            <a:rPr lang="en-ZA" sz="2000" b="1" dirty="0" err="1">
              <a:solidFill>
                <a:schemeClr val="bg1"/>
              </a:solidFill>
              <a:effectLst>
                <a:outerShdw blurRad="38100" dist="38100" dir="2700000" algn="tl">
                  <a:srgbClr val="000000">
                    <a:alpha val="43137"/>
                  </a:srgbClr>
                </a:outerShdw>
              </a:effectLst>
            </a:rPr>
            <a:t>te</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bly</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nl-NL" sz="2000" b="1" dirty="0">
              <a:solidFill>
                <a:schemeClr val="tx1"/>
              </a:solidFill>
            </a:rPr>
            <a:t>Om die kerk te bevoordeel</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ZA" sz="2000" b="1" dirty="0"/>
            <a:t>Arm van gees</a:t>
          </a:r>
          <a:endParaRPr lang="en" sz="2000" b="1" dirty="0"/>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ZA" sz="2000" b="1" dirty="0" err="1"/>
            <a:t>Nederig</a:t>
          </a:r>
          <a:endParaRPr lang="en" sz="2000" b="1" dirty="0"/>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nl-NL" sz="2000" b="1" dirty="0"/>
            <a:t>Honger en dors na geregtigheid</a:t>
          </a:r>
          <a:endParaRPr lang="en" sz="2000" b="1" dirty="0"/>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ZA" sz="2000" b="1" dirty="0" err="1"/>
            <a:t>Barmhartig</a:t>
          </a:r>
          <a:endParaRPr lang="en" sz="2000" b="1" dirty="0"/>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ZA" sz="2000" b="1" dirty="0"/>
            <a:t>Rein van hart</a:t>
          </a:r>
          <a:endParaRPr lang="en" sz="2000" b="1" dirty="0"/>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ZA" sz="2000" b="1" dirty="0" err="1"/>
            <a:t>Vredemakers</a:t>
          </a:r>
          <a:endParaRPr lang="en" sz="2000" b="1" dirty="0"/>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nl-NL" sz="2000" b="1" dirty="0"/>
            <a:t>Bereid om die ander wang te draai</a:t>
          </a:r>
          <a:endParaRPr lang="en" sz="2000" b="1" dirty="0"/>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nl-NL" sz="2000" b="1" dirty="0"/>
            <a:t>Ons vyande lief te hê</a:t>
          </a:r>
          <a:endParaRPr lang="en" sz="2000" b="1" dirty="0"/>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nl-NL" sz="2000" b="1" dirty="0"/>
            <a:t>Seën dié wat ons vervloek</a:t>
          </a:r>
          <a:endParaRPr lang="en" sz="2000" b="1" dirty="0"/>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nl-NL" sz="2000" b="1" dirty="0"/>
            <a:t>Doen goed aan diegene wat ons haat</a:t>
          </a:r>
          <a:endParaRPr lang="en" sz="2000" b="1" dirty="0"/>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nl-NL" sz="2000" b="1" dirty="0"/>
            <a:t>Om liefdevol en vrygewig te wees</a:t>
          </a:r>
          <a:endParaRPr lang="en" sz="2000" b="1" dirty="0"/>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nl-NL" sz="2000" b="1" dirty="0"/>
            <a:t>Om barmhartig en nederig te wees</a:t>
          </a:r>
          <a:endParaRPr lang="en" sz="2000" b="1" dirty="0"/>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ZA" sz="2000" b="1" dirty="0"/>
            <a:t>En so </a:t>
          </a:r>
          <a:r>
            <a:rPr lang="en-ZA" sz="2000" b="1" dirty="0" err="1"/>
            <a:t>aan</a:t>
          </a:r>
          <a:r>
            <a:rPr lang="en-ZA" sz="2000" b="1" dirty="0"/>
            <a:t>.</a:t>
          </a:r>
          <a:endParaRPr lang="en" sz="2000" b="1" dirty="0"/>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custLinFactY="15518" custLinFactNeighborX="972" custLinFactNeighborY="100000">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chemeClr val="bg1"/>
              </a:solidFill>
              <a:effectLst>
                <a:outerShdw blurRad="38100" dist="38100" dir="2700000" algn="tl">
                  <a:srgbClr val="000000">
                    <a:alpha val="43137"/>
                  </a:srgbClr>
                </a:outerShdw>
              </a:effectLst>
            </a:rPr>
            <a:t>Om </a:t>
          </a:r>
          <a:r>
            <a:rPr lang="en-ZA" sz="2000" b="1" kern="1200" dirty="0" err="1">
              <a:solidFill>
                <a:schemeClr val="bg1"/>
              </a:solidFill>
              <a:effectLst>
                <a:outerShdw blurRad="38100" dist="38100" dir="2700000" algn="tl">
                  <a:srgbClr val="000000">
                    <a:alpha val="43137"/>
                  </a:srgbClr>
                </a:outerShdw>
              </a:effectLst>
            </a:rPr>
            <a:t>te</a:t>
          </a:r>
          <a:r>
            <a:rPr lang="en-ZA" sz="2000" b="1" kern="1200" dirty="0">
              <a:solidFill>
                <a:schemeClr val="bg1"/>
              </a:solidFill>
              <a:effectLst>
                <a:outerShdw blurRad="38100" dist="38100" dir="2700000" algn="tl">
                  <a:srgbClr val="000000">
                    <a:alpha val="43137"/>
                  </a:srgbClr>
                </a:outerShdw>
              </a:effectLst>
            </a:rPr>
            <a:t> </a:t>
          </a:r>
          <a:r>
            <a:rPr lang="en-ZA" sz="2000" b="1" kern="1200" dirty="0" err="1">
              <a:solidFill>
                <a:schemeClr val="bg1"/>
              </a:solidFill>
              <a:effectLst>
                <a:outerShdw blurRad="38100" dist="38100" dir="2700000" algn="tl">
                  <a:srgbClr val="000000">
                    <a:alpha val="43137"/>
                  </a:srgbClr>
                </a:outerShdw>
              </a:effectLst>
            </a:rPr>
            <a:t>vertrek</a:t>
          </a:r>
          <a:endParaRPr lang="en" sz="2000" b="1" kern="1200" dirty="0">
            <a:solidFill>
              <a:schemeClr val="bg1"/>
            </a:solidFill>
            <a:effectLst>
              <a:outerShdw blurRad="38100" dist="38100" dir="2700000" algn="tl">
                <a:srgbClr val="000000">
                  <a:alpha val="43137"/>
                </a:srgbClr>
              </a:outerShdw>
            </a:effectLst>
          </a:endParaRP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chemeClr val="tx1"/>
              </a:solidFill>
            </a:rPr>
            <a:t>Om by Christus </a:t>
          </a:r>
          <a:r>
            <a:rPr lang="en-ZA" sz="2000" b="1" kern="1200" dirty="0" err="1">
              <a:solidFill>
                <a:schemeClr val="tx1"/>
              </a:solidFill>
            </a:rPr>
            <a:t>te</a:t>
          </a:r>
          <a:r>
            <a:rPr lang="en-ZA" sz="2000" b="1" kern="1200" dirty="0">
              <a:solidFill>
                <a:schemeClr val="tx1"/>
              </a:solidFill>
            </a:rPr>
            <a:t> wees</a:t>
          </a:r>
          <a:endParaRPr lang="en" sz="2000" b="1" kern="1200" dirty="0">
            <a:solidFill>
              <a:schemeClr val="tx1"/>
            </a:solidFill>
          </a:endParaRP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chemeClr val="bg1"/>
              </a:solidFill>
              <a:effectLst>
                <a:outerShdw blurRad="38100" dist="38100" dir="2700000" algn="tl">
                  <a:srgbClr val="000000">
                    <a:alpha val="43137"/>
                  </a:srgbClr>
                </a:outerShdw>
              </a:effectLst>
            </a:rPr>
            <a:t>Om </a:t>
          </a:r>
          <a:r>
            <a:rPr lang="en-ZA" sz="2000" b="1" kern="1200" dirty="0" err="1">
              <a:solidFill>
                <a:schemeClr val="bg1"/>
              </a:solidFill>
              <a:effectLst>
                <a:outerShdw blurRad="38100" dist="38100" dir="2700000" algn="tl">
                  <a:srgbClr val="000000">
                    <a:alpha val="43137"/>
                  </a:srgbClr>
                </a:outerShdw>
              </a:effectLst>
            </a:rPr>
            <a:t>te</a:t>
          </a:r>
          <a:r>
            <a:rPr lang="en-ZA" sz="2000" b="1" kern="1200" dirty="0">
              <a:solidFill>
                <a:schemeClr val="bg1"/>
              </a:solidFill>
              <a:effectLst>
                <a:outerShdw blurRad="38100" dist="38100" dir="2700000" algn="tl">
                  <a:srgbClr val="000000">
                    <a:alpha val="43137"/>
                  </a:srgbClr>
                </a:outerShdw>
              </a:effectLst>
            </a:rPr>
            <a:t> </a:t>
          </a:r>
          <a:r>
            <a:rPr lang="en-ZA" sz="2000" b="1" kern="1200" dirty="0" err="1">
              <a:solidFill>
                <a:schemeClr val="bg1"/>
              </a:solidFill>
              <a:effectLst>
                <a:outerShdw blurRad="38100" dist="38100" dir="2700000" algn="tl">
                  <a:srgbClr val="000000">
                    <a:alpha val="43137"/>
                  </a:srgbClr>
                </a:outerShdw>
              </a:effectLst>
            </a:rPr>
            <a:t>bly</a:t>
          </a:r>
          <a:endParaRPr lang="en" sz="2000" b="1" kern="1200" dirty="0">
            <a:solidFill>
              <a:schemeClr val="bg1"/>
            </a:solidFill>
            <a:effectLst>
              <a:outerShdw blurRad="38100" dist="38100" dir="2700000" algn="tl">
                <a:srgbClr val="000000">
                  <a:alpha val="43137"/>
                </a:srgbClr>
              </a:outerShdw>
            </a:effectLst>
          </a:endParaRP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Om die kerk te bevoordeel</a:t>
          </a:r>
          <a:endParaRPr lang="en" sz="2000" b="1" kern="1200" dirty="0">
            <a:solidFill>
              <a:schemeClr val="tx1"/>
            </a:solidFill>
          </a:endParaRP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Arm van gees</a:t>
          </a:r>
          <a:endParaRPr lang="en" sz="2000" b="1" kern="1200" dirty="0"/>
        </a:p>
      </dsp:txBody>
      <dsp:txXfrm>
        <a:off x="20217" y="21865"/>
        <a:ext cx="4511902" cy="373704"/>
      </dsp:txXfrm>
    </dsp:sp>
    <dsp:sp modelId="{CF7405FA-29A5-4AC8-81EA-015E145AB192}">
      <dsp:nvSpPr>
        <dsp:cNvPr id="0" name=""/>
        <dsp:cNvSpPr/>
      </dsp:nvSpPr>
      <dsp:spPr>
        <a:xfrm>
          <a:off x="0" y="504325"/>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t>Nederig</a:t>
          </a:r>
          <a:endParaRPr lang="en" sz="2000" b="1" kern="1200" dirty="0"/>
        </a:p>
      </dsp:txBody>
      <dsp:txXfrm>
        <a:off x="20217" y="524542"/>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Honger en dors na geregtigheid</a:t>
          </a:r>
          <a:endParaRPr lang="en" sz="2000" b="1" kern="1200" dirty="0"/>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t>Barmhartig</a:t>
          </a:r>
          <a:endParaRPr lang="en" sz="2000" b="1" kern="1200" dirty="0"/>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Rein van hart</a:t>
          </a:r>
          <a:endParaRPr lang="en" sz="2000" b="1" kern="1200" dirty="0"/>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t>Vredemakers</a:t>
          </a:r>
          <a:endParaRPr lang="en" sz="2000" b="1" kern="1200" dirty="0"/>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Bereid om die ander wang te draai</a:t>
          </a:r>
          <a:endParaRPr lang="en" sz="2000" b="1" kern="1200" dirty="0"/>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Ons vyande lief te hê</a:t>
          </a:r>
          <a:endParaRPr lang="en" sz="2000" b="1" kern="1200" dirty="0"/>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Seën dié wat ons vervloek</a:t>
          </a:r>
          <a:endParaRPr lang="en" sz="2000" b="1" kern="1200" dirty="0"/>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Doen goed aan diegene wat ons haat</a:t>
          </a:r>
          <a:endParaRPr lang="en" sz="2000" b="1" kern="1200" dirty="0"/>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Om liefdevol en vrygewig te wees</a:t>
          </a:r>
          <a:endParaRPr lang="en" sz="2000" b="1" kern="1200" dirty="0"/>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Om barmhartig en nederig te wees</a:t>
          </a:r>
          <a:endParaRPr lang="en" sz="2000" b="1" kern="1200" dirty="0"/>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En so </a:t>
          </a:r>
          <a:r>
            <a:rPr lang="en-ZA" sz="2000" b="1" kern="1200" dirty="0" err="1"/>
            <a:t>aan</a:t>
          </a:r>
          <a:r>
            <a:rPr lang="en-ZA" sz="2000" b="1" kern="1200" dirty="0"/>
            <a:t>.</a:t>
          </a:r>
          <a:endParaRPr lang="en" sz="2000" b="1" kern="1200" dirty="0"/>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ZA"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LEWE EN DOOD</a:t>
            </a:r>
            <a:endPar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646331"/>
          </a:xfrm>
          <a:prstGeom prst="rect">
            <a:avLst/>
          </a:prstGeom>
          <a:noFill/>
        </p:spPr>
        <p:txBody>
          <a:bodyPr wrap="square" rtlCol="0">
            <a:spAutoFit/>
          </a:bodyPr>
          <a:lstStyle/>
          <a:p>
            <a:pPr algn="r"/>
            <a:r>
              <a:rPr lang="en" b="1" dirty="0">
                <a:solidFill>
                  <a:srgbClr val="705248"/>
                </a:solidFill>
              </a:rPr>
              <a:t>Les 3 vir 17 Januarie,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ZA" sz="4400" b="1" dirty="0">
                <a:ln/>
                <a:solidFill>
                  <a:schemeClr val="accent1"/>
                </a:solidFill>
              </a:rPr>
              <a:t>OM VERENIG VIR DIE EVANGELIE TE VEG</a:t>
            </a:r>
            <a:endParaRPr lang="en" sz="44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652108" cy="646331"/>
          </a:xfrm>
          <a:prstGeom prst="rect">
            <a:avLst/>
          </a:prstGeom>
          <a:noFill/>
        </p:spPr>
        <p:txBody>
          <a:bodyPr wrap="square">
            <a:spAutoFit/>
          </a:bodyPr>
          <a:lstStyle/>
          <a:p>
            <a:pPr algn="ctr"/>
            <a:r>
              <a:rPr lang="en" b="1" dirty="0">
                <a:solidFill>
                  <a:srgbClr val="76483F"/>
                </a:solidFill>
                <a:latin typeface="Comic Sans MS" panose="030F0702030302020204" pitchFamily="66" charset="0"/>
              </a:rPr>
              <a:t>“…</a:t>
            </a:r>
            <a:r>
              <a:rPr lang="nl-NL" b="1" dirty="0">
                <a:solidFill>
                  <a:srgbClr val="76483F"/>
                </a:solidFill>
                <a:latin typeface="Comic Sans MS" panose="030F0702030302020204" pitchFamily="66" charset="0"/>
              </a:rPr>
              <a:t>sodat, of ek kom en julle sien dan wel of ek afwesig is, ek van julle omstandighede kan hoor dat julle in een gees vasstaan en, een van siel, saam stry vir die geloof van die evangelie</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(Filippense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938992"/>
          </a:xfrm>
          <a:prstGeom prst="rect">
            <a:avLst/>
          </a:prstGeom>
          <a:noFill/>
        </p:spPr>
        <p:txBody>
          <a:bodyPr wrap="square" rtlCol="0">
            <a:spAutoFit/>
          </a:bodyPr>
          <a:lstStyle/>
          <a:p>
            <a:pPr>
              <a:spcBef>
                <a:spcPts val="600"/>
              </a:spcBef>
            </a:pPr>
            <a:r>
              <a:rPr lang="en-ZA" sz="2000" b="1" dirty="0"/>
              <a:t>Om </a:t>
            </a:r>
            <a:r>
              <a:rPr lang="en-ZA" sz="2000" b="1" dirty="0" err="1"/>
              <a:t>regverdig</a:t>
            </a:r>
            <a:r>
              <a:rPr lang="en-ZA" sz="2000" b="1" dirty="0"/>
              <a:t> </a:t>
            </a:r>
            <a:r>
              <a:rPr lang="en-ZA" sz="2000" b="1" dirty="0" err="1"/>
              <a:t>en</a:t>
            </a:r>
            <a:r>
              <a:rPr lang="en-ZA" sz="2000" b="1" dirty="0"/>
              <a:t> </a:t>
            </a:r>
            <a:r>
              <a:rPr lang="en-ZA" sz="2000" b="1" dirty="0" err="1"/>
              <a:t>opreg</a:t>
            </a:r>
            <a:r>
              <a:rPr lang="en-ZA" sz="2000" b="1" dirty="0"/>
              <a:t> </a:t>
            </a:r>
            <a:r>
              <a:rPr lang="en-ZA" sz="2000" b="1" dirty="0" err="1"/>
              <a:t>te</a:t>
            </a:r>
            <a:r>
              <a:rPr lang="en-ZA" sz="2000" b="1" dirty="0"/>
              <a:t> wees, </a:t>
            </a:r>
            <a:r>
              <a:rPr lang="en-ZA" sz="2000" b="1" dirty="0" err="1"/>
              <a:t>waarborg</a:t>
            </a:r>
            <a:r>
              <a:rPr lang="en-ZA" sz="2000" b="1" dirty="0"/>
              <a:t> </a:t>
            </a:r>
            <a:r>
              <a:rPr lang="en-ZA" sz="2000" b="1" dirty="0" err="1"/>
              <a:t>nie</a:t>
            </a:r>
            <a:r>
              <a:rPr lang="en-ZA" sz="2000" b="1" dirty="0"/>
              <a:t> 'n </a:t>
            </a:r>
            <a:r>
              <a:rPr lang="en-ZA" sz="2000" b="1" dirty="0" err="1"/>
              <a:t>lewe</a:t>
            </a:r>
            <a:r>
              <a:rPr lang="en-ZA" sz="2000" b="1" dirty="0"/>
              <a:t> sonder </a:t>
            </a:r>
            <a:r>
              <a:rPr lang="en-ZA" sz="2000" b="1" dirty="0" err="1"/>
              <a:t>konflik</a:t>
            </a:r>
            <a:r>
              <a:rPr lang="en-ZA" sz="2000" b="1" dirty="0"/>
              <a:t> </a:t>
            </a:r>
            <a:r>
              <a:rPr lang="en-ZA" sz="2000" b="1" dirty="0" err="1"/>
              <a:t>nie</a:t>
            </a:r>
            <a:r>
              <a:rPr lang="en-ZA" sz="2000" b="1" dirty="0"/>
              <a:t> (Fil. 1:30). </a:t>
            </a:r>
            <a:r>
              <a:rPr lang="en-ZA" sz="2000" b="1" dirty="0" err="1"/>
              <a:t>Inteendeel</a:t>
            </a:r>
            <a:r>
              <a:rPr lang="en-ZA" sz="2000" b="1" dirty="0"/>
              <a:t>, Job self, wat </a:t>
            </a:r>
            <a:r>
              <a:rPr lang="en-ZA" sz="2000" b="1" dirty="0" err="1"/>
              <a:t>deur</a:t>
            </a:r>
            <a:r>
              <a:rPr lang="en-ZA" sz="2000" b="1" dirty="0"/>
              <a:t> God </a:t>
            </a:r>
            <a:r>
              <a:rPr lang="en-ZA" sz="2000" b="1" dirty="0" err="1"/>
              <a:t>verklaar</a:t>
            </a:r>
            <a:r>
              <a:rPr lang="en-ZA" sz="2000" b="1" dirty="0"/>
              <a:t> is as "hy is </a:t>
            </a:r>
            <a:r>
              <a:rPr lang="en-ZA" sz="2000" b="1" dirty="0" err="1"/>
              <a:t>onberispelik</a:t>
            </a:r>
            <a:r>
              <a:rPr lang="en-ZA" sz="2000" b="1" dirty="0"/>
              <a:t> </a:t>
            </a:r>
            <a:r>
              <a:rPr lang="en-ZA" sz="2000" b="1" dirty="0" err="1"/>
              <a:t>en</a:t>
            </a:r>
            <a:r>
              <a:rPr lang="en-ZA" sz="2000" b="1" dirty="0"/>
              <a:t> </a:t>
            </a:r>
            <a:r>
              <a:rPr lang="en-ZA" sz="2000" b="1" dirty="0" err="1"/>
              <a:t>regverdig</a:t>
            </a:r>
            <a:r>
              <a:rPr lang="en-ZA" sz="2000" b="1" dirty="0"/>
              <a:t>, 'n man wat God </a:t>
            </a:r>
            <a:r>
              <a:rPr lang="en-ZA" sz="2000" b="1" dirty="0" err="1"/>
              <a:t>vrees</a:t>
            </a:r>
            <a:r>
              <a:rPr lang="en-ZA" sz="2000" b="1" dirty="0"/>
              <a:t> </a:t>
            </a:r>
            <a:r>
              <a:rPr lang="en-ZA" sz="2000" b="1" dirty="0" err="1"/>
              <a:t>en</a:t>
            </a:r>
            <a:r>
              <a:rPr lang="en-ZA" sz="2000" b="1" dirty="0"/>
              <a:t> </a:t>
            </a:r>
            <a:r>
              <a:rPr lang="en-ZA" sz="2000" b="1" dirty="0" err="1"/>
              <a:t>kwaad</a:t>
            </a:r>
            <a:r>
              <a:rPr lang="en-ZA" sz="2000" b="1" dirty="0"/>
              <a:t> </a:t>
            </a:r>
            <a:r>
              <a:rPr lang="en-ZA" sz="2000" b="1" dirty="0" err="1"/>
              <a:t>vermy</a:t>
            </a:r>
            <a:r>
              <a:rPr lang="en-ZA" sz="2000" b="1" dirty="0"/>
              <a:t>" (Job 1:8), het 'n </a:t>
            </a:r>
            <a:r>
              <a:rPr lang="en-ZA" sz="2000" b="1" dirty="0" err="1"/>
              <a:t>verskriklike</a:t>
            </a:r>
            <a:r>
              <a:rPr lang="en-ZA" sz="2000" b="1" dirty="0"/>
              <a:t> </a:t>
            </a:r>
            <a:r>
              <a:rPr lang="en-ZA" sz="2000" b="1" dirty="0" err="1"/>
              <a:t>konflik</a:t>
            </a:r>
            <a:r>
              <a:rPr lang="en-ZA" sz="2000" b="1" dirty="0"/>
              <a:t> </a:t>
            </a:r>
            <a:r>
              <a:rPr lang="en-ZA" sz="2000" b="1" dirty="0" err="1"/>
              <a:t>beleef</a:t>
            </a:r>
            <a:r>
              <a:rPr lang="en-ZA" sz="2000" b="1" dirty="0"/>
              <a:t>, die </a:t>
            </a:r>
            <a:r>
              <a:rPr lang="en-ZA" sz="2000" b="1" dirty="0" err="1"/>
              <a:t>werk</a:t>
            </a:r>
            <a:r>
              <a:rPr lang="en-ZA" sz="2000" b="1" dirty="0"/>
              <a:t> van die </a:t>
            </a:r>
            <a:r>
              <a:rPr lang="en-ZA" sz="2000" b="1" dirty="0" err="1"/>
              <a:t>vyand</a:t>
            </a:r>
            <a:r>
              <a:rPr lang="en" sz="2000" b="1" dirty="0"/>
              <a:t>.</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nl-NL" sz="2000" b="1" dirty="0"/>
              <a:t>Wanneer ons in konflik met die kwaad kom, moet ons nie geïntimideer word deur diegene wat ons teenstaan nie (Fil. 1:28). Laat ons onthou dat Satan 'n verslane vyand is, want Christus het reeds die stryd aan die kruis gewen. (Lukas 10:18; Kol</a:t>
            </a:r>
            <a:r>
              <a:rPr lang="en" sz="2000" b="1" dirty="0"/>
              <a:t>.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nl-NL" sz="2000" b="1" dirty="0"/>
              <a:t>Hierdie eenheid van doel moet gekombineer word met gebed en die studie van die Woord (Ef. 6:18; Fil</a:t>
            </a:r>
            <a:r>
              <a:rPr lang="en" sz="2000" b="1" dirty="0"/>
              <a:t>.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83147"/>
            <a:ext cx="6456104" cy="1015663"/>
          </a:xfrm>
          <a:prstGeom prst="rect">
            <a:avLst/>
          </a:prstGeom>
          <a:noFill/>
        </p:spPr>
        <p:txBody>
          <a:bodyPr wrap="square">
            <a:spAutoFit/>
          </a:bodyPr>
          <a:lstStyle/>
          <a:p>
            <a:pPr>
              <a:spcBef>
                <a:spcPts val="600"/>
              </a:spcBef>
            </a:pPr>
            <a:r>
              <a:rPr lang="nl-NL" sz="2000" b="1" dirty="0"/>
              <a:t>In die oorlog waarin ons betrokke is, speel eenheid 'n belangrike rol. Paulus moedig ons aan om saam te veg om die evangelie te verdedig (Fil</a:t>
            </a:r>
            <a:r>
              <a:rPr lang="en" sz="2000" b="1" dirty="0"/>
              <a:t>.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524315"/>
          </a:xfrm>
          <a:prstGeom prst="rect">
            <a:avLst/>
          </a:prstGeom>
          <a:noFill/>
        </p:spPr>
        <p:txBody>
          <a:bodyPr wrap="square">
            <a:spAutoFit/>
          </a:bodyPr>
          <a:lstStyle/>
          <a:p>
            <a:pPr>
              <a:spcBef>
                <a:spcPts val="600"/>
              </a:spcBef>
            </a:pPr>
            <a:r>
              <a:rPr lang="en" sz="2400" b="1" dirty="0">
                <a:solidFill>
                  <a:schemeClr val="accent1">
                    <a:lumMod val="50000"/>
                  </a:schemeClr>
                </a:solidFill>
                <a:latin typeface="Constantia" panose="02030602050306030303" pitchFamily="18" charset="0"/>
              </a:rPr>
              <a:t>“</a:t>
            </a:r>
            <a:r>
              <a:rPr lang="nl-NL" sz="2400" b="1" dirty="0">
                <a:solidFill>
                  <a:schemeClr val="accent1">
                    <a:lumMod val="50000"/>
                  </a:schemeClr>
                </a:solidFill>
                <a:latin typeface="Constantia" panose="02030602050306030303" pitchFamily="18" charset="0"/>
              </a:rPr>
              <a:t>Hoeveel jaar is ons al in die Here se tuin? En watter wins het ons vir die Meester gebring? Hoe ontmoet ons die inspekterende oog van God? Neem ons toe in eerbied, liefde, nederigheid, vertroue in God? Koester ons dankbaarheid vir al Sy barmhartighede? Probeer ons die mense rondom ons seën? Manifesteer ons die gees van Jesus in ons families? Leer ons Sy Woord aan ons kinders, en maak ons vir hulle die wonderlike werke van God bekend? Die Christen moet Jesus verteenwoordig deur beide goed te wees en goed te doen. Dan sal daar 'n geur oor die lewe wees, 'n lieflikheid van karakter, wat sal openbaar dat hy 'n kind van God is, 'n erfgenaam van die hemel</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587853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Want vir my is die lewe Christus en die sterwe wins</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Filippense</a:t>
            </a: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Om vir Christus te leef of om vir Christus te sterf?</a:t>
            </a:r>
          </a:p>
          <a:p>
            <a:pPr lvl="1">
              <a:spcBef>
                <a:spcPts val="600"/>
              </a:spcBef>
            </a:pPr>
            <a:r>
              <a:rPr lang="en-ZA" sz="2000" b="1" dirty="0"/>
              <a:t>Christus </a:t>
            </a:r>
            <a:r>
              <a:rPr lang="en-ZA" sz="2000" b="1" dirty="0" err="1"/>
              <a:t>verhef</a:t>
            </a:r>
            <a:r>
              <a:rPr lang="en-ZA" sz="2000" b="1" dirty="0"/>
              <a:t> in Paulus (</a:t>
            </a:r>
            <a:r>
              <a:rPr lang="en-ZA" sz="2000" b="1" dirty="0" err="1"/>
              <a:t>Filippense</a:t>
            </a:r>
            <a:r>
              <a:rPr lang="en-ZA" sz="2000" b="1" dirty="0"/>
              <a:t> </a:t>
            </a:r>
            <a:r>
              <a:rPr lang="en" sz="2000" b="1" dirty="0"/>
              <a:t>1:10-20, 25-26)</a:t>
            </a:r>
          </a:p>
          <a:p>
            <a:pPr lvl="1">
              <a:spcBef>
                <a:spcPts val="600"/>
              </a:spcBef>
            </a:pPr>
            <a:r>
              <a:rPr lang="nl-NL" sz="2000" b="1" dirty="0"/>
              <a:t>Om te leef of te sterf vir Christus (Filippense </a:t>
            </a:r>
            <a:r>
              <a:rPr lang="en" sz="2000" b="1" dirty="0"/>
              <a:t>1:21-22)</a:t>
            </a:r>
          </a:p>
          <a:p>
            <a:pPr lvl="1">
              <a:spcBef>
                <a:spcPts val="600"/>
              </a:spcBef>
            </a:pPr>
            <a:r>
              <a:rPr lang="en-ZA" sz="2000" b="1" dirty="0"/>
              <a:t>Paulus se </a:t>
            </a:r>
            <a:r>
              <a:rPr lang="en-ZA" sz="2000" b="1" dirty="0" err="1"/>
              <a:t>tweedeling</a:t>
            </a:r>
            <a:r>
              <a:rPr lang="en-ZA" sz="2000" b="1" dirty="0"/>
              <a:t> (</a:t>
            </a:r>
            <a:r>
              <a:rPr lang="en-ZA" sz="2000" b="1" dirty="0" err="1"/>
              <a:t>Filippense</a:t>
            </a:r>
            <a:r>
              <a:rPr lang="en-ZA" sz="2000" b="1" dirty="0"/>
              <a:t> </a:t>
            </a:r>
            <a:r>
              <a:rPr lang="en" sz="2000" b="1" dirty="0"/>
              <a:t>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Wat beteken dit om vir Christus te leef?</a:t>
            </a:r>
          </a:p>
          <a:p>
            <a:pPr lvl="1">
              <a:spcBef>
                <a:spcPts val="600"/>
              </a:spcBef>
            </a:pPr>
            <a:r>
              <a:rPr lang="nl-NL" sz="2000" b="1" dirty="0"/>
              <a:t>Gedra jou op 'n wyse wat die evangelie waardig is (Fil. </a:t>
            </a:r>
            <a:r>
              <a:rPr lang="en" sz="2000" b="1" dirty="0"/>
              <a:t>1:27a)</a:t>
            </a:r>
          </a:p>
          <a:p>
            <a:pPr lvl="1">
              <a:spcBef>
                <a:spcPts val="600"/>
              </a:spcBef>
            </a:pPr>
            <a:r>
              <a:rPr lang="en-US" sz="2000" b="1" dirty="0"/>
              <a:t>Om </a:t>
            </a:r>
            <a:r>
              <a:rPr lang="en-US" sz="2000" b="1" dirty="0" err="1"/>
              <a:t>verenig</a:t>
            </a:r>
            <a:r>
              <a:rPr lang="en-US" sz="2000" b="1" dirty="0"/>
              <a:t> </a:t>
            </a:r>
            <a:r>
              <a:rPr lang="en-US" sz="2000" b="1" dirty="0" err="1"/>
              <a:t>te</a:t>
            </a:r>
            <a:r>
              <a:rPr lang="en-US" sz="2000" b="1" dirty="0"/>
              <a:t> veg vir die </a:t>
            </a:r>
            <a:r>
              <a:rPr lang="en-US" sz="2000" b="1" dirty="0" err="1"/>
              <a:t>evangelie</a:t>
            </a:r>
            <a:r>
              <a:rPr lang="en-US" sz="2000" b="1" dirty="0"/>
              <a:t> (</a:t>
            </a:r>
            <a:r>
              <a:rPr lang="en-US" sz="2000" b="1" dirty="0" err="1"/>
              <a:t>Filippense</a:t>
            </a:r>
            <a:r>
              <a:rPr lang="en-US" sz="2000" b="1" dirty="0"/>
              <a:t> </a:t>
            </a:r>
            <a:r>
              <a:rPr lang="en" sz="2000" b="1" dirty="0"/>
              <a:t>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015663"/>
          </a:xfrm>
          <a:prstGeom prst="rect">
            <a:avLst/>
          </a:prstGeom>
          <a:noFill/>
        </p:spPr>
        <p:txBody>
          <a:bodyPr wrap="square" rtlCol="0">
            <a:spAutoFit/>
          </a:bodyPr>
          <a:lstStyle/>
          <a:p>
            <a:pPr>
              <a:spcBef>
                <a:spcPts val="600"/>
              </a:spcBef>
            </a:pPr>
            <a:r>
              <a:rPr lang="nl-NL" sz="2000" b="1" dirty="0"/>
              <a:t>Paulus het gewag om deur die genadelose Nero geoordeel te word. Sy toekoms het meer van Caesar se bui as van geregtigheid afgehang</a:t>
            </a:r>
            <a:r>
              <a:rPr lang="en" sz="2000" b="1" dirty="0"/>
              <a:t>.</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707886"/>
          </a:xfrm>
          <a:prstGeom prst="rect">
            <a:avLst/>
          </a:prstGeom>
          <a:noFill/>
        </p:spPr>
        <p:txBody>
          <a:bodyPr wrap="square">
            <a:spAutoFit/>
          </a:bodyPr>
          <a:lstStyle/>
          <a:p>
            <a:pPr>
              <a:spcBef>
                <a:spcPts val="600"/>
              </a:spcBef>
            </a:pPr>
            <a:r>
              <a:rPr lang="nl-NL" sz="2000" b="1" dirty="0"/>
              <a:t>As sy dood egter die evangelie sou bevoordeel (soos sy gevangenisstraf), was hy bereid om sy lewe vir Christus te gee</a:t>
            </a:r>
            <a:r>
              <a:rPr lang="en" sz="2000" b="1" dirty="0"/>
              <a:t>.</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323439"/>
          </a:xfrm>
          <a:prstGeom prst="rect">
            <a:avLst/>
          </a:prstGeom>
          <a:noFill/>
        </p:spPr>
        <p:txBody>
          <a:bodyPr wrap="square">
            <a:spAutoFit/>
          </a:bodyPr>
          <a:lstStyle/>
          <a:p>
            <a:pPr>
              <a:spcBef>
                <a:spcPts val="600"/>
              </a:spcBef>
            </a:pPr>
            <a:r>
              <a:rPr lang="nl-NL" sz="2000" b="1" dirty="0"/>
              <a:t>Maar hy het geweet dat sy lot nie werklik in Nero se hande was nie, maar in God s'n. Daarom was hy seker dat hy deur die gebede wat vir hom in die kerke aangebied is, vrygelaat sou word</a:t>
            </a:r>
            <a:r>
              <a:rPr lang="en" sz="2000" b="1" dirty="0"/>
              <a:t>.</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305068"/>
            <a:ext cx="7019924" cy="6247864"/>
          </a:xfrm>
          <a:prstGeom prst="rect">
            <a:avLst/>
          </a:prstGeom>
          <a:noFill/>
        </p:spPr>
        <p:txBody>
          <a:bodyPr wrap="square">
            <a:spAutoFit/>
          </a:bodyPr>
          <a:lstStyle/>
          <a:p>
            <a:pPr algn="ctr"/>
            <a:r>
              <a:rPr lang="nl-NL" sz="8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OM VIR CHRISTUS TE LEEF OF OM VIR CHRISTUS TE STERF</a:t>
            </a:r>
            <a:r>
              <a:rPr lang="en" sz="8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11430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ZA" sz="4400" b="1" spc="300" dirty="0">
                <a:ln w="15875">
                  <a:noFill/>
                  <a:prstDash val="solid"/>
                </a:ln>
                <a:solidFill>
                  <a:srgbClr val="697DBA"/>
                </a:solidFill>
                <a:effectLst>
                  <a:outerShdw blurRad="38100" dist="22860" dir="5400000" algn="tl" rotWithShape="0">
                    <a:srgbClr val="000000">
                      <a:alpha val="30000"/>
                    </a:srgbClr>
                  </a:outerShdw>
                </a:effectLst>
              </a:rPr>
              <a:t>CHRISTUS VERHEF IN PAULUS</a:t>
            </a:r>
            <a:endParaRPr lang="en" sz="4400" b="1" spc="300" dirty="0">
              <a:ln w="15875">
                <a:noFill/>
                <a:prstDash val="solid"/>
              </a:ln>
              <a:solidFill>
                <a:srgbClr val="697DBA"/>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503309"/>
            <a:ext cx="12191999"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75000"/>
                  </a:schemeClr>
                </a:solidFill>
                <a:latin typeface="Comic Sans MS" panose="030F0702030302020204" pitchFamily="66" charset="0"/>
              </a:rPr>
              <a:t>“</a:t>
            </a:r>
            <a:r>
              <a:rPr lang="nl-NL" sz="1600" b="1" dirty="0">
                <a:solidFill>
                  <a:schemeClr val="accent5">
                    <a:lumMod val="75000"/>
                  </a:schemeClr>
                </a:solidFill>
                <a:latin typeface="Comic Sans MS" panose="030F0702030302020204" pitchFamily="66" charset="0"/>
              </a:rPr>
              <a:t>volgens my reikhalsende verwagting en hoop dat ek in niks beskaam sal word nie; maar dat Christus met alle vrymoedigheid, soos altyd so ook nou, groot gemaak sal word in my liggaam, of dit deur die lewe of deur die dood is</a:t>
            </a:r>
            <a:r>
              <a:rPr lang="en" sz="1600" b="1" dirty="0">
                <a:solidFill>
                  <a:schemeClr val="accent5">
                    <a:lumMod val="75000"/>
                  </a:schemeClr>
                </a:solidFill>
                <a:latin typeface="Comic Sans MS" panose="030F0702030302020204" pitchFamily="66" charset="0"/>
              </a:rPr>
              <a:t>.”</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(Filippense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07834"/>
            <a:ext cx="5741402" cy="2246769"/>
          </a:xfrm>
          <a:prstGeom prst="rect">
            <a:avLst/>
          </a:prstGeom>
          <a:noFill/>
        </p:spPr>
        <p:txBody>
          <a:bodyPr wrap="square" rtlCol="0">
            <a:spAutoFit/>
          </a:bodyPr>
          <a:lstStyle/>
          <a:p>
            <a:pPr>
              <a:spcBef>
                <a:spcPts val="600"/>
              </a:spcBef>
            </a:pPr>
            <a:r>
              <a:rPr lang="nl-NL" sz="2000" b="1" dirty="0"/>
              <a:t>Paulus het gejuig oor die lyding wat hy deurgemaak het, wat baie was (Kol. 1:24a; 2 Kor. 11:23-27). Natuurlik het hy nie oor die lyding self gejuig nie, maar oor die redes waarom hy swaarkry verduur het, waarvan een die voordeel was wat dit vir die kerk van Christus gebring het (Kol. 1:24b; 2 Kor</a:t>
            </a:r>
            <a:r>
              <a:rPr lang="en" sz="2000" b="1" dirty="0"/>
              <a:t>.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137" y="1480975"/>
            <a:ext cx="2979100" cy="291824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199" y="4480437"/>
            <a:ext cx="9836150" cy="1323439"/>
          </a:xfrm>
          <a:prstGeom prst="rect">
            <a:avLst/>
          </a:prstGeom>
          <a:noFill/>
        </p:spPr>
        <p:txBody>
          <a:bodyPr wrap="square">
            <a:spAutoFit/>
          </a:bodyPr>
          <a:lstStyle/>
          <a:p>
            <a:pPr>
              <a:spcBef>
                <a:spcPts val="600"/>
              </a:spcBef>
            </a:pPr>
            <a:r>
              <a:rPr lang="nl-NL" sz="2000" b="1" dirty="0"/>
              <a:t>In sy brief aan die Filippense maak Paulus dit duidelik dat hy, vir die oomblik, nie verwag het om Jesus met sy dood te verhef nie, maar gehoop het, deur die gebede van die kerk en die werk van die Heilige Gees, bevry te word en Christus met sy lewe te bly dien (Fil</a:t>
            </a:r>
            <a:r>
              <a:rPr lang="en" sz="2000" b="1" dirty="0"/>
              <a:t>.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713577"/>
            <a:ext cx="5741402" cy="707886"/>
          </a:xfrm>
          <a:prstGeom prst="rect">
            <a:avLst/>
          </a:prstGeom>
          <a:noFill/>
        </p:spPr>
        <p:txBody>
          <a:bodyPr wrap="square">
            <a:spAutoFit/>
          </a:bodyPr>
          <a:lstStyle/>
          <a:p>
            <a:pPr>
              <a:spcBef>
                <a:spcPts val="600"/>
              </a:spcBef>
            </a:pPr>
            <a:r>
              <a:rPr lang="nl-NL" sz="2000" b="1" dirty="0"/>
              <a:t>Deur Jesus in sy lyding—en selfs in sy dood—na te boots—is Christus in Paulus verhef (Fil</a:t>
            </a:r>
            <a:r>
              <a:rPr lang="en" sz="2000" b="1" dirty="0"/>
              <a:t>. 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862851"/>
            <a:ext cx="9836150" cy="1015663"/>
          </a:xfrm>
          <a:prstGeom prst="rect">
            <a:avLst/>
          </a:prstGeom>
          <a:noFill/>
        </p:spPr>
        <p:txBody>
          <a:bodyPr wrap="square">
            <a:spAutoFit/>
          </a:bodyPr>
          <a:lstStyle/>
          <a:p>
            <a:pPr>
              <a:spcBef>
                <a:spcPts val="600"/>
              </a:spcBef>
            </a:pPr>
            <a:r>
              <a:rPr lang="nl-NL" sz="2000" b="1" dirty="0"/>
              <a:t>As gevolg van die kwaad wat in ons wêreld heers, behels lewe soos Christus geleef het dikwels lyding soos Christus gely het en, in sommige gevalle, sterf toe Christus gesterf het </a:t>
            </a:r>
            <a:r>
              <a:rPr lang="en" sz="2000" b="1" dirty="0"/>
              <a:t>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nl-NL"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OM VIR CHRISTUS TE LEEF OF TE STERF</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Want vir my is die lewe Christus en die sterwe wins</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(Filippense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nl-NL" sz="2000" b="1" dirty="0"/>
              <a:t>Die wortel van alle lyding lê in die kosmiese stryd wat vandag tussen goed en kwaad gevoer word, tussen Christus en Satan</a:t>
            </a:r>
            <a:r>
              <a:rPr lang="en" sz="2000" b="1" dirty="0"/>
              <a:t>.</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529227" cy="707886"/>
          </a:xfrm>
          <a:prstGeom prst="rect">
            <a:avLst/>
          </a:prstGeom>
          <a:noFill/>
        </p:spPr>
        <p:txBody>
          <a:bodyPr wrap="square">
            <a:spAutoFit/>
          </a:bodyPr>
          <a:lstStyle/>
          <a:p>
            <a:pPr>
              <a:spcBef>
                <a:spcPts val="600"/>
              </a:spcBef>
            </a:pPr>
            <a:r>
              <a:rPr lang="nl-NL" sz="2000" b="1" dirty="0"/>
              <a:t>Maar ons gebruik wapens soos waarheid en geregtigheid (2 Kor. 6:4-7). Kragtige wapens "om vestings te vernietig" (2 Kor</a:t>
            </a:r>
            <a:r>
              <a:rPr lang="en" sz="2000" b="1" dirty="0"/>
              <a:t>.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nl-NL" sz="2000" b="1" dirty="0"/>
              <a:t>Maar wat gebeur as die gevolg in die geveg die dood van die regverdiges is? Volgens Paulus lei dit tot 'n voordeel vir ons (Fil</a:t>
            </a:r>
            <a:r>
              <a:rPr lang="en" sz="2000" b="1" dirty="0"/>
              <a:t>.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323439"/>
          </a:xfrm>
          <a:prstGeom prst="rect">
            <a:avLst/>
          </a:prstGeom>
          <a:noFill/>
        </p:spPr>
        <p:txBody>
          <a:bodyPr wrap="square">
            <a:spAutoFit/>
          </a:bodyPr>
          <a:lstStyle/>
          <a:p>
            <a:pPr>
              <a:spcBef>
                <a:spcPts val="600"/>
              </a:spcBef>
            </a:pPr>
            <a:r>
              <a:rPr lang="nl-NL" sz="2000" b="1" dirty="0"/>
              <a:t>Dit is 'n geestelike oorlog, wat met geestelike wapens gevoer moet word. Die vyand se volgelinge gebruik wapens wat onwettig is teen Christene (leuens, kritiek, groepsdruk, ens</a:t>
            </a:r>
            <a:r>
              <a:rPr lang="en" sz="2000" b="1" dirty="0"/>
              <a:t>.).</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nl-NL" sz="2000" b="1" dirty="0"/>
              <a:t>Vir dié van ons wat getrou is aan Christus, plaas die dood ons buite die bereik van die vyand en verlos ons van alle lyding (Spr. 14:32; Jes</a:t>
            </a:r>
            <a:r>
              <a:rPr lang="en" sz="2000" b="1" dirty="0"/>
              <a:t>.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Z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PAUL SE TWEEDELING</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123826" y="652373"/>
            <a:ext cx="11944350"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Want ek word van weerskante gedring: ek het verlange om heen te gaan en met Christus te wees, want dit is verreweg die beste; maar om in die vlees te bly, is nodiger om julle ontwil</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(Filippense 1:23-24)</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nl-NL" sz="2000" b="1" dirty="0"/>
              <a:t>Al kon hy nie die besluit neem nie, is Paulus geskeur tussen twee moontlikhede (Fil</a:t>
            </a:r>
            <a:r>
              <a:rPr lang="en" sz="2000" b="1" dirty="0"/>
              <a:t>.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879158123"/>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nl-NL" sz="2000" b="1" dirty="0"/>
              <a:t>As ons hierdie teks in isolasie neem, kan ons aflei dat Paulus leer dat sodra ons sterf, ons na die hemel opstyg om by Jesus te wees, wat ander Bybelgedeeltes weerspreek (Pred. 9:5; Ps</a:t>
            </a:r>
            <a:r>
              <a:rPr lang="en" sz="2000" b="1" dirty="0"/>
              <a:t>.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608767911"/>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nl-NL" sz="2000" b="1" dirty="0"/>
              <a:t>Op 'n ander geleentheid vergelyk Paulus die liggaam met 'n tent wat vernietig word (sterf) om met onsterflikheid geklee te word (2 Kor. 5:1-4). Hy verduidelik egter dat hierdie kleding by die Tweede Koms plaasvind, en nie op die oomblik van die dood nie (1 Kor</a:t>
            </a:r>
            <a:r>
              <a:rPr lang="en" sz="2000" b="1" dirty="0"/>
              <a:t>.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nl-NL" sz="2000" b="1" dirty="0"/>
              <a:t>In dieselfde brief aan die Filippense sê hy dat hy, om ten volle by Christus te wees, moet wag vir die oomblik van die opstanding (Fil</a:t>
            </a:r>
            <a:r>
              <a:rPr lang="en" sz="2000" b="1" dirty="0"/>
              <a:t>.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82473" y="148471"/>
            <a:ext cx="7019924" cy="6709529"/>
          </a:xfrm>
          <a:prstGeom prst="rect">
            <a:avLst/>
          </a:prstGeom>
          <a:noFill/>
        </p:spPr>
        <p:txBody>
          <a:bodyPr wrap="square">
            <a:spAutoFit/>
          </a:bodyPr>
          <a:lstStyle/>
          <a:p>
            <a:pPr algn="ctr"/>
            <a:r>
              <a:rPr lang="nl-NL" sz="8600" b="1" dirty="0">
                <a:ln w="22225">
                  <a:solidFill>
                    <a:srgbClr val="00766E"/>
                  </a:solidFill>
                  <a:prstDash val="solid"/>
                </a:ln>
                <a:solidFill>
                  <a:srgbClr val="E5A5E2"/>
                </a:solidFill>
                <a:effectLst>
                  <a:outerShdw blurRad="38100" dist="38100" dir="2700000" algn="tl">
                    <a:srgbClr val="000000">
                      <a:alpha val="43137"/>
                    </a:srgbClr>
                  </a:outerShdw>
                </a:effectLst>
              </a:rPr>
              <a:t>WAT BETEKEN DIT OM VIR CHRISTUS TE LEEF</a:t>
            </a:r>
            <a:r>
              <a:rPr lang="en" sz="8600" b="1" dirty="0">
                <a:ln w="22225">
                  <a:solidFill>
                    <a:srgbClr val="00766E"/>
                  </a:solidFill>
                  <a:prstDash val="solid"/>
                </a:ln>
                <a:solidFill>
                  <a:srgbClr val="E5A5E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646331"/>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nl-NL" sz="36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GEDRA JOU OP 'N WYSE WAT DIE EVANGELIE WAARDIG IS</a:t>
            </a:r>
            <a:endParaRPr lang="en" sz="36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nl-NL" b="1" dirty="0">
                <a:solidFill>
                  <a:srgbClr val="C00000"/>
                </a:solidFill>
                <a:latin typeface="Comic Sans MS" panose="030F0702030302020204" pitchFamily="66" charset="0"/>
              </a:rPr>
              <a:t>Alleenlik, gedra julle waardig die evangelie van Christus</a:t>
            </a:r>
            <a:r>
              <a:rPr lang="en" b="1" dirty="0">
                <a:solidFill>
                  <a:srgbClr val="C00000"/>
                </a:solidFill>
                <a:effectLst/>
                <a:latin typeface="Comic Sans MS" panose="030F0702030302020204" pitchFamily="66" charset="0"/>
              </a:rPr>
              <a:t>” </a:t>
            </a:r>
            <a:r>
              <a:rPr lang="en" sz="1400" b="1" dirty="0">
                <a:solidFill>
                  <a:srgbClr val="C00000"/>
                </a:solidFill>
                <a:effectLst/>
                <a:latin typeface="Comic Sans MS" panose="030F0702030302020204" pitchFamily="66" charset="0"/>
              </a:rPr>
              <a:t>(Filippense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938992"/>
          </a:xfrm>
          <a:prstGeom prst="rect">
            <a:avLst/>
          </a:prstGeom>
          <a:noFill/>
        </p:spPr>
        <p:txBody>
          <a:bodyPr wrap="square" rtlCol="0">
            <a:spAutoFit/>
          </a:bodyPr>
          <a:lstStyle/>
          <a:p>
            <a:pPr>
              <a:spcBef>
                <a:spcPts val="600"/>
              </a:spcBef>
            </a:pPr>
            <a:r>
              <a:rPr lang="nl-NL" sz="2000" b="1" dirty="0"/>
              <a:t>Die uitdrukking "jou gedrag" is die vertaling van die Griekse woord politeuomai, wat beteken "om as burgers te leef." Paulus moedig die Filippense (en ons almal) aan om onsself op 'n wyse te gedra wat die burgers van die Hemel waardig is (Fil</a:t>
            </a:r>
            <a:r>
              <a:rPr lang="en" sz="2000" b="1" dirty="0"/>
              <a:t>.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3927398653"/>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1698" y="5574711"/>
            <a:ext cx="5693185" cy="1323439"/>
          </a:xfrm>
          <a:prstGeom prst="rect">
            <a:avLst/>
          </a:prstGeom>
          <a:noFill/>
        </p:spPr>
        <p:txBody>
          <a:bodyPr wrap="square">
            <a:spAutoFit/>
          </a:bodyPr>
          <a:lstStyle/>
          <a:p>
            <a:pPr>
              <a:spcBef>
                <a:spcPts val="600"/>
              </a:spcBef>
            </a:pPr>
            <a:r>
              <a:rPr lang="nl-NL" sz="2000" b="1" dirty="0"/>
              <a:t>Hy het geweet dat verdeeldheid dikwels spruit uit trots en onvanpaste gedrag teenoor mekaar. Daarom moedig hy ons aan om onsself waardig te gedra</a:t>
            </a:r>
            <a:r>
              <a:rPr lang="en" sz="2000" b="1" dirty="0"/>
              <a:t>.</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673822"/>
            <a:ext cx="5693185" cy="1015663"/>
          </a:xfrm>
          <a:prstGeom prst="rect">
            <a:avLst/>
          </a:prstGeom>
          <a:noFill/>
        </p:spPr>
        <p:txBody>
          <a:bodyPr wrap="square">
            <a:spAutoFit/>
          </a:bodyPr>
          <a:lstStyle/>
          <a:p>
            <a:pPr>
              <a:spcBef>
                <a:spcPts val="600"/>
              </a:spcBef>
            </a:pPr>
            <a:r>
              <a:rPr lang="nl-NL" sz="2000" b="1" dirty="0"/>
              <a:t>Paulus gebruik hierdie raad as 'n inleiding tot 'n onderwerp wat hom besorg het: eenheid in die kerk</a:t>
            </a:r>
            <a:r>
              <a:rPr lang="en" sz="2000" b="1" dirty="0"/>
              <a:t>.</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3822446"/>
            <a:ext cx="5687036" cy="1015663"/>
          </a:xfrm>
          <a:prstGeom prst="rect">
            <a:avLst/>
          </a:prstGeom>
          <a:noFill/>
        </p:spPr>
        <p:txBody>
          <a:bodyPr wrap="square">
            <a:spAutoFit/>
          </a:bodyPr>
          <a:lstStyle/>
          <a:p>
            <a:pPr>
              <a:spcBef>
                <a:spcPts val="600"/>
              </a:spcBef>
            </a:pPr>
            <a:r>
              <a:rPr lang="nl-NL" sz="2000" b="1" dirty="0"/>
              <a:t>Dit kan soos volg opgesom word</a:t>
            </a:r>
            <a:r>
              <a:rPr lang="nl-NL" sz="2000" b="1"/>
              <a:t>: "om </a:t>
            </a:r>
            <a:r>
              <a:rPr lang="nl-NL" sz="2000" b="1" dirty="0"/>
              <a:t>reg te doen en liefde te betrag en ootmoedig te wandel met jou God" (Miga 6:8</a:t>
            </a:r>
            <a:r>
              <a:rPr lang="en" sz="2000" b="1" dirty="0"/>
              <a:t>).</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3126101"/>
            <a:ext cx="5699334" cy="707886"/>
          </a:xfrm>
          <a:prstGeom prst="rect">
            <a:avLst/>
          </a:prstGeom>
          <a:noFill/>
        </p:spPr>
        <p:txBody>
          <a:bodyPr wrap="square">
            <a:spAutoFit/>
          </a:bodyPr>
          <a:lstStyle/>
          <a:p>
            <a:pPr>
              <a:spcBef>
                <a:spcPts val="600"/>
              </a:spcBef>
            </a:pPr>
            <a:r>
              <a:rPr lang="nl-NL" sz="2000" b="1" dirty="0"/>
              <a:t>In die Bergrede het Jesus ons geleer hoe die burgers van die Hemel moet leef</a:t>
            </a:r>
            <a:r>
              <a:rPr lang="en" sz="2000" b="1" dirty="0"/>
              <a:t>.</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3026</TotalTime>
  <Words>1463</Words>
  <Application>Microsoft Office PowerPoint</Application>
  <PresentationFormat>Panorámica</PresentationFormat>
  <Paragraphs>67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2025-12-30T08:43:05Z</dcterms:created>
  <dcterms:modified xsi:type="dcterms:W3CDTF">2026-01-16T10:51:16Z</dcterms:modified>
</cp:coreProperties>
</file>