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ZA" sz="2000" b="1" dirty="0" err="1">
              <a:effectLst>
                <a:outerShdw blurRad="38100" dist="38100" dir="2700000" algn="tl">
                  <a:srgbClr val="000000">
                    <a:alpha val="43137"/>
                  </a:srgbClr>
                </a:outerShdw>
              </a:effectLst>
            </a:rPr>
            <a:t>Troos</a:t>
          </a:r>
          <a:r>
            <a:rPr lang="en-ZA" sz="2000" b="1" dirty="0">
              <a:effectLst>
                <a:outerShdw blurRad="38100" dist="38100" dir="2700000" algn="tl">
                  <a:srgbClr val="000000">
                    <a:alpha val="43137"/>
                  </a:srgbClr>
                </a:outerShdw>
              </a:effectLst>
            </a:rPr>
            <a:t> in Christus</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ZA" sz="2000" b="1" dirty="0" err="1">
              <a:effectLst>
                <a:outerShdw blurRad="38100" dist="38100" dir="2700000" algn="tl">
                  <a:srgbClr val="000000">
                    <a:alpha val="43137"/>
                  </a:srgbClr>
                </a:outerShdw>
              </a:effectLst>
            </a:rPr>
            <a:t>Troos</a:t>
          </a:r>
          <a:r>
            <a:rPr lang="en-ZA" sz="2000" b="1" dirty="0">
              <a:effectLst>
                <a:outerShdw blurRad="38100" dist="38100" dir="2700000" algn="tl">
                  <a:srgbClr val="000000">
                    <a:alpha val="43137"/>
                  </a:srgbClr>
                </a:outerShdw>
              </a:effectLst>
            </a:rPr>
            <a:t> in die </a:t>
          </a:r>
          <a:r>
            <a:rPr lang="en-ZA" sz="2000" b="1" dirty="0" err="1">
              <a:effectLst>
                <a:outerShdw blurRad="38100" dist="38100" dir="2700000" algn="tl">
                  <a:srgbClr val="000000">
                    <a:alpha val="43137"/>
                  </a:srgbClr>
                </a:outerShdw>
              </a:effectLst>
            </a:rPr>
            <a:t>liefde</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ZA" sz="2000" b="1" dirty="0" err="1">
              <a:effectLst>
                <a:outerShdw blurRad="38100" dist="38100" dir="2700000" algn="tl">
                  <a:srgbClr val="000000">
                    <a:alpha val="43137"/>
                  </a:srgbClr>
                </a:outerShdw>
              </a:effectLst>
            </a:rPr>
            <a:t>Gemeenskap</a:t>
          </a:r>
          <a:r>
            <a:rPr lang="en-ZA" sz="2000" b="1" dirty="0">
              <a:effectLst>
                <a:outerShdw blurRad="38100" dist="38100" dir="2700000" algn="tl">
                  <a:srgbClr val="000000">
                    <a:alpha val="43137"/>
                  </a:srgbClr>
                </a:outerShdw>
              </a:effectLst>
            </a:rPr>
            <a:t> van die Gees</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ZA" sz="2000" b="1" dirty="0" err="1">
              <a:effectLst>
                <a:outerShdw blurRad="38100" dist="38100" dir="2700000" algn="tl">
                  <a:srgbClr val="000000">
                    <a:alpha val="43137"/>
                  </a:srgbClr>
                </a:outerShdw>
              </a:effectLst>
            </a:rPr>
            <a:t>Opregte</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liefde</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ZA" sz="2000" b="1" dirty="0" err="1">
              <a:effectLst>
                <a:outerShdw blurRad="38100" dist="38100" dir="2700000" algn="tl">
                  <a:srgbClr val="000000">
                    <a:alpha val="43137"/>
                  </a:srgbClr>
                </a:outerShdw>
              </a:effectLst>
            </a:rPr>
            <a:t>Genade</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nl-NL" sz="2000" b="1" dirty="0">
              <a:effectLst>
                <a:outerShdw blurRad="38100" dist="38100" dir="2700000" algn="tl">
                  <a:srgbClr val="000000">
                    <a:alpha val="43137"/>
                  </a:srgbClr>
                </a:outerShdw>
              </a:effectLst>
            </a:rPr>
            <a:t>Eenheid van gevoel en liefde</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t>Hy moedig hulle aan om die modellewe van Christus te bestudeer en na te boots</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t>Hul liefde vir Christus oefen 'n stimulerende krag oor hul gedagtes uit</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t>Hulle moet aan die beheer van die Gees onderwerp word</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t>Hulle moet die sagte en warm emosies van menslike liefde weerspieël</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t>Laat hulle die teenwoordigheid van opregte toegeneenheid demonstreer deur individuele dade van barmhartigheid</a:t>
          </a:r>
          <a:r>
            <a:rPr lang="en" sz="1800" b="1" dirty="0"/>
            <a:t>.</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nl-NL" sz="1800" b="1" dirty="0"/>
            <a:t>Wedersydse liefde maak gedagtes soortgelyk en lei tot verenigde aksie</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nl-NL" sz="1800" b="1" dirty="0">
              <a:solidFill>
                <a:schemeClr val="bg1"/>
              </a:solidFill>
              <a:effectLst>
                <a:outerShdw blurRad="38100" dist="38100" dir="2700000" algn="tl">
                  <a:srgbClr val="000000">
                    <a:alpha val="43137"/>
                  </a:srgbClr>
                </a:outerShdw>
              </a:effectLst>
            </a:rPr>
            <a:t>Hy het afstand gedoen van sy goddelike voorregte (Fil</a:t>
          </a:r>
          <a:r>
            <a:rPr lang="en" sz="1800" b="1" dirty="0">
              <a:solidFill>
                <a:schemeClr val="bg1"/>
              </a:solidFill>
              <a:effectLst>
                <a:outerShdw blurRad="38100" dist="38100" dir="2700000" algn="tl">
                  <a:srgbClr val="000000">
                    <a:alpha val="43137"/>
                  </a:srgbClr>
                </a:outerShdw>
              </a:effectLst>
            </a:rPr>
            <a:t>.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nl-NL" sz="1800" b="1" dirty="0">
              <a:solidFill>
                <a:schemeClr val="bg1"/>
              </a:solidFill>
              <a:effectLst>
                <a:outerShdw blurRad="38100" dist="38100" dir="2700000" algn="tl">
                  <a:srgbClr val="000000">
                    <a:alpha val="43137"/>
                  </a:srgbClr>
                </a:outerShdw>
              </a:effectLst>
            </a:rPr>
            <a:t>Hy het 'n mens geword om ons te dien (Fil</a:t>
          </a:r>
          <a:r>
            <a:rPr lang="en" sz="1800" b="1" dirty="0">
              <a:solidFill>
                <a:schemeClr val="bg1"/>
              </a:solidFill>
              <a:effectLst>
                <a:outerShdw blurRad="38100" dist="38100" dir="2700000" algn="tl">
                  <a:srgbClr val="000000">
                    <a:alpha val="43137"/>
                  </a:srgbClr>
                </a:outerShdw>
              </a:effectLst>
            </a:rPr>
            <a:t>.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nl-NL" sz="1700" b="1" dirty="0">
              <a:solidFill>
                <a:schemeClr val="bg1"/>
              </a:solidFill>
              <a:effectLst>
                <a:outerShdw blurRad="38100" dist="38100" dir="2700000" algn="tl">
                  <a:srgbClr val="000000">
                    <a:alpha val="43137"/>
                  </a:srgbClr>
                </a:outerShdw>
              </a:effectLst>
            </a:rPr>
            <a:t>Hy het nederig in alles gehoorsaam, selfs tot sy dood toe (Fil</a:t>
          </a:r>
          <a:r>
            <a:rPr lang="en" sz="1700" b="1" dirty="0">
              <a:solidFill>
                <a:schemeClr val="bg1"/>
              </a:solidFill>
              <a:effectLst>
                <a:outerShdw blurRad="38100" dist="38100" dir="2700000" algn="tl">
                  <a:srgbClr val="000000">
                    <a:alpha val="43137"/>
                  </a:srgbClr>
                </a:outerShdw>
              </a:effectLst>
            </a:rPr>
            <a:t>.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Hy moedig hulle aan om die modellewe van Christus te bestudeer en na te boots</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Troos</a:t>
          </a:r>
          <a:r>
            <a:rPr lang="en-ZA" sz="2000" b="1" kern="1200" dirty="0">
              <a:effectLst>
                <a:outerShdw blurRad="38100" dist="38100" dir="2700000" algn="tl">
                  <a:srgbClr val="000000">
                    <a:alpha val="43137"/>
                  </a:srgbClr>
                </a:outerShdw>
              </a:effectLst>
            </a:rPr>
            <a:t> in Christus</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Hul liefde vir Christus oefen 'n stimulerende krag oor hul gedagtes uit</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Troos</a:t>
          </a:r>
          <a:r>
            <a:rPr lang="en-ZA" sz="2000" b="1" kern="1200" dirty="0">
              <a:effectLst>
                <a:outerShdw blurRad="38100" dist="38100" dir="2700000" algn="tl">
                  <a:srgbClr val="000000">
                    <a:alpha val="43137"/>
                  </a:srgbClr>
                </a:outerShdw>
              </a:effectLst>
            </a:rPr>
            <a:t> in die </a:t>
          </a:r>
          <a:r>
            <a:rPr lang="en-ZA" sz="2000" b="1" kern="1200" dirty="0" err="1">
              <a:effectLst>
                <a:outerShdw blurRad="38100" dist="38100" dir="2700000" algn="tl">
                  <a:srgbClr val="000000">
                    <a:alpha val="43137"/>
                  </a:srgbClr>
                </a:outerShdw>
              </a:effectLst>
            </a:rPr>
            <a:t>liefde</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Hulle moet aan die beheer van die Gees onderwerp word</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Gemeenskap</a:t>
          </a:r>
          <a:r>
            <a:rPr lang="en-ZA" sz="2000" b="1" kern="1200" dirty="0">
              <a:effectLst>
                <a:outerShdw blurRad="38100" dist="38100" dir="2700000" algn="tl">
                  <a:srgbClr val="000000">
                    <a:alpha val="43137"/>
                  </a:srgbClr>
                </a:outerShdw>
              </a:effectLst>
            </a:rPr>
            <a:t> van die Gees</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Hulle moet die sagte en warm emosies van menslike liefde weerspieël</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Opregte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liefde</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Laat hulle die teenwoordigheid van opregte toegeneenheid demonstreer deur individuele dade van barmhartigheid</a:t>
          </a:r>
          <a:r>
            <a:rPr lang="en" sz="1800" b="1" kern="1200" dirty="0"/>
            <a:t>.</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Genade</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Wedersydse liefde maak gedagtes soortgelyk en lei tot verenigde aksie</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Eenheid van gevoel en liefde</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Hy het afstand gedoen van sy goddelike voorregte (Fil</a:t>
          </a:r>
          <a:r>
            <a:rPr lang="en" sz="1800" b="1" kern="1200" dirty="0">
              <a:solidFill>
                <a:schemeClr val="bg1"/>
              </a:solidFill>
              <a:effectLst>
                <a:outerShdw blurRad="38100" dist="38100" dir="2700000" algn="tl">
                  <a:srgbClr val="000000">
                    <a:alpha val="43137"/>
                  </a:srgbClr>
                </a:outerShdw>
              </a:effectLst>
            </a:rPr>
            <a:t>.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Hy het 'n mens geword om ons te dien (Fil</a:t>
          </a:r>
          <a:r>
            <a:rPr lang="en" sz="1800" b="1" kern="1200" dirty="0">
              <a:solidFill>
                <a:schemeClr val="bg1"/>
              </a:solidFill>
              <a:effectLst>
                <a:outerShdw blurRad="38100" dist="38100" dir="2700000" algn="tl">
                  <a:srgbClr val="000000">
                    <a:alpha val="43137"/>
                  </a:srgbClr>
                </a:outerShdw>
              </a:effectLst>
            </a:rPr>
            <a:t>.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1" kern="1200" dirty="0">
              <a:solidFill>
                <a:schemeClr val="bg1"/>
              </a:solidFill>
              <a:effectLst>
                <a:outerShdw blurRad="38100" dist="38100" dir="2700000" algn="tl">
                  <a:srgbClr val="000000">
                    <a:alpha val="43137"/>
                  </a:srgbClr>
                </a:outerShdw>
              </a:effectLst>
            </a:rPr>
            <a:t>Hy het nederig in alles gehoorsaam, selfs tot sy dood toe (Fil</a:t>
          </a:r>
          <a:r>
            <a:rPr lang="en" sz="1700" b="1" kern="1200" dirty="0">
              <a:solidFill>
                <a:schemeClr val="bg1"/>
              </a:solidFill>
              <a:effectLst>
                <a:outerShdw blurRad="38100" dist="38100" dir="2700000" algn="tl">
                  <a:srgbClr val="000000">
                    <a:alpha val="43137"/>
                  </a:srgbClr>
                </a:outerShdw>
              </a:effectLst>
            </a:rPr>
            <a:t>.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16/01/2026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16/01/2026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ZA"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EENHEID DEUR NEDERIG HEID</a:t>
            </a:r>
            <a:endPar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Les 4 vir 24 Januarie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God laat elke mens toe om sy individualiteit uit te oefen. Hy wil nie hê iemand moet sy verstand in die van 'n mede-sterfling dompel nie. Dié wat in gees en karakter getransformeer wil word, moet nie na mense kyk nie, maar na die goddelike Voorbeeld. God gee die uitnodiging: "Laat hierdie gees in julle wees, wat ook in Christus Jesus was." Deur bekering en transformasie moet mense die gees van Christus ontvang</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416256"/>
            <a:ext cx="5958672" cy="61863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nl-NL"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maak dan my blydskap volkome deur eensgesind te wees en dieselfde liefde te hê, een van siel, een van sin</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Filippense</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6219451"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nl-NL" sz="2000" b="1" dirty="0">
                <a:solidFill>
                  <a:srgbClr val="B92F00"/>
                </a:solidFill>
              </a:rPr>
              <a:t>Die oorsprong van verdeeldheid (Filippense </a:t>
            </a:r>
            <a:r>
              <a:rPr lang="en" sz="2000" b="1" dirty="0">
                <a:solidFill>
                  <a:srgbClr val="B92F00"/>
                </a:solidFill>
              </a:rPr>
              <a:t>2:1-3a)</a:t>
            </a:r>
          </a:p>
          <a:p>
            <a:pPr>
              <a:spcBef>
                <a:spcPts val="3000"/>
              </a:spcBef>
            </a:pPr>
            <a:r>
              <a:rPr lang="en-ZA" sz="2000" b="1" dirty="0" err="1">
                <a:solidFill>
                  <a:srgbClr val="008496"/>
                </a:solidFill>
              </a:rPr>
              <a:t>Eenheid</a:t>
            </a:r>
            <a:r>
              <a:rPr lang="en-ZA" sz="2000" b="1" dirty="0">
                <a:solidFill>
                  <a:srgbClr val="008496"/>
                </a:solidFill>
              </a:rPr>
              <a:t> </a:t>
            </a:r>
            <a:r>
              <a:rPr lang="en-ZA" sz="2000" b="1" dirty="0" err="1">
                <a:solidFill>
                  <a:srgbClr val="008496"/>
                </a:solidFill>
              </a:rPr>
              <a:t>deur</a:t>
            </a:r>
            <a:r>
              <a:rPr lang="en-ZA" sz="2000" b="1" dirty="0">
                <a:solidFill>
                  <a:srgbClr val="008496"/>
                </a:solidFill>
              </a:rPr>
              <a:t> </a:t>
            </a:r>
            <a:r>
              <a:rPr lang="en-ZA" sz="2000" b="1" dirty="0" err="1">
                <a:solidFill>
                  <a:srgbClr val="008496"/>
                </a:solidFill>
              </a:rPr>
              <a:t>nederigheid</a:t>
            </a:r>
            <a:r>
              <a:rPr lang="en-ZA" sz="2000" b="1" dirty="0">
                <a:solidFill>
                  <a:srgbClr val="008496"/>
                </a:solidFill>
              </a:rPr>
              <a:t> (</a:t>
            </a:r>
            <a:r>
              <a:rPr lang="en-ZA" sz="2000" b="1" dirty="0" err="1">
                <a:solidFill>
                  <a:srgbClr val="008496"/>
                </a:solidFill>
              </a:rPr>
              <a:t>Filippense</a:t>
            </a:r>
            <a:r>
              <a:rPr lang="en-ZA" sz="2000" b="1" dirty="0">
                <a:solidFill>
                  <a:srgbClr val="008496"/>
                </a:solidFill>
              </a:rPr>
              <a:t> </a:t>
            </a:r>
            <a:r>
              <a:rPr lang="en" sz="2000" b="1" dirty="0">
                <a:solidFill>
                  <a:srgbClr val="008496"/>
                </a:solidFill>
              </a:rPr>
              <a:t>2:3b-4)</a:t>
            </a:r>
          </a:p>
          <a:p>
            <a:pPr>
              <a:spcBef>
                <a:spcPts val="3000"/>
              </a:spcBef>
            </a:pPr>
            <a:r>
              <a:rPr lang="en-ZA" sz="2000" b="1" dirty="0">
                <a:solidFill>
                  <a:srgbClr val="139E00"/>
                </a:solidFill>
              </a:rPr>
              <a:t>Dink </a:t>
            </a:r>
            <a:r>
              <a:rPr lang="en-ZA" sz="2000" b="1" dirty="0" err="1">
                <a:solidFill>
                  <a:srgbClr val="139E00"/>
                </a:solidFill>
              </a:rPr>
              <a:t>soos</a:t>
            </a:r>
            <a:r>
              <a:rPr lang="en-ZA" sz="2000" b="1" dirty="0">
                <a:solidFill>
                  <a:srgbClr val="139E00"/>
                </a:solidFill>
              </a:rPr>
              <a:t> Jesus (</a:t>
            </a:r>
            <a:r>
              <a:rPr lang="en-ZA" sz="2000" b="1" dirty="0" err="1">
                <a:solidFill>
                  <a:srgbClr val="139E00"/>
                </a:solidFill>
              </a:rPr>
              <a:t>Filippense</a:t>
            </a:r>
            <a:r>
              <a:rPr lang="en-ZA" sz="2000" b="1" dirty="0">
                <a:solidFill>
                  <a:srgbClr val="139E00"/>
                </a:solidFill>
              </a:rPr>
              <a:t> </a:t>
            </a:r>
            <a:r>
              <a:rPr lang="en" sz="2000" b="1" dirty="0">
                <a:solidFill>
                  <a:srgbClr val="139E00"/>
                </a:solidFill>
              </a:rPr>
              <a:t>2:5)</a:t>
            </a:r>
          </a:p>
          <a:p>
            <a:pPr>
              <a:spcBef>
                <a:spcPts val="3000"/>
              </a:spcBef>
            </a:pPr>
            <a:r>
              <a:rPr lang="nl-NL" sz="2000" b="1" dirty="0">
                <a:solidFill>
                  <a:srgbClr val="9800B9"/>
                </a:solidFill>
              </a:rPr>
              <a:t>Die houding van Jesus (Filippense </a:t>
            </a:r>
            <a:r>
              <a:rPr lang="en" sz="2000" b="1" dirty="0">
                <a:solidFill>
                  <a:srgbClr val="9800B9"/>
                </a:solidFill>
              </a:rPr>
              <a:t>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nl-NL" sz="2000" b="1" dirty="0"/>
              <a:t>Paulus het pas die gelowiges in Filippi aangemoedig om standvastig te staan in die aangesig van die uitdagings van die Christelike lewe. Hy het hulle gevra om hulself op 'n wyse te gedra wat die hemelse burgers waardig is, met klem op eenheid</a:t>
            </a:r>
            <a:r>
              <a:rPr lang="en" sz="2000" b="1" dirty="0"/>
              <a:t>.</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nl-NL" sz="2000" b="1" dirty="0"/>
              <a:t>Met die uitdrukking "daarom" begin Paulus 'n nuwe afdeling waarin hy vir ons die sleutels gee om te verstaan hoe om daardie volmaakte eenheid te bereik: deur die voorbeeld van Jesus na te boots</a:t>
            </a:r>
            <a:r>
              <a:rPr lang="en" sz="2000" b="1" dirty="0"/>
              <a:t>.</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67710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ZA" sz="3800" b="1" dirty="0">
                <a:ln/>
                <a:solidFill>
                  <a:schemeClr val="accent6"/>
                </a:solidFill>
              </a:rPr>
              <a:t>DIE OORSPRONG VAN VERDEELDHEID</a:t>
            </a:r>
            <a:endParaRPr lang="en" sz="38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672716" y="604472"/>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a:t>
            </a:r>
            <a:r>
              <a:rPr lang="nl-NL" b="1" dirty="0">
                <a:solidFill>
                  <a:schemeClr val="tx2"/>
                </a:solidFill>
                <a:latin typeface="Comic Sans MS" panose="030F0702030302020204" pitchFamily="66" charset="0"/>
              </a:rPr>
              <a:t>Moenie iets doen uit selfsug of uit ydele eer nie</a:t>
            </a:r>
            <a:r>
              <a:rPr lang="en" b="1" dirty="0">
                <a:solidFill>
                  <a:schemeClr val="tx2"/>
                </a:solidFill>
                <a:latin typeface="Comic Sans MS" panose="030F0702030302020204" pitchFamily="66" charset="0"/>
              </a:rPr>
              <a:t>” </a:t>
            </a:r>
            <a:r>
              <a:rPr lang="en" sz="1400" b="1" dirty="0">
                <a:solidFill>
                  <a:schemeClr val="tx2"/>
                </a:solidFill>
                <a:latin typeface="Comic Sans MS" panose="030F0702030302020204" pitchFamily="66" charset="0"/>
              </a:rPr>
              <a:t>(Filippense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1015663"/>
          </a:xfrm>
          <a:prstGeom prst="rect">
            <a:avLst/>
          </a:prstGeom>
          <a:noFill/>
        </p:spPr>
        <p:txBody>
          <a:bodyPr wrap="square" rtlCol="0">
            <a:spAutoFit/>
          </a:bodyPr>
          <a:lstStyle/>
          <a:p>
            <a:pPr>
              <a:spcBef>
                <a:spcPts val="600"/>
              </a:spcBef>
            </a:pPr>
            <a:r>
              <a:rPr lang="nl-NL" sz="2000" b="1" dirty="0"/>
              <a:t>Voordat hy sy vinger op die seer punt sit en die redes vir die verdeeldheid onder die Filippense uitwys, wat is die eerste raad wat hy aan hulle gee om eenheid te bereik en sy vreugde te voltooi (Fil</a:t>
            </a:r>
            <a:r>
              <a:rPr lang="en" sz="2000" b="1" dirty="0"/>
              <a:t>.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851007722"/>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nl-NL" sz="2000" b="1" dirty="0"/>
              <a:t>Al hierdie dinge kon hulle net bereik as hulle opsy gesit het wat hulle geskei het: trots en argumente (Fil</a:t>
            </a:r>
            <a:r>
              <a:rPr lang="en" sz="2000" b="1" dirty="0"/>
              <a:t>.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nl-NL" sz="2000" b="1" dirty="0"/>
              <a:t>Albei hierdie probleme was teenwoordig in Lucifer se opstand, en is van die ernstigste probleme in verhoudings (Gal. 5:26; Jak. 3:16</a:t>
            </a:r>
            <a:r>
              <a:rPr lang="en" sz="2000"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ZA" sz="4400" b="1" spc="300" dirty="0">
                <a:ln w="6600">
                  <a:solidFill>
                    <a:srgbClr val="10A499"/>
                  </a:solidFill>
                  <a:prstDash val="solid"/>
                </a:ln>
                <a:solidFill>
                  <a:srgbClr val="96F5EE"/>
                </a:solidFill>
                <a:effectLst>
                  <a:outerShdw dist="38100" dir="2700000" algn="tl" rotWithShape="0">
                    <a:schemeClr val="accent2"/>
                  </a:outerShdw>
                </a:effectLst>
              </a:rPr>
              <a:t>EENHEID DEUR NEDERIGHEID</a:t>
            </a:r>
            <a:endParaRPr lang="en"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maar in nederigheid moet die een die ander hoër ag as homself. Julle moet nie elkeen na sy eie belange omsien nie, maar elkeen ook na die ander s’n</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(Filippense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323439"/>
          </a:xfrm>
          <a:prstGeom prst="rect">
            <a:avLst/>
          </a:prstGeom>
          <a:noFill/>
        </p:spPr>
        <p:txBody>
          <a:bodyPr wrap="square" rtlCol="0">
            <a:spAutoFit/>
          </a:bodyPr>
          <a:lstStyle/>
          <a:p>
            <a:pPr>
              <a:spcBef>
                <a:spcPts val="600"/>
              </a:spcBef>
            </a:pPr>
            <a:r>
              <a:rPr lang="nl-NL" sz="2000" b="1" dirty="0"/>
              <a:t>Die formule vir eenheid wat Paulus voorstel, is nie iets ekstern nie, maar 'n innerlike houding: nederigheid. Behalwe dat dit 'n kenmerkende eienskap van Jesus is, het Hy Sy luisteraars aangemoedig om nederig te wees (Matt</a:t>
            </a:r>
            <a:r>
              <a:rPr lang="en" sz="2000" b="1" dirty="0"/>
              <a: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786278" y="2742153"/>
            <a:ext cx="5465877" cy="1631216"/>
          </a:xfrm>
          <a:prstGeom prst="rect">
            <a:avLst/>
          </a:prstGeom>
          <a:noFill/>
        </p:spPr>
        <p:txBody>
          <a:bodyPr wrap="square">
            <a:spAutoFit/>
          </a:bodyPr>
          <a:lstStyle/>
          <a:p>
            <a:pPr>
              <a:spcBef>
                <a:spcPts val="600"/>
              </a:spcBef>
            </a:pPr>
            <a:r>
              <a:rPr lang="nl-NL" sz="2000" b="1" dirty="0"/>
              <a:t>Om hierdie nederigheid te bereik, stel Paulus voor dat ons ander as belangriker as onsself beskou (Fil. 2:3). Maar is ons nie almal gelyk voor God nie? Moet daar nie gelykheid wees om eenheid te hê nie</a:t>
            </a:r>
            <a:r>
              <a:rPr lang="en" sz="2000" b="1" dirty="0"/>
              <a:t>?</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nl-NL" sz="2000" b="1" dirty="0"/>
              <a:t>Om ander te kan help, moet ons leer om na hulle te luister en hul standpunt te verstaan. Al hierdie dinge is ongetwyfeld die werk van die Heilige Gees</a:t>
            </a:r>
            <a:r>
              <a:rPr lang="en" sz="2000" b="1" dirty="0"/>
              <a:t>.</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382285"/>
            <a:ext cx="5465876" cy="1938992"/>
          </a:xfrm>
          <a:prstGeom prst="rect">
            <a:avLst/>
          </a:prstGeom>
          <a:noFill/>
        </p:spPr>
        <p:txBody>
          <a:bodyPr wrap="square">
            <a:spAutoFit/>
          </a:bodyPr>
          <a:lstStyle/>
          <a:p>
            <a:pPr>
              <a:spcBef>
                <a:spcPts val="600"/>
              </a:spcBef>
            </a:pPr>
            <a:r>
              <a:rPr lang="nl-NL" sz="2000" b="1" dirty="0"/>
              <a:t>Paulus sê nie dat ons minderwaardig aan ander is nie, maar eerder dat ons onsself as sodanig moet beskou. Net soos 'n dienaar die goeie van sy meester soek, moet ons die welsyn van diegene wat ons as beter as onsself beskou, soek (Fil</a:t>
            </a:r>
            <a:r>
              <a:rPr lang="en" sz="2000" b="1" dirty="0"/>
              <a:t>.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ZA"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DINK SOOS JESUS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Want hierdie gesindheid moet in julle wees wat ook in Christus Jesus was</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(Filippense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315773"/>
            <a:ext cx="8567365" cy="1323439"/>
          </a:xfrm>
          <a:prstGeom prst="rect">
            <a:avLst/>
          </a:prstGeom>
          <a:noFill/>
        </p:spPr>
        <p:txBody>
          <a:bodyPr wrap="square" rtlCol="0">
            <a:spAutoFit/>
          </a:bodyPr>
          <a:lstStyle/>
          <a:p>
            <a:pPr>
              <a:spcBef>
                <a:spcPts val="600"/>
              </a:spcBef>
            </a:pPr>
            <a:r>
              <a:rPr lang="nl-NL" sz="2000" b="1" dirty="0"/>
              <a:t>Hoe word ons gedagtes gevorm? Deur die "paaie van die siel," dit wil sê, ons sintuie. Alles wat ons lees, sien of hoor, vorm ons op een of ander manier. En natuurlik bombardeer Satan ons sintuie om ons gedagtes volgens sy eie denkwyse te vorm</a:t>
            </a:r>
            <a:r>
              <a:rPr lang="en" sz="2000" b="1" dirty="0"/>
              <a:t>.</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917630" cy="2246769"/>
          </a:xfrm>
          <a:prstGeom prst="rect">
            <a:avLst/>
          </a:prstGeom>
          <a:noFill/>
        </p:spPr>
        <p:txBody>
          <a:bodyPr wrap="square">
            <a:spAutoFit/>
          </a:bodyPr>
          <a:lstStyle/>
          <a:p>
            <a:pPr>
              <a:spcBef>
                <a:spcPts val="600"/>
              </a:spcBef>
            </a:pPr>
            <a:r>
              <a:rPr lang="nl-NL" sz="2000" b="1" dirty="0"/>
              <a:t>Dit is omdat ons gedagtes vleeslik is, en ons hart bedrieglik (Jer. 17:9). Die Gees sal ons vleeslike gees in 'n geestelike verstand verander, soos Christus s'n (Romeine </a:t>
            </a:r>
            <a:r>
              <a:rPr lang="en" sz="2000" b="1" dirty="0"/>
              <a:t>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nl-NL" sz="2000" b="1" dirty="0"/>
              <a:t>Miskien kan ons, met groot moeite, die eerste bereik. Maar om ons gedagtes te verander om by Jesus se denke aan te pas, kan slegs deur die Heilige Gees in ons gedoen word</a:t>
            </a:r>
            <a:r>
              <a:rPr lang="en" sz="2000" b="1" dirty="0"/>
              <a:t>.</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02036"/>
            <a:ext cx="8567364" cy="707886"/>
          </a:xfrm>
          <a:prstGeom prst="rect">
            <a:avLst/>
          </a:prstGeom>
          <a:noFill/>
        </p:spPr>
        <p:txBody>
          <a:bodyPr wrap="square">
            <a:spAutoFit/>
          </a:bodyPr>
          <a:lstStyle/>
          <a:p>
            <a:pPr>
              <a:spcBef>
                <a:spcPts val="600"/>
              </a:spcBef>
            </a:pPr>
            <a:r>
              <a:rPr lang="nl-NL" sz="2000" b="1" dirty="0"/>
              <a:t>Paulus is radikaal. Hy nooi ons nie net uit om na ons gedagtes te kyk nie, maar vra ook dat ons dink soos Christus gedink het (Fil</a:t>
            </a:r>
            <a:r>
              <a:rPr lang="en" sz="2000" b="1" dirty="0"/>
              <a:t>.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031873"/>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nl-NL" sz="3200" b="1" dirty="0">
                <a:latin typeface="Constantia" panose="02030602050306030303" pitchFamily="18" charset="0"/>
              </a:rPr>
              <a:t>Nogtans het ons 'n taak om versoeking te weerstaan. Dié wat nie die prooi van Satan se planne wil word nie, moet die paaie van die siel goed bewaak; Hulle moet dit vermy om dinge te lees, te sien of te hoor wat onrein gedagtes sal aanwakker. Die gedagtes moet nie lukraak oor elke onderwerp dwaal wat die teenstander van siele mag voorstel nie</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n-ZA"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DIE HOUDING VAN JESUS </a:t>
            </a: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0214"/>
            <a:ext cx="12192000" cy="369332"/>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00"/>
                </a:solidFill>
                <a:effectLst>
                  <a:outerShdw blurRad="38100" dist="38100" dir="2700000" algn="tl">
                    <a:srgbClr val="000000">
                      <a:alpha val="43137"/>
                    </a:srgbClr>
                  </a:outerShdw>
                </a:effectLst>
                <a:latin typeface="Comic Sans MS" panose="030F0702030302020204" pitchFamily="66" charset="0"/>
              </a:rPr>
              <a:t>Hy, wat in die gestalte van God was, het dit geen roof geag om aan God gelyk te wees nie</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(Filippense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nl-NL" sz="2000" b="1" dirty="0"/>
              <a:t>Paulus beklemtoon drie eienskappe van Jesus</a:t>
            </a:r>
            <a:r>
              <a:rPr lang="en" sz="2000" b="1" dirty="0"/>
              <a:t>:</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772525079"/>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294048" cy="707886"/>
          </a:xfrm>
          <a:prstGeom prst="rect">
            <a:avLst/>
          </a:prstGeom>
          <a:noFill/>
        </p:spPr>
        <p:txBody>
          <a:bodyPr wrap="square" rtlCol="0">
            <a:spAutoFit/>
          </a:bodyPr>
          <a:lstStyle/>
          <a:p>
            <a:pPr>
              <a:spcBef>
                <a:spcPts val="600"/>
              </a:spcBef>
            </a:pPr>
            <a:r>
              <a:rPr lang="nl-NL" sz="2000" b="1" dirty="0"/>
              <a:t>As die Skepper het Hy 'n skepsel geword. Hy het aanvaar dat hy mishandel is en aan die kruis gesterf het om ons te verlos</a:t>
            </a:r>
            <a:r>
              <a:rPr lang="en" sz="2000" b="1" dirty="0"/>
              <a:t>.</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nl-NL" sz="2000" b="1" dirty="0"/>
              <a:t>Hy is ons rolmodel. Ons moet bereid wees om onsself te verneder en onsself op te offer vir die welsyn van ander</a:t>
            </a:r>
            <a:r>
              <a:rPr lang="en" sz="2000" b="1" dirty="0"/>
              <a:t>.</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55411"/>
            <a:ext cx="7144359" cy="707886"/>
          </a:xfrm>
          <a:prstGeom prst="rect">
            <a:avLst/>
          </a:prstGeom>
          <a:noFill/>
        </p:spPr>
        <p:txBody>
          <a:bodyPr wrap="square">
            <a:spAutoFit/>
          </a:bodyPr>
          <a:lstStyle/>
          <a:p>
            <a:pPr>
              <a:spcBef>
                <a:spcPts val="600"/>
              </a:spcBef>
            </a:pPr>
            <a:r>
              <a:rPr lang="nl-NL" sz="2000" b="1" dirty="0"/>
              <a:t>Wanneer ons hieroor dink, kan ons net buig en ons wonderlike Verlosser aanbid</a:t>
            </a:r>
            <a:r>
              <a:rPr lang="en" sz="2000" b="1" dirty="0"/>
              <a:t>.</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323439"/>
          </a:xfrm>
          <a:prstGeom prst="rect">
            <a:avLst/>
          </a:prstGeom>
          <a:noFill/>
        </p:spPr>
        <p:txBody>
          <a:bodyPr wrap="square">
            <a:spAutoFit/>
          </a:bodyPr>
          <a:lstStyle/>
          <a:p>
            <a:pPr>
              <a:spcBef>
                <a:spcPts val="600"/>
              </a:spcBef>
            </a:pPr>
            <a:r>
              <a:rPr lang="nl-NL" sz="2000" b="1" dirty="0"/>
              <a:t>Alhoewel hy op gelyke voet was met die ander twee Persone van die Godheid, was Jesus se onderwerping aan die Vader se wil altyd volmaak. Daar was nooit 'n oomblik toe hy geweier het om te onderwerp nie</a:t>
            </a:r>
            <a:r>
              <a:rPr lang="en" sz="2000" b="1" dirty="0"/>
              <a:t>.</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677108"/>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ZA" sz="38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DIE HOUDING VAN JESUS </a:t>
            </a:r>
            <a:r>
              <a:rPr lang="en" sz="38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566386"/>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onteenseglik, die verborgenheid van die godsaligheid is groot: God is geopenbaar in die vlees, is geregverdig in die Gees, het verskyn aan engele, is verkondig onder die heidene, is geglo in die wêreld, is opgeneem in heerlikheid</a:t>
            </a:r>
            <a:r>
              <a:rPr lang="en" b="1" dirty="0">
                <a:effectLst>
                  <a:outerShdw blurRad="38100" dist="38100" dir="2700000" algn="tl">
                    <a:srgbClr val="000000">
                      <a:alpha val="43137"/>
                    </a:srgbClr>
                  </a:outerShdw>
                </a:effectLst>
                <a:latin typeface="Comic Sans MS" panose="030F0702030302020204" pitchFamily="66" charset="0"/>
              </a:rPr>
              <a:t>”</a:t>
            </a:r>
            <a:br>
              <a:rPr lang="en"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(1 Timotheus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62611"/>
            <a:ext cx="7391398" cy="1015663"/>
          </a:xfrm>
          <a:prstGeom prst="rect">
            <a:avLst/>
          </a:prstGeom>
          <a:noFill/>
        </p:spPr>
        <p:txBody>
          <a:bodyPr wrap="square" rtlCol="0">
            <a:spAutoFit/>
          </a:bodyPr>
          <a:lstStyle/>
          <a:p>
            <a:pPr>
              <a:spcBef>
                <a:spcPts val="600"/>
              </a:spcBef>
            </a:pPr>
            <a:r>
              <a:rPr lang="nl-NL" sz="2000" b="1" dirty="0"/>
              <a:t>Christus se ongelooflike neerbuigendheid om 'n mens te word, sal 'n studieonderwerp wees vir die verlostes deur die ewigheid</a:t>
            </a:r>
            <a:r>
              <a:rPr lang="en" sz="2000" b="1" dirty="0"/>
              <a:t>.</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629095"/>
            <a:ext cx="7391401" cy="1015663"/>
          </a:xfrm>
          <a:prstGeom prst="rect">
            <a:avLst/>
          </a:prstGeom>
          <a:noFill/>
        </p:spPr>
        <p:txBody>
          <a:bodyPr wrap="square">
            <a:spAutoFit/>
          </a:bodyPr>
          <a:lstStyle/>
          <a:p>
            <a:pPr>
              <a:spcBef>
                <a:spcPts val="600"/>
              </a:spcBef>
            </a:pPr>
            <a:r>
              <a:rPr lang="nl-NL" sz="2000" b="1" dirty="0"/>
              <a:t>Hierdie voorbeeld roep ons op om ons selfsug en ons begeerte om bedien te word prys te gee, en dit te vervang met nederigheid en 'n bereidwilligheid om ander te dien</a:t>
            </a:r>
            <a:r>
              <a:rPr lang="en" sz="2000" b="1" dirty="0"/>
              <a:t>.</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606933"/>
            <a:ext cx="7391400" cy="1015663"/>
          </a:xfrm>
          <a:prstGeom prst="rect">
            <a:avLst/>
          </a:prstGeom>
          <a:noFill/>
        </p:spPr>
        <p:txBody>
          <a:bodyPr wrap="square">
            <a:spAutoFit/>
          </a:bodyPr>
          <a:lstStyle/>
          <a:p>
            <a:pPr>
              <a:spcBef>
                <a:spcPts val="600"/>
              </a:spcBef>
            </a:pPr>
            <a:r>
              <a:rPr lang="nl-NL" sz="2000" b="1" dirty="0"/>
              <a:t>Jesus het van universele oppergesag na absolute slaaf gegaan. Dit is presies die teenoorgestelde van wat Lucifer begeer het, wat, as 'n dienaar, universele oppergesag begeer het</a:t>
            </a:r>
            <a:r>
              <a:rPr lang="en" sz="2000" b="1" dirty="0"/>
              <a:t>.</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584772"/>
            <a:ext cx="7391400" cy="1015663"/>
          </a:xfrm>
          <a:prstGeom prst="rect">
            <a:avLst/>
          </a:prstGeom>
          <a:noFill/>
        </p:spPr>
        <p:txBody>
          <a:bodyPr wrap="square">
            <a:spAutoFit/>
          </a:bodyPr>
          <a:lstStyle/>
          <a:p>
            <a:pPr>
              <a:spcBef>
                <a:spcPts val="600"/>
              </a:spcBef>
            </a:pPr>
            <a:r>
              <a:rPr lang="nl-NL" sz="2000" b="1" dirty="0"/>
              <a:t>Dit is ongelooflik dat die oneindige en ewige Wese 'n sterflike mens geword het, onderhewig aan die dood. Dit is wat Paulus noem "die verborgenheid van die godsaligheid</a:t>
            </a:r>
            <a:r>
              <a:rPr lang="en" sz="2000" b="1" dirty="0"/>
              <a:t>”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1180</TotalTime>
  <Words>1314</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68</cp:revision>
  <dcterms:created xsi:type="dcterms:W3CDTF">2025-12-31T11:02:26Z</dcterms:created>
  <dcterms:modified xsi:type="dcterms:W3CDTF">2026-01-16T13:54:59Z</dcterms:modified>
</cp:coreProperties>
</file>