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98"/>
    <a:srgbClr val="D6DDCD"/>
    <a:srgbClr val="434E34"/>
    <a:srgbClr val="4E4C28"/>
    <a:srgbClr val="FF6109"/>
    <a:srgbClr val="FFD1B7"/>
    <a:srgbClr val="716E3B"/>
    <a:srgbClr val="A6A356"/>
    <a:srgbClr val="5B5B59"/>
    <a:srgbClr val="7E7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teer </a:t>
          </a:r>
          <a:r>
            <a:rPr lang="en-ZA" sz="2000" b="1" dirty="0" err="1">
              <a:effectLst>
                <a:outerShdw blurRad="38100" dist="38100" dir="2700000" algn="tl">
                  <a:srgbClr val="000000">
                    <a:alpha val="43137"/>
                  </a:srgbClr>
                </a:outerShdw>
              </a:effectLst>
            </a:rPr>
            <a:t>genade</a:t>
          </a:r>
          <a:endParaRPr lang="es-ES" sz="2000"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vriendelikheid</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nederigheid</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sagmoedigheid</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lankmoedigheid</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n-ZA" sz="2000" b="1" dirty="0" err="1">
              <a:effectLst>
                <a:outerShdw blurRad="38100" dist="38100" dir="2700000" algn="tl">
                  <a:srgbClr val="000000">
                    <a:alpha val="43137"/>
                  </a:srgbClr>
                </a:outerShdw>
              </a:effectLst>
            </a:rPr>
            <a:t>Verdra</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mekaar</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n-ZA" sz="2000" b="1" dirty="0" err="1">
              <a:effectLst>
                <a:outerShdw blurRad="38100" dist="38100" dir="2700000" algn="tl">
                  <a:srgbClr val="000000">
                    <a:alpha val="43137"/>
                  </a:srgbClr>
                </a:outerShdw>
              </a:effectLst>
            </a:rPr>
            <a:t>Vergewe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julleself</a:t>
          </a:r>
          <a:r>
            <a:rPr lang="en-ZA" sz="2000" b="1"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VOORDEEL</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VERANTWOOR-DELIKHEID</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nl-NL" sz="1800" b="1" dirty="0"/>
            <a:t>Deur so op te tree, is ons 'n seën vir beide ander en onsself.</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nl-NL" sz="1800" b="1" dirty="0"/>
            <a:t>Mag ons gedrag God verheerlik, en mag dit ander aanmoedig om in Jesus te glo en hom te volg</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10323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50133"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nl-NL" sz="1800" b="1" dirty="0"/>
            <a:t>Laat die vrede van God oor ons heers</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nl-NL" sz="1800" b="1" dirty="0"/>
            <a:t>Bly eenparig as een liggaam</a:t>
          </a:r>
          <a:endParaRPr lang="es-ES"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dirty="0"/>
            <a:t>Wees dankbaar</a:t>
          </a:r>
          <a:endParaRPr lang="es-ES"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ZA" sz="1800" b="1" dirty="0"/>
            <a:t>Die Bybel </a:t>
          </a:r>
          <a:r>
            <a:rPr lang="en-ZA" sz="1800" b="1" dirty="0" err="1"/>
            <a:t>breedvoerig</a:t>
          </a:r>
          <a:r>
            <a:rPr lang="en-ZA" sz="1800" b="1" dirty="0"/>
            <a:t> </a:t>
          </a:r>
          <a:r>
            <a:rPr lang="en-ZA" sz="1800" b="1" dirty="0" err="1"/>
            <a:t>bestudeer</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nl-NL" sz="1800" b="1" dirty="0"/>
            <a:t>Leer mekaar wat ons geleer het</a:t>
          </a:r>
          <a:endParaRPr lang="es-ES"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nl-NL" sz="1800" b="1" dirty="0"/>
            <a:t>Sing van psalms, lofgesange en geestelike liedere</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nl-NL" sz="1800" b="1" dirty="0"/>
            <a:t>Alles doen in die naam van Jesus</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teer </a:t>
          </a:r>
          <a:r>
            <a:rPr lang="en-ZA" sz="2000" b="1" kern="1200" dirty="0" err="1">
              <a:effectLst>
                <a:outerShdw blurRad="38100" dist="38100" dir="2700000" algn="tl">
                  <a:srgbClr val="000000">
                    <a:alpha val="43137"/>
                  </a:srgbClr>
                </a:outerShdw>
              </a:effectLst>
            </a:rPr>
            <a:t>genade</a:t>
          </a:r>
          <a:endParaRPr lang="es-ES" sz="2000" kern="1200" dirty="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vriendelikheid</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nederigheid</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sagmoedigheid</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lankmoedigheid</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Verdra</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mekaar</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Vergewe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julleself</a:t>
          </a:r>
          <a:r>
            <a:rPr lang="en-ZA" sz="2000" b="1" kern="1200" dirty="0">
              <a:effectLst>
                <a:outerShdw blurRad="38100" dist="38100" dir="2700000" algn="tl">
                  <a:srgbClr val="000000">
                    <a:alpha val="43137"/>
                  </a:srgbClr>
                </a:outerShdw>
              </a:effectLst>
            </a:rPr>
            <a:t> </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Deur so op te tree, is ons 'n seën vir beide ander en onsself.</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VOORDEEL</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6776" y="-1901870"/>
          <a:ext cx="522643" cy="5805021"/>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Mag ons gedrag God verheerlik, en mag dit ander aanmoedig om in Jesus te glo en hom te volg</a:t>
          </a:r>
          <a:endParaRPr lang="es-ES" sz="1800" kern="1200" dirty="0"/>
        </a:p>
      </dsp:txBody>
      <dsp:txXfrm rot="-5400000">
        <a:off x="2245588" y="764831"/>
        <a:ext cx="5779508" cy="471617"/>
      </dsp:txXfrm>
    </dsp:sp>
    <dsp:sp modelId="{E5B546D2-5835-4FBC-9882-FCDBC0427E74}">
      <dsp:nvSpPr>
        <dsp:cNvPr id="0" name=""/>
        <dsp:cNvSpPr/>
      </dsp:nvSpPr>
      <dsp:spPr>
        <a:xfrm>
          <a:off x="272" y="677858"/>
          <a:ext cx="224531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VERANTWOOR-DELIKHEID</a:t>
          </a:r>
          <a:endParaRPr lang="es-ES" sz="1800" kern="1200" dirty="0">
            <a:effectLst>
              <a:outerShdw blurRad="38100" dist="38100" dir="2700000" algn="tl">
                <a:srgbClr val="000000">
                  <a:alpha val="43137"/>
                </a:srgbClr>
              </a:outerShdw>
            </a:effectLst>
          </a:endParaRPr>
        </a:p>
      </dsp:txBody>
      <dsp:txXfrm>
        <a:off x="31786" y="709372"/>
        <a:ext cx="218228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Laat die vrede van God oor ons heers</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Bly eenparig as een liggaam</a:t>
          </a:r>
          <a:endParaRPr lang="es-ES"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Wees dankbaar</a:t>
          </a:r>
          <a:endParaRPr lang="es-ES"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Die Bybel </a:t>
          </a:r>
          <a:r>
            <a:rPr lang="en-ZA" sz="1800" b="1" kern="1200" dirty="0" err="1"/>
            <a:t>breedvoerig</a:t>
          </a:r>
          <a:r>
            <a:rPr lang="en-ZA" sz="1800" b="1" kern="1200" dirty="0"/>
            <a:t> </a:t>
          </a:r>
          <a:r>
            <a:rPr lang="en-ZA" sz="1800" b="1" kern="1200" dirty="0" err="1"/>
            <a:t>bestudeer</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Leer mekaar wat ons geleer het</a:t>
          </a:r>
          <a:endParaRPr lang="es-ES"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Sing van psalms, lofgesange en geestelike liedere</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Alles doen in die naam van Jesus</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B9D6-E647-481C-9078-8D7CB680CD45}" type="datetimeFigureOut">
              <a:rPr lang="en-ZA" smtClean="0"/>
              <a:t>2026/02/22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C5485-842B-4267-9CA7-99E045FBCACC}" type="slidenum">
              <a:rPr lang="en-ZA" smtClean="0"/>
              <a:t>‹Nº›</a:t>
            </a:fld>
            <a:endParaRPr lang="en-ZA"/>
          </a:p>
        </p:txBody>
      </p:sp>
    </p:spTree>
    <p:extLst>
      <p:ext uri="{BB962C8B-B14F-4D97-AF65-F5344CB8AC3E}">
        <p14:creationId xmlns:p14="http://schemas.microsoft.com/office/powerpoint/2010/main" val="15600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9EC5485-842B-4267-9CA7-99E045FBCACC}" type="slidenum">
              <a:rPr lang="en-ZA" smtClean="0"/>
              <a:t>10</a:t>
            </a:fld>
            <a:endParaRPr lang="en-ZA"/>
          </a:p>
        </p:txBody>
      </p:sp>
    </p:spTree>
    <p:extLst>
      <p:ext uri="{BB962C8B-B14F-4D97-AF65-F5344CB8AC3E}">
        <p14:creationId xmlns:p14="http://schemas.microsoft.com/office/powerpoint/2010/main" val="129912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22/02/2026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22/02/2026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Om in</a:t>
            </a:r>
          </a:p>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Christus</a:t>
            </a:r>
          </a:p>
          <a:p>
            <a:pPr algn="ctr"/>
            <a:r>
              <a:rPr lang="en-ZA"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t</a:t>
            </a: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e leef</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9393697" y="6442360"/>
            <a:ext cx="2428678"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 11 vir 14 Maart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ZA"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Die </a:t>
            </a:r>
            <a:r>
              <a:rPr lang="en-ZA" sz="4400" b="1" spc="600" dirty="0" err="1">
                <a:ln w="15875">
                  <a:noFill/>
                  <a:prstDash val="solid"/>
                </a:ln>
                <a:solidFill>
                  <a:schemeClr val="accent6">
                    <a:lumMod val="20000"/>
                    <a:lumOff val="80000"/>
                  </a:schemeClr>
                </a:solidFill>
                <a:effectLst>
                  <a:outerShdw dist="38100" dir="2700000" algn="tl" rotWithShape="0">
                    <a:schemeClr val="accent4">
                      <a:lumMod val="75000"/>
                    </a:schemeClr>
                  </a:outerShdw>
                </a:effectLst>
              </a:rPr>
              <a:t>hemelse</a:t>
            </a:r>
            <a:r>
              <a:rPr lang="en-ZA"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 </a:t>
            </a:r>
            <a:r>
              <a:rPr lang="en-ZA" sz="4400" b="1" spc="600" dirty="0" err="1">
                <a:ln w="15875">
                  <a:noFill/>
                  <a:prstDash val="solid"/>
                </a:ln>
                <a:solidFill>
                  <a:schemeClr val="accent6">
                    <a:lumMod val="20000"/>
                    <a:lumOff val="80000"/>
                  </a:schemeClr>
                </a:solidFill>
                <a:effectLst>
                  <a:outerShdw dist="38100" dir="2700000" algn="tl" rotWithShape="0">
                    <a:schemeClr val="accent4">
                      <a:lumMod val="75000"/>
                    </a:schemeClr>
                  </a:outerShdw>
                </a:effectLst>
              </a:rPr>
              <a:t>voedsel</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61774"/>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Laat die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woord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van Christus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ryklik</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in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julle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woon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in alle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wysheid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Leer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vermaan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mekaar</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met psalms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lofsang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geestelike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liedere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sing in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julle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hart met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dankbaarheid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tot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eer</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van die Here </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(Kolossense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nl-NL" sz="2000" b="1" dirty="0"/>
              <a:t>Kolossense 3:15-17 wys ons hoe om ons hemelse natuur te voed (en dit blyk dat ons dit nie in isolasie kan voed nie, maar ons het die gemeenskap van die kerk hiervoor nodig):</a:t>
            </a:r>
            <a:endParaRPr lang="en" sz="2000" b="1" dirty="0"/>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4139878860"/>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2015936"/>
          </a:xfrm>
          <a:prstGeom prst="rect">
            <a:avLst/>
          </a:prstGeom>
          <a:noFill/>
        </p:spPr>
        <p:txBody>
          <a:bodyPr wrap="square" rtlCol="0">
            <a:spAutoFit/>
          </a:bodyPr>
          <a:lstStyle/>
          <a:p>
            <a:pPr>
              <a:spcBef>
                <a:spcPts val="600"/>
              </a:spcBef>
            </a:pPr>
            <a:r>
              <a:rPr lang="en" sz="2000" b="1" dirty="0"/>
              <a:t>“</a:t>
            </a:r>
            <a:r>
              <a:rPr lang="nl-NL" sz="2000" b="1" dirty="0"/>
              <a:t>Sang is 'n wapen wat ons altyd teen ontmoediging kan gebruik. Soos ons so die hart oopmaak vir die sonlig van die Verlosser se teenwoordigheid, sal ons gesondheid en Sy seën hê.</a:t>
            </a:r>
            <a:r>
              <a:rPr lang="en" sz="2000" b="1" dirty="0"/>
              <a:t>” </a:t>
            </a:r>
          </a:p>
          <a:p>
            <a:pPr>
              <a:spcBef>
                <a:spcPts val="600"/>
              </a:spcBef>
            </a:pP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002536" y="1112981"/>
            <a:ext cx="9454895" cy="4970591"/>
          </a:xfrm>
          <a:prstGeom prst="rect">
            <a:avLst/>
          </a:prstGeom>
          <a:noFill/>
        </p:spPr>
        <p:txBody>
          <a:bodyPr wrap="square">
            <a:spAutoFit/>
          </a:bodyPr>
          <a:lstStyle/>
          <a:p>
            <a:pPr>
              <a:spcBef>
                <a:spcPts val="600"/>
              </a:spcBef>
            </a:pPr>
            <a:r>
              <a:rPr lang="nl-NL" sz="2600" b="1" dirty="0">
                <a:latin typeface="Constantia" panose="02030602050306030303" pitchFamily="18" charset="0"/>
              </a:rPr>
              <a:t>“Kweek ’n vriendelike, teer, simpatieke hart, en noem nooit hierdie eienskappe swakheid nie, want dit is die eienskappe van Christus. Wees versigtig vir jou invloed. Laat dit so suiwer en geurig wees dat jy nooit skaam sal wees om dit in ander te laat reproduseer nie. </a:t>
            </a:r>
          </a:p>
          <a:p>
            <a:pPr>
              <a:spcBef>
                <a:spcPts val="600"/>
              </a:spcBef>
            </a:pPr>
            <a:r>
              <a:rPr lang="nl-NL" sz="2600" b="1" dirty="0">
                <a:latin typeface="Constantia" panose="02030602050306030303" pitchFamily="18" charset="0"/>
              </a:rPr>
              <a:t>Soos druppels water die rivier maak, so maak klein dingetjies die lewe uit. Die lewe is ’n rivier, vreedsaam, kalm en aangenaam, of dit is ’n onstuimige rivier wat altyd modder en vuiligheid opgooi. In hierdie lewe kan jy jouself onder die dissipline van die Heilige Gees plaas. Deur die heiligmaking van die Gees sal jy dus al hoe meer soos Christus groei.</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0" y="667316"/>
            <a:ext cx="6970014"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En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beklee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julle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bo</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dit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alles</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met die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liefde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wat die band van die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volmaaktheid</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is</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Kolossense 3:14</a:t>
            </a: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7771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ZA" sz="2000" b="1" dirty="0">
                <a:solidFill>
                  <a:srgbClr val="006DAC"/>
                </a:solidFill>
              </a:rPr>
              <a:t>Aardse of </a:t>
            </a:r>
            <a:r>
              <a:rPr lang="en-ZA" sz="2000" b="1" dirty="0" err="1">
                <a:solidFill>
                  <a:srgbClr val="006DAC"/>
                </a:solidFill>
              </a:rPr>
              <a:t>hemelse</a:t>
            </a:r>
            <a:r>
              <a:rPr lang="en-ZA" sz="2000" b="1" dirty="0">
                <a:solidFill>
                  <a:srgbClr val="006DAC"/>
                </a:solidFill>
              </a:rPr>
              <a:t> </a:t>
            </a:r>
            <a:r>
              <a:rPr lang="en-ZA" sz="2000" b="1" dirty="0" err="1">
                <a:solidFill>
                  <a:srgbClr val="006DAC"/>
                </a:solidFill>
              </a:rPr>
              <a:t>denkwyse</a:t>
            </a:r>
            <a:r>
              <a:rPr lang="en-ZA" sz="2000" b="1" dirty="0">
                <a:solidFill>
                  <a:srgbClr val="006DAC"/>
                </a:solidFill>
              </a:rPr>
              <a:t>?</a:t>
            </a:r>
          </a:p>
          <a:p>
            <a:pPr lvl="1">
              <a:spcBef>
                <a:spcPts val="600"/>
              </a:spcBef>
            </a:pPr>
            <a:r>
              <a:rPr lang="en-ZA" sz="2000" b="1" dirty="0"/>
              <a:t>Ons </a:t>
            </a:r>
            <a:r>
              <a:rPr lang="en-ZA" sz="2000" b="1" dirty="0" err="1"/>
              <a:t>fokus</a:t>
            </a:r>
            <a:r>
              <a:rPr lang="en-ZA" sz="2000" b="1" dirty="0"/>
              <a:t> (Kol 3:1-4)</a:t>
            </a:r>
          </a:p>
          <a:p>
            <a:pPr lvl="1">
              <a:spcBef>
                <a:spcPts val="600"/>
              </a:spcBef>
            </a:pPr>
            <a:r>
              <a:rPr lang="en-ZA" sz="2000" b="1" dirty="0" err="1"/>
              <a:t>Afsterf</a:t>
            </a:r>
            <a:r>
              <a:rPr lang="en-ZA" sz="2000" b="1" dirty="0"/>
              <a:t> </a:t>
            </a:r>
            <a:r>
              <a:rPr lang="en-ZA" sz="2000" b="1" dirty="0" err="1"/>
              <a:t>aan</a:t>
            </a:r>
            <a:r>
              <a:rPr lang="en-ZA" sz="2000" b="1" dirty="0"/>
              <a:t> </a:t>
            </a:r>
            <a:r>
              <a:rPr lang="en-ZA" sz="2000" b="1" dirty="0" err="1"/>
              <a:t>aardse</a:t>
            </a:r>
            <a:r>
              <a:rPr lang="en-ZA" sz="2000" b="1" dirty="0"/>
              <a:t> dinge (Kol 3:5-6)</a:t>
            </a:r>
          </a:p>
          <a:p>
            <a:pPr lvl="1">
              <a:spcBef>
                <a:spcPts val="600"/>
              </a:spcBef>
            </a:pPr>
            <a:r>
              <a:rPr lang="en-ZA" sz="2000" b="1" dirty="0"/>
              <a:t>Om </a:t>
            </a:r>
            <a:r>
              <a:rPr lang="en-ZA" sz="2000" b="1" dirty="0" err="1"/>
              <a:t>jouself</a:t>
            </a:r>
            <a:r>
              <a:rPr lang="en-ZA" sz="2000" b="1" dirty="0"/>
              <a:t> met die </a:t>
            </a:r>
            <a:r>
              <a:rPr lang="en-ZA" sz="2000" b="1" dirty="0" err="1"/>
              <a:t>hemelse</a:t>
            </a:r>
            <a:r>
              <a:rPr lang="en-ZA" sz="2000" b="1" dirty="0"/>
              <a:t> </a:t>
            </a:r>
            <a:r>
              <a:rPr lang="en-ZA" sz="2000" b="1" dirty="0" err="1"/>
              <a:t>te</a:t>
            </a:r>
            <a:r>
              <a:rPr lang="en-ZA" sz="2000" b="1" dirty="0"/>
              <a:t> </a:t>
            </a:r>
            <a:r>
              <a:rPr lang="en-ZA" sz="2000" b="1" dirty="0" err="1"/>
              <a:t>beklee</a:t>
            </a:r>
            <a:r>
              <a:rPr lang="en-ZA" sz="2000" b="1" dirty="0"/>
              <a:t> (Kol 3:7-11)</a:t>
            </a:r>
          </a:p>
          <a:p>
            <a:pPr lvl="1">
              <a:spcBef>
                <a:spcPts val="600"/>
              </a:spcBef>
            </a:pPr>
            <a:endParaRPr lang="en-ZA" sz="600" b="1" dirty="0"/>
          </a:p>
          <a:p>
            <a:pPr>
              <a:spcBef>
                <a:spcPts val="600"/>
              </a:spcBef>
            </a:pPr>
            <a:r>
              <a:rPr lang="en-ZA" sz="2000" b="1" dirty="0" err="1">
                <a:solidFill>
                  <a:srgbClr val="AD0098"/>
                </a:solidFill>
              </a:rPr>
              <a:t>Eienskappe</a:t>
            </a:r>
            <a:r>
              <a:rPr lang="en-ZA" sz="2000" b="1" dirty="0">
                <a:solidFill>
                  <a:srgbClr val="AD0098"/>
                </a:solidFill>
              </a:rPr>
              <a:t> van die </a:t>
            </a:r>
            <a:r>
              <a:rPr lang="en-ZA" sz="2000" b="1" dirty="0" err="1">
                <a:solidFill>
                  <a:srgbClr val="AD0098"/>
                </a:solidFill>
              </a:rPr>
              <a:t>nuwe</a:t>
            </a:r>
            <a:r>
              <a:rPr lang="en-ZA" sz="2000" b="1" dirty="0">
                <a:solidFill>
                  <a:srgbClr val="AD0098"/>
                </a:solidFill>
              </a:rPr>
              <a:t> </a:t>
            </a:r>
            <a:r>
              <a:rPr lang="en-ZA" sz="2000" b="1" dirty="0" err="1">
                <a:solidFill>
                  <a:srgbClr val="AD0098"/>
                </a:solidFill>
              </a:rPr>
              <a:t>lewe</a:t>
            </a:r>
            <a:r>
              <a:rPr lang="en-ZA" sz="2000" b="1" dirty="0">
                <a:solidFill>
                  <a:srgbClr val="AD0098"/>
                </a:solidFill>
              </a:rPr>
              <a:t> in Christus:</a:t>
            </a:r>
          </a:p>
          <a:p>
            <a:pPr lvl="1">
              <a:spcBef>
                <a:spcPts val="600"/>
              </a:spcBef>
            </a:pPr>
            <a:r>
              <a:rPr lang="en-ZA" sz="2000" b="1" dirty="0"/>
              <a:t>Die band van </a:t>
            </a:r>
            <a:r>
              <a:rPr lang="en-ZA" sz="2000" b="1" dirty="0" err="1"/>
              <a:t>volmaaktheid</a:t>
            </a:r>
            <a:r>
              <a:rPr lang="en-ZA" sz="2000" b="1" dirty="0"/>
              <a:t> (Kol 3:12-14)</a:t>
            </a:r>
          </a:p>
          <a:p>
            <a:pPr lvl="1">
              <a:spcBef>
                <a:spcPts val="600"/>
              </a:spcBef>
            </a:pPr>
            <a:r>
              <a:rPr lang="en-ZA" sz="2000" b="1" dirty="0"/>
              <a:t>Die </a:t>
            </a:r>
            <a:r>
              <a:rPr lang="en-ZA" sz="2000" b="1" dirty="0" err="1"/>
              <a:t>hemelse</a:t>
            </a:r>
            <a:r>
              <a:rPr lang="en-ZA" sz="2000" b="1" dirty="0"/>
              <a:t> </a:t>
            </a:r>
            <a:r>
              <a:rPr lang="en-ZA" sz="2000" b="1" dirty="0" err="1"/>
              <a:t>voedsel</a:t>
            </a:r>
            <a:r>
              <a:rPr lang="en-ZA" sz="2000" b="1" dirty="0"/>
              <a:t> (Kol 3:15-17)</a:t>
            </a:r>
            <a:endParaRPr lang="en" sz="2000" b="1" dirty="0"/>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13466"/>
            <a:ext cx="7362825" cy="1015663"/>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Wanneer ons in die water van die doop begrawe word, sterf ons aan ons ou lewe van sonde. Wanneer ons uit die water kom, staan ​​ons op as nuwe skepsels.</a:t>
            </a:r>
            <a:endParaRPr lang="en" sz="20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367006"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367006"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367006"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367006"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367006"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16702" y="5503597"/>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16702" y="3843536"/>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76604" y="2455916"/>
            <a:ext cx="7346613"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Om die een of ander rede probeer ons ou maniere steeds weer opduik. Daarom spoor die apostel Paulus ons aan om ons oë op die hemel te rig en ons rug op aardse dinge te draai.</a:t>
            </a:r>
            <a:endParaRPr lang="en" sz="20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29243"/>
            <a:ext cx="7356139" cy="1323439"/>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Ons het ons ou manier van lewe en dink laat vaar. Van toe af het ons anders geleef en anders gedink. Ons het opgehou om 'n aardse denkwyse te hê en 'n hemelse denkwyse aangeneem.</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7" end="7"/>
                                            </p:txEl>
                                          </p:spTgt>
                                        </p:tgtEl>
                                        <p:attrNameLst>
                                          <p:attrName>style.visibility</p:attrName>
                                        </p:attrNameLst>
                                      </p:cBhvr>
                                      <p:to>
                                        <p:strVal val="visible"/>
                                      </p:to>
                                    </p:set>
                                    <p:animEffect transition="in" filter="wipe(left)">
                                      <p:cBhvr>
                                        <p:cTn id="10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1826811" y="756953"/>
            <a:ext cx="9899375" cy="2123658"/>
          </a:xfrm>
          <a:prstGeom prst="rect">
            <a:avLst/>
          </a:prstGeom>
          <a:noFill/>
        </p:spPr>
        <p:txBody>
          <a:bodyPr wrap="square">
            <a:spAutoFit/>
          </a:bodyPr>
          <a:lstStyle/>
          <a:p>
            <a:pPr algn="ctr"/>
            <a:r>
              <a:rPr lang="en-Z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AARDSE OF HEMELSE</a:t>
            </a:r>
          </a:p>
          <a:p>
            <a:pPr algn="ctr"/>
            <a:r>
              <a:rPr lang="en-Z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DENKWYSE</a:t>
            </a:r>
            <a:r>
              <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Ons Fokus</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Comic Sans MS" panose="030F0702030302020204" pitchFamily="66" charset="0"/>
              </a:rPr>
              <a:t>Bedink</a:t>
            </a:r>
            <a:r>
              <a:rPr lang="en-US" b="1" dirty="0">
                <a:solidFill>
                  <a:schemeClr val="accent5">
                    <a:lumMod val="75000"/>
                  </a:schemeClr>
                </a:solidFill>
                <a:latin typeface="Comic Sans MS" panose="030F0702030302020204" pitchFamily="66" charset="0"/>
              </a:rPr>
              <a:t> die dinge wat </a:t>
            </a:r>
            <a:r>
              <a:rPr lang="en-US" b="1" dirty="0" err="1">
                <a:solidFill>
                  <a:schemeClr val="accent5">
                    <a:lumMod val="75000"/>
                  </a:schemeClr>
                </a:solidFill>
                <a:latin typeface="Comic Sans MS" panose="030F0702030302020204" pitchFamily="66" charset="0"/>
              </a:rPr>
              <a:t>daarbo</a:t>
            </a:r>
            <a:r>
              <a:rPr lang="en-US" b="1" dirty="0">
                <a:solidFill>
                  <a:schemeClr val="accent5">
                    <a:lumMod val="75000"/>
                  </a:schemeClr>
                </a:solidFill>
                <a:latin typeface="Comic Sans MS" panose="030F0702030302020204" pitchFamily="66" charset="0"/>
              </a:rPr>
              <a:t> is, </a:t>
            </a:r>
            <a:r>
              <a:rPr lang="en-US" b="1" dirty="0" err="1">
                <a:solidFill>
                  <a:schemeClr val="accent5">
                    <a:lumMod val="75000"/>
                  </a:schemeClr>
                </a:solidFill>
                <a:latin typeface="Comic Sans MS" panose="030F0702030302020204" pitchFamily="66" charset="0"/>
              </a:rPr>
              <a:t>nie</a:t>
            </a:r>
            <a:r>
              <a:rPr lang="en-US" b="1" dirty="0">
                <a:solidFill>
                  <a:schemeClr val="accent5">
                    <a:lumMod val="75000"/>
                  </a:schemeClr>
                </a:solidFill>
                <a:latin typeface="Comic Sans MS" panose="030F0702030302020204" pitchFamily="66" charset="0"/>
              </a:rPr>
              <a:t> wat op die </a:t>
            </a:r>
            <a:r>
              <a:rPr lang="en-US" b="1" dirty="0" err="1">
                <a:solidFill>
                  <a:schemeClr val="accent5">
                    <a:lumMod val="75000"/>
                  </a:schemeClr>
                </a:solidFill>
                <a:latin typeface="Comic Sans MS" panose="030F0702030302020204" pitchFamily="66" charset="0"/>
              </a:rPr>
              <a:t>aarde</a:t>
            </a:r>
            <a:r>
              <a:rPr lang="en-US" b="1" dirty="0">
                <a:solidFill>
                  <a:schemeClr val="accent5">
                    <a:lumMod val="75000"/>
                  </a:schemeClr>
                </a:solidFill>
                <a:latin typeface="Comic Sans MS" panose="030F0702030302020204" pitchFamily="66" charset="0"/>
              </a:rPr>
              <a:t> is </a:t>
            </a:r>
            <a:r>
              <a:rPr lang="en-US" b="1" dirty="0" err="1">
                <a:solidFill>
                  <a:schemeClr val="accent5">
                    <a:lumMod val="75000"/>
                  </a:schemeClr>
                </a:solidFill>
                <a:latin typeface="Comic Sans MS" panose="030F0702030302020204" pitchFamily="66" charset="0"/>
              </a:rPr>
              <a:t>nie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(Kolossense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008376" y="1257300"/>
            <a:ext cx="9183624" cy="1015663"/>
          </a:xfrm>
          <a:prstGeom prst="rect">
            <a:avLst/>
          </a:prstGeom>
          <a:noFill/>
        </p:spPr>
        <p:txBody>
          <a:bodyPr wrap="square" rtlCol="0">
            <a:spAutoFit/>
          </a:bodyPr>
          <a:lstStyle/>
          <a:p>
            <a:pPr>
              <a:spcBef>
                <a:spcPts val="600"/>
              </a:spcBef>
            </a:pPr>
            <a:r>
              <a:rPr lang="nl-NL" sz="2000" b="1" dirty="0"/>
              <a:t>Vanuit die redenasie dat ons saam met Christus in die doop opgewek is (Kol. 2:12), dring Paulus by ons aan om Jesus te volg na die plek waarheen Hy na sy opstanding gegaan het: die troon van God (Kol. 3:1).</a:t>
            </a:r>
            <a:endParaRPr lang="en" sz="2000" b="1" dirty="0"/>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8160653" y="3563353"/>
            <a:ext cx="3890232" cy="3153856"/>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384930" y="3382966"/>
            <a:ext cx="5093604" cy="1631216"/>
          </a:xfrm>
          <a:prstGeom prst="rect">
            <a:avLst/>
          </a:prstGeom>
          <a:noFill/>
        </p:spPr>
        <p:txBody>
          <a:bodyPr wrap="square">
            <a:spAutoFit/>
          </a:bodyPr>
          <a:lstStyle/>
          <a:p>
            <a:pPr>
              <a:spcBef>
                <a:spcPts val="600"/>
              </a:spcBef>
            </a:pPr>
            <a:r>
              <a:rPr lang="nl-NL" sz="2000" b="1" dirty="0"/>
              <a:t>Ons het “gesterf”, en ons lewe “is saam met Christus verborge in God” (Kol. 3:3). Die lewe waarvan hier gepraat word, is die een wat ons ontvang wanneer ons Christus aanneem.</a:t>
            </a:r>
            <a:endParaRPr lang="en" sz="2000" b="1" dirty="0"/>
          </a:p>
        </p:txBody>
      </p:sp>
      <p:sp>
        <p:nvSpPr>
          <p:cNvPr id="7" name="CuadroTexto 6">
            <a:extLst>
              <a:ext uri="{FF2B5EF4-FFF2-40B4-BE49-F238E27FC236}">
                <a16:creationId xmlns:a16="http://schemas.microsoft.com/office/drawing/2014/main" id="{D99AB1D2-5D64-4CF1-2101-56A8DFAC81F8}"/>
              </a:ext>
            </a:extLst>
          </p:cNvPr>
          <p:cNvSpPr txBox="1"/>
          <p:nvPr/>
        </p:nvSpPr>
        <p:spPr>
          <a:xfrm>
            <a:off x="3246120" y="2278985"/>
            <a:ext cx="8494776" cy="1015663"/>
          </a:xfrm>
          <a:prstGeom prst="rect">
            <a:avLst/>
          </a:prstGeom>
          <a:noFill/>
        </p:spPr>
        <p:txBody>
          <a:bodyPr wrap="square">
            <a:spAutoFit/>
          </a:bodyPr>
          <a:lstStyle/>
          <a:p>
            <a:pPr>
              <a:spcBef>
                <a:spcPts val="600"/>
              </a:spcBef>
            </a:pPr>
            <a:r>
              <a:rPr lang="nl-NL" sz="2000" b="1" dirty="0"/>
              <a:t>Natuurlik sal ons dit slegs fisies kan doen wanneer Jesus ons daarheen neem met sy wederkoms (Kol. 3:4). Intussen moet ons ons visier – ons doelwit – op hemelse dinge rig (Kol. 3:2).</a:t>
            </a:r>
            <a:endParaRPr lang="en" sz="2000" b="1" dirty="0"/>
          </a:p>
        </p:txBody>
      </p:sp>
      <p:sp>
        <p:nvSpPr>
          <p:cNvPr id="11" name="CuadroTexto 10">
            <a:extLst>
              <a:ext uri="{FF2B5EF4-FFF2-40B4-BE49-F238E27FC236}">
                <a16:creationId xmlns:a16="http://schemas.microsoft.com/office/drawing/2014/main" id="{DFF4EC31-74C2-AD25-AD41-D7C07A2D4B3F}"/>
              </a:ext>
            </a:extLst>
          </p:cNvPr>
          <p:cNvSpPr txBox="1"/>
          <p:nvPr/>
        </p:nvSpPr>
        <p:spPr>
          <a:xfrm>
            <a:off x="3435476" y="5129932"/>
            <a:ext cx="4821556" cy="1631216"/>
          </a:xfrm>
          <a:prstGeom prst="rect">
            <a:avLst/>
          </a:prstGeom>
          <a:noFill/>
        </p:spPr>
        <p:txBody>
          <a:bodyPr wrap="square">
            <a:spAutoFit/>
          </a:bodyPr>
          <a:lstStyle/>
          <a:p>
            <a:pPr>
              <a:spcBef>
                <a:spcPts val="600"/>
              </a:spcBef>
            </a:pPr>
            <a:r>
              <a:rPr lang="nl-NL" sz="2000" b="1" dirty="0"/>
              <a:t>Maar daardie lewe, om lewend te bly, moet daagliks gevoed word (2 Kor. 4:16). Elke dag moet ons die “dinge daarbo” soek, “ons oë op Jesus gevestig hou” (Heb. 12:2).</a:t>
            </a:r>
            <a:endParaRPr lang="en" sz="2000" b="1" dirty="0"/>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dirty="0" err="1">
                <a:solidFill>
                  <a:srgbClr val="006DAC"/>
                </a:solidFill>
              </a:rPr>
              <a:t>Afsterf</a:t>
            </a:r>
            <a:r>
              <a:rPr lang="en-ZA" sz="4400" b="1" dirty="0">
                <a:solidFill>
                  <a:srgbClr val="006DAC"/>
                </a:solidFill>
              </a:rPr>
              <a:t> </a:t>
            </a:r>
            <a:r>
              <a:rPr lang="en-ZA" sz="4400" b="1" dirty="0" err="1">
                <a:solidFill>
                  <a:srgbClr val="006DAC"/>
                </a:solidFill>
              </a:rPr>
              <a:t>aan</a:t>
            </a:r>
            <a:r>
              <a:rPr lang="en-ZA" sz="4400" b="1" dirty="0">
                <a:solidFill>
                  <a:srgbClr val="006DAC"/>
                </a:solidFill>
              </a:rPr>
              <a:t> </a:t>
            </a:r>
            <a:r>
              <a:rPr lang="en-ZA" sz="4400" b="1" dirty="0" err="1">
                <a:solidFill>
                  <a:srgbClr val="006DAC"/>
                </a:solidFill>
              </a:rPr>
              <a:t>aardse</a:t>
            </a:r>
            <a:r>
              <a:rPr lang="en-ZA" sz="4400" b="1" dirty="0">
                <a:solidFill>
                  <a:srgbClr val="006DAC"/>
                </a:solidFill>
              </a:rPr>
              <a:t> dinge</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Maak </a:t>
            </a:r>
            <a:r>
              <a:rPr lang="en-US" b="1" dirty="0" err="1">
                <a:solidFill>
                  <a:schemeClr val="accent1">
                    <a:lumMod val="50000"/>
                  </a:schemeClr>
                </a:solidFill>
                <a:latin typeface="Comic Sans MS" panose="030F0702030302020204" pitchFamily="66" charset="0"/>
              </a:rPr>
              <a:t>dood</a:t>
            </a:r>
            <a:r>
              <a:rPr lang="en-US" b="1" dirty="0">
                <a:solidFill>
                  <a:schemeClr val="accent1">
                    <a:lumMod val="50000"/>
                  </a:schemeClr>
                </a:solidFill>
                <a:latin typeface="Comic Sans MS" panose="030F0702030302020204" pitchFamily="66" charset="0"/>
              </a:rPr>
              <a:t> dan </a:t>
            </a:r>
            <a:r>
              <a:rPr lang="en-US" b="1" dirty="0" err="1">
                <a:solidFill>
                  <a:schemeClr val="accent1">
                    <a:lumMod val="50000"/>
                  </a:schemeClr>
                </a:solidFill>
                <a:latin typeface="Comic Sans MS" panose="030F0702030302020204" pitchFamily="66" charset="0"/>
              </a:rPr>
              <a:t>julle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lede</a:t>
            </a:r>
            <a:r>
              <a:rPr lang="en-US" b="1" dirty="0">
                <a:solidFill>
                  <a:schemeClr val="accent1">
                    <a:lumMod val="50000"/>
                  </a:schemeClr>
                </a:solidFill>
                <a:latin typeface="Comic Sans MS" panose="030F0702030302020204" pitchFamily="66" charset="0"/>
              </a:rPr>
              <a:t> wat op die </a:t>
            </a:r>
            <a:r>
              <a:rPr lang="en-US" b="1" dirty="0" err="1">
                <a:solidFill>
                  <a:schemeClr val="accent1">
                    <a:lumMod val="50000"/>
                  </a:schemeClr>
                </a:solidFill>
                <a:latin typeface="Comic Sans MS" panose="030F0702030302020204" pitchFamily="66" charset="0"/>
              </a:rPr>
              <a:t>aarde</a:t>
            </a:r>
            <a:r>
              <a:rPr lang="en-US" b="1" dirty="0">
                <a:solidFill>
                  <a:schemeClr val="accent1">
                    <a:lumMod val="50000"/>
                  </a:schemeClr>
                </a:solidFill>
                <a:latin typeface="Comic Sans MS" panose="030F0702030302020204" pitchFamily="66" charset="0"/>
              </a:rPr>
              <a:t> is, </a:t>
            </a:r>
            <a:r>
              <a:rPr lang="en-US" b="1" dirty="0" err="1">
                <a:solidFill>
                  <a:schemeClr val="accent1">
                    <a:lumMod val="50000"/>
                  </a:schemeClr>
                </a:solidFill>
                <a:latin typeface="Comic Sans MS" panose="030F0702030302020204" pitchFamily="66" charset="0"/>
              </a:rPr>
              <a:t>naamlik</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hoerery</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onreinheid</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hartstog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slegte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begeertes</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en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gierigheid</a:t>
            </a:r>
            <a:r>
              <a:rPr lang="en-US" b="1" dirty="0">
                <a:solidFill>
                  <a:schemeClr val="accent1">
                    <a:lumMod val="50000"/>
                  </a:schemeClr>
                </a:solidFill>
                <a:latin typeface="Comic Sans MS" panose="030F0702030302020204" pitchFamily="66" charset="0"/>
              </a:rPr>
              <a:t>, wat </a:t>
            </a:r>
            <a:r>
              <a:rPr lang="en-US" b="1" dirty="0" err="1">
                <a:solidFill>
                  <a:schemeClr val="accent1">
                    <a:lumMod val="50000"/>
                  </a:schemeClr>
                </a:solidFill>
                <a:latin typeface="Comic Sans MS" panose="030F0702030302020204" pitchFamily="66" charset="0"/>
              </a:rPr>
              <a:t>afgodediens</a:t>
            </a:r>
            <a:r>
              <a:rPr lang="en-US" b="1" dirty="0">
                <a:solidFill>
                  <a:schemeClr val="accent1">
                    <a:lumMod val="50000"/>
                  </a:schemeClr>
                </a:solidFill>
                <a:latin typeface="Comic Sans MS" panose="030F0702030302020204" pitchFamily="66" charset="0"/>
              </a:rPr>
              <a:t> is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(Kolossense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nl-NL" sz="2000" b="1" dirty="0"/>
              <a:t>Aangesien ons saam met Christus opgestaan ​​het en lewe en aan die hemelse denke dink, moet ons doodmaak wat ons verhinder om ons doel te bereik: die aardse.</a:t>
            </a:r>
            <a:endParaRPr lang="en" sz="2000" b="1" dirty="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nl-NL" sz="2000" b="1" dirty="0"/>
              <a:t>Die menslike natuur het nie veel verander sedert Paulus se tyd nie, aangesien ons steeds omring word deur dieselfde passies wat beide die letter en die gees van die Tien Gebooie skend.</a:t>
            </a:r>
            <a:endParaRPr lang="en" sz="2000" b="1" dirty="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nl-NL" sz="2000" b="1" dirty="0"/>
              <a:t>Sodat niemand verkeerd is nie, wys Paulus die fundamentele pilare van aardse denke uit (wat hy later in meer konkrete punte sal ontwikkel): “hoerery, onreinheid, wellus, slegte begeertes en gierigheid, wat afgodery is” (Kol. 3:5).</a:t>
            </a:r>
            <a:endParaRPr lang="en" sz="2000" b="1" dirty="0"/>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spcBef>
                <a:spcPts val="600"/>
              </a:spcBef>
            </a:pPr>
            <a:r>
              <a:rPr lang="nl-NL" sz="2000" b="1" dirty="0"/>
              <a:t>En waarom moet ons hierdie dinge “doodmaak” – laat vaar, uitskakel – uit ons gedagtes en dade? Omdat hulle “die toorn van God” bring en daarom onversoenbaar is met ons hemelse natuur (Kol 3:6). Maak die aardse dood voordat die aardse jou doodmaak!</a:t>
            </a:r>
            <a:endParaRPr lang="en" sz="2000" b="1" dirty="0"/>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1" y="-29944"/>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Om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jouself</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met die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hemelse</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te</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beklee</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en</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julle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jul</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nie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met die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nuwe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mens</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beklee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het wat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vernuwe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word tot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kennis</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die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beeld</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van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sy</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Skepper</a:t>
            </a: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(Kolossense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3957964" y="1302633"/>
            <a:ext cx="8203556" cy="1323439"/>
          </a:xfrm>
          <a:prstGeom prst="rect">
            <a:avLst/>
          </a:prstGeom>
          <a:noFill/>
        </p:spPr>
        <p:txBody>
          <a:bodyPr wrap="square" rtlCol="0">
            <a:spAutoFit/>
          </a:bodyPr>
          <a:lstStyle/>
          <a:p>
            <a:pPr>
              <a:spcBef>
                <a:spcPts val="600"/>
              </a:spcBef>
            </a:pPr>
            <a:r>
              <a:rPr lang="en-ZA" sz="2000" b="1" dirty="0"/>
              <a:t>In ware </a:t>
            </a:r>
            <a:r>
              <a:rPr lang="en-ZA" sz="2000" b="1" dirty="0" err="1"/>
              <a:t>spreekwoordelike</a:t>
            </a:r>
            <a:r>
              <a:rPr lang="en-ZA" sz="2000" b="1" dirty="0"/>
              <a:t> </a:t>
            </a:r>
            <a:r>
              <a:rPr lang="en-ZA" sz="2000" b="1" dirty="0" err="1"/>
              <a:t>styl</a:t>
            </a:r>
            <a:r>
              <a:rPr lang="en-ZA" sz="2000" b="1" dirty="0"/>
              <a:t> </a:t>
            </a:r>
            <a:r>
              <a:rPr lang="en-ZA" sz="2000" b="1" dirty="0" err="1"/>
              <a:t>voeg</a:t>
            </a:r>
            <a:r>
              <a:rPr lang="en-ZA" sz="2000" b="1" dirty="0"/>
              <a:t> Paulus by die </a:t>
            </a:r>
            <a:r>
              <a:rPr lang="en-ZA" sz="2000" b="1" dirty="0" err="1"/>
              <a:t>vyf</a:t>
            </a:r>
            <a:r>
              <a:rPr lang="en-ZA" sz="2000" b="1" dirty="0"/>
              <a:t> </a:t>
            </a:r>
            <a:r>
              <a:rPr lang="en-ZA" sz="2000" b="1" dirty="0" err="1"/>
              <a:t>pilare</a:t>
            </a:r>
            <a:r>
              <a:rPr lang="en-ZA" sz="2000" b="1" dirty="0"/>
              <a:t> van </a:t>
            </a:r>
            <a:r>
              <a:rPr lang="en-ZA" sz="2000" b="1" dirty="0" err="1"/>
              <a:t>aardse</a:t>
            </a:r>
            <a:r>
              <a:rPr lang="en-ZA" sz="2000" b="1" dirty="0"/>
              <a:t> </a:t>
            </a:r>
            <a:r>
              <a:rPr lang="en-ZA" sz="2000" b="1" dirty="0" err="1"/>
              <a:t>denke</a:t>
            </a:r>
            <a:r>
              <a:rPr lang="en-ZA" sz="2000" b="1" dirty="0"/>
              <a:t> </a:t>
            </a:r>
            <a:r>
              <a:rPr lang="en-ZA" sz="2000" b="1" dirty="0" err="1"/>
              <a:t>vyf</a:t>
            </a:r>
            <a:r>
              <a:rPr lang="en-ZA" sz="2000" b="1" dirty="0"/>
              <a:t> </a:t>
            </a:r>
            <a:r>
              <a:rPr lang="en-ZA" sz="2000" b="1" dirty="0" err="1"/>
              <a:t>aardse</a:t>
            </a:r>
            <a:r>
              <a:rPr lang="en-ZA" sz="2000" b="1" dirty="0"/>
              <a:t> </a:t>
            </a:r>
            <a:r>
              <a:rPr lang="en-ZA" sz="2000" b="1" dirty="0" err="1"/>
              <a:t>dade</a:t>
            </a:r>
            <a:r>
              <a:rPr lang="en-ZA" sz="2000" b="1" dirty="0"/>
              <a:t> om </a:t>
            </a:r>
            <a:r>
              <a:rPr lang="en-ZA" sz="2000" b="1" dirty="0" err="1"/>
              <a:t>te</a:t>
            </a:r>
            <a:r>
              <a:rPr lang="en-ZA" sz="2000" b="1" dirty="0"/>
              <a:t> </a:t>
            </a:r>
            <a:r>
              <a:rPr lang="en-ZA" sz="2000" b="1" dirty="0" err="1"/>
              <a:t>vermy</a:t>
            </a:r>
            <a:r>
              <a:rPr lang="en-ZA" sz="2000" b="1" dirty="0"/>
              <a:t>: “</a:t>
            </a:r>
            <a:r>
              <a:rPr lang="en-ZA" sz="2000" b="1" dirty="0" err="1"/>
              <a:t>toorn</a:t>
            </a:r>
            <a:r>
              <a:rPr lang="en-ZA" sz="2000" b="1" dirty="0"/>
              <a:t>, </a:t>
            </a:r>
            <a:r>
              <a:rPr lang="en-ZA" sz="2000" b="1" dirty="0" err="1"/>
              <a:t>woede</a:t>
            </a:r>
            <a:r>
              <a:rPr lang="en-ZA" sz="2000" b="1" dirty="0"/>
              <a:t>, </a:t>
            </a:r>
            <a:r>
              <a:rPr lang="en-ZA" sz="2000" b="1" dirty="0" err="1"/>
              <a:t>boosheid</a:t>
            </a:r>
            <a:r>
              <a:rPr lang="en-ZA" sz="2000" b="1" dirty="0"/>
              <a:t>, </a:t>
            </a:r>
            <a:r>
              <a:rPr lang="en-ZA" sz="2000" b="1" dirty="0" err="1"/>
              <a:t>laster</a:t>
            </a:r>
            <a:r>
              <a:rPr lang="en-ZA" sz="2000" b="1" dirty="0"/>
              <a:t> </a:t>
            </a:r>
            <a:r>
              <a:rPr lang="en-ZA" sz="2000" b="1" dirty="0" err="1"/>
              <a:t>en</a:t>
            </a:r>
            <a:r>
              <a:rPr lang="en-ZA" sz="2000" b="1" dirty="0"/>
              <a:t> </a:t>
            </a:r>
            <a:r>
              <a:rPr lang="en-ZA" sz="2000" b="1" dirty="0" err="1"/>
              <a:t>skandelike</a:t>
            </a:r>
            <a:r>
              <a:rPr lang="en-ZA" sz="2000" b="1" dirty="0"/>
              <a:t> taal </a:t>
            </a:r>
            <a:r>
              <a:rPr lang="en-ZA" sz="2000" b="1" dirty="0" err="1"/>
              <a:t>uit</a:t>
            </a:r>
            <a:r>
              <a:rPr lang="en-ZA" sz="2000" b="1" dirty="0"/>
              <a:t> </a:t>
            </a:r>
            <a:r>
              <a:rPr lang="en-ZA" sz="2000" b="1" dirty="0" err="1"/>
              <a:t>julle</a:t>
            </a:r>
            <a:r>
              <a:rPr lang="en-ZA" sz="2000" b="1" dirty="0"/>
              <a:t> </a:t>
            </a:r>
            <a:r>
              <a:rPr lang="en-ZA" sz="2000" b="1" dirty="0" err="1"/>
              <a:t>mond</a:t>
            </a:r>
            <a:r>
              <a:rPr lang="en-ZA" sz="2000" b="1" dirty="0"/>
              <a:t>” (Kol. 3:8), </a:t>
            </a:r>
            <a:r>
              <a:rPr lang="en-ZA" sz="2000" b="1" dirty="0" err="1"/>
              <a:t>en</a:t>
            </a:r>
            <a:r>
              <a:rPr lang="en-ZA" sz="2000" b="1" dirty="0"/>
              <a:t> </a:t>
            </a:r>
            <a:r>
              <a:rPr lang="en-ZA" sz="2000" b="1" dirty="0" err="1"/>
              <a:t>eindig</a:t>
            </a:r>
            <a:r>
              <a:rPr lang="en-ZA" sz="2000" b="1" dirty="0"/>
              <a:t> met 'n </a:t>
            </a:r>
            <a:r>
              <a:rPr lang="en-ZA" sz="2000" b="1" dirty="0" err="1"/>
              <a:t>sesde</a:t>
            </a:r>
            <a:r>
              <a:rPr lang="en-ZA" sz="2000" b="1" dirty="0"/>
              <a:t> </a:t>
            </a:r>
            <a:r>
              <a:rPr lang="en-ZA" sz="2000" b="1" dirty="0" err="1"/>
              <a:t>daad</a:t>
            </a:r>
            <a:r>
              <a:rPr lang="en-ZA" sz="2000" b="1" dirty="0"/>
              <a:t>—die </a:t>
            </a:r>
            <a:r>
              <a:rPr lang="en-ZA" sz="2000" b="1" dirty="0" err="1"/>
              <a:t>ergste</a:t>
            </a:r>
            <a:r>
              <a:rPr lang="en-ZA" sz="2000" b="1" dirty="0"/>
              <a:t> van </a:t>
            </a:r>
            <a:r>
              <a:rPr lang="en-ZA" sz="2000" b="1" dirty="0" err="1"/>
              <a:t>alles</a:t>
            </a:r>
            <a:r>
              <a:rPr lang="en-ZA" sz="2000" b="1" dirty="0"/>
              <a:t>—: “</a:t>
            </a:r>
            <a:r>
              <a:rPr lang="en-ZA" sz="2000" b="1" dirty="0" err="1"/>
              <a:t>Lieg</a:t>
            </a:r>
            <a:r>
              <a:rPr lang="en-ZA" sz="2000" b="1" dirty="0"/>
              <a:t> </a:t>
            </a:r>
            <a:r>
              <a:rPr lang="en-ZA" sz="2000" b="1" dirty="0" err="1"/>
              <a:t>nie</a:t>
            </a:r>
            <a:r>
              <a:rPr lang="en-ZA" sz="2000" b="1" dirty="0"/>
              <a:t> vir </a:t>
            </a:r>
            <a:r>
              <a:rPr lang="en-ZA" sz="2000" b="1" dirty="0" err="1"/>
              <a:t>mekaar</a:t>
            </a:r>
            <a:r>
              <a:rPr lang="en-ZA" sz="2000" b="1" dirty="0"/>
              <a:t> </a:t>
            </a:r>
            <a:r>
              <a:rPr lang="en-ZA" sz="2000" b="1" dirty="0" err="1"/>
              <a:t>nie</a:t>
            </a:r>
            <a:r>
              <a:rPr lang="en-ZA" sz="2000" b="1" dirty="0"/>
              <a:t>” (Kol. 3:9).</a:t>
            </a:r>
            <a:endParaRPr lang="en" sz="2000" b="1" dirty="0"/>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767310"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3957964" y="4058221"/>
            <a:ext cx="5887856" cy="1323439"/>
          </a:xfrm>
          <a:prstGeom prst="rect">
            <a:avLst/>
          </a:prstGeom>
          <a:noFill/>
        </p:spPr>
        <p:txBody>
          <a:bodyPr wrap="square">
            <a:spAutoFit/>
          </a:bodyPr>
          <a:lstStyle/>
          <a:p>
            <a:pPr>
              <a:spcBef>
                <a:spcPts val="600"/>
              </a:spcBef>
            </a:pPr>
            <a:r>
              <a:rPr lang="nl-NL" sz="2000" b="1" dirty="0"/>
              <a:t>Gestroop van daardie klere, moet ons “mooi klere” aantrek. Beklee met hierdie nuwe klere, word ons voortdurend vernuwe en groei ons dag vir dag in heiligheid (Kol. 3:10).</a:t>
            </a:r>
            <a:endParaRPr lang="en" sz="2000" b="1" dirty="0"/>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3935153" y="2680427"/>
            <a:ext cx="8069445" cy="1323439"/>
          </a:xfrm>
          <a:prstGeom prst="rect">
            <a:avLst/>
          </a:prstGeom>
          <a:noFill/>
        </p:spPr>
        <p:txBody>
          <a:bodyPr wrap="square">
            <a:spAutoFit/>
          </a:bodyPr>
          <a:lstStyle/>
          <a:p>
            <a:pPr>
              <a:spcBef>
                <a:spcPts val="600"/>
              </a:spcBef>
            </a:pPr>
            <a:r>
              <a:rPr lang="nl-NL" sz="2000" b="1" dirty="0"/>
              <a:t>Paulus neem aan dat ons dit reeds gedoen het “aangesien julle die ou mens met sy werke afgelê het” (Kol. 3:9). Ons het ons “vuil klere” uitgetrek toe ons Jesus toegelaat het om ons sondes weg te neem (Sag. 3:4).</a:t>
            </a:r>
            <a:endParaRPr lang="en" sz="2000" b="1" dirty="0"/>
          </a:p>
        </p:txBody>
      </p:sp>
      <p:sp>
        <p:nvSpPr>
          <p:cNvPr id="12" name="CuadroTexto 11">
            <a:extLst>
              <a:ext uri="{FF2B5EF4-FFF2-40B4-BE49-F238E27FC236}">
                <a16:creationId xmlns:a16="http://schemas.microsoft.com/office/drawing/2014/main" id="{F4663721-367F-A38F-A02D-A88AB1F001C3}"/>
              </a:ext>
            </a:extLst>
          </p:cNvPr>
          <p:cNvSpPr txBox="1"/>
          <p:nvPr/>
        </p:nvSpPr>
        <p:spPr>
          <a:xfrm>
            <a:off x="3935153" y="5456825"/>
            <a:ext cx="5947471" cy="1323439"/>
          </a:xfrm>
          <a:prstGeom prst="rect">
            <a:avLst/>
          </a:prstGeom>
          <a:noFill/>
        </p:spPr>
        <p:txBody>
          <a:bodyPr wrap="square">
            <a:spAutoFit/>
          </a:bodyPr>
          <a:lstStyle/>
          <a:p>
            <a:pPr>
              <a:spcBef>
                <a:spcPts val="600"/>
              </a:spcBef>
            </a:pPr>
            <a:r>
              <a:rPr lang="nl-NL" sz="2000" b="1" dirty="0"/>
              <a:t>Soos ons vernuwe word deur die werk van die Heilige Gees en die studie van die Woord, verdwyn die hindernisse wat ons van mekaar skei (Kol. 3:11).</a:t>
            </a:r>
            <a:endParaRPr lang="en" sz="2000" b="1" dirty="0"/>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1984249" y="907368"/>
            <a:ext cx="10217426" cy="2123658"/>
          </a:xfrm>
          <a:prstGeom prst="rect">
            <a:avLst/>
          </a:prstGeom>
          <a:noFill/>
        </p:spPr>
        <p:txBody>
          <a:bodyPr wrap="square">
            <a:spAutoFit/>
          </a:bodyPr>
          <a:lstStyle/>
          <a:p>
            <a:pPr algn="ctr"/>
            <a:r>
              <a:rPr lang="nl-NL"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EIENSKAPPE VAN DIE NUWE LEWE IN CHRISTUS</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n-ZA"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Die band van </a:t>
            </a:r>
            <a:r>
              <a:rPr lang="en-ZA"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volmaaktheid</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solidFill>
                <a:latin typeface="Comic Sans MS" panose="030F0702030302020204" pitchFamily="66" charset="0"/>
              </a:rPr>
              <a:t>“</a:t>
            </a:r>
            <a:r>
              <a:rPr lang="en-US" b="1" dirty="0">
                <a:solidFill>
                  <a:schemeClr val="accent3"/>
                </a:solidFill>
                <a:latin typeface="Comic Sans MS" panose="030F0702030302020204" pitchFamily="66" charset="0"/>
              </a:rPr>
              <a:t>En </a:t>
            </a:r>
            <a:r>
              <a:rPr lang="en-US" b="1" dirty="0" err="1">
                <a:solidFill>
                  <a:schemeClr val="accent3"/>
                </a:solidFill>
                <a:latin typeface="Comic Sans MS" panose="030F0702030302020204" pitchFamily="66" charset="0"/>
              </a:rPr>
              <a:t>beklee</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julle</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bo</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dit</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alles</a:t>
            </a:r>
            <a:r>
              <a:rPr lang="en-US" b="1" dirty="0">
                <a:solidFill>
                  <a:schemeClr val="accent3"/>
                </a:solidFill>
                <a:latin typeface="Comic Sans MS" panose="030F0702030302020204" pitchFamily="66" charset="0"/>
              </a:rPr>
              <a:t> met die </a:t>
            </a:r>
            <a:r>
              <a:rPr lang="en-US" b="1" dirty="0" err="1">
                <a:solidFill>
                  <a:schemeClr val="accent3"/>
                </a:solidFill>
                <a:latin typeface="Comic Sans MS" panose="030F0702030302020204" pitchFamily="66" charset="0"/>
              </a:rPr>
              <a:t>liefde</a:t>
            </a:r>
            <a:r>
              <a:rPr lang="en-US" b="1" dirty="0">
                <a:solidFill>
                  <a:schemeClr val="accent3"/>
                </a:solidFill>
                <a:latin typeface="Comic Sans MS" panose="030F0702030302020204" pitchFamily="66" charset="0"/>
              </a:rPr>
              <a:t> wat die band van die </a:t>
            </a:r>
            <a:r>
              <a:rPr lang="en-US" b="1" dirty="0" err="1">
                <a:solidFill>
                  <a:schemeClr val="accent3"/>
                </a:solidFill>
                <a:latin typeface="Comic Sans MS" panose="030F0702030302020204" pitchFamily="66" charset="0"/>
              </a:rPr>
              <a:t>volmaaktheid</a:t>
            </a:r>
            <a:r>
              <a:rPr lang="en-US" b="1" dirty="0">
                <a:solidFill>
                  <a:schemeClr val="accent3"/>
                </a:solidFill>
                <a:latin typeface="Comic Sans MS" panose="030F0702030302020204" pitchFamily="66" charset="0"/>
              </a:rPr>
              <a:t> is</a:t>
            </a:r>
            <a:r>
              <a:rPr lang="en" b="1" dirty="0">
                <a:solidFill>
                  <a:schemeClr val="accent3"/>
                </a:solidFill>
                <a:latin typeface="Comic Sans MS" panose="030F0702030302020204" pitchFamily="66" charset="0"/>
              </a:rPr>
              <a:t>” </a:t>
            </a:r>
          </a:p>
          <a:p>
            <a:pPr algn="ctr"/>
            <a:r>
              <a:rPr lang="en" sz="1400" b="1" dirty="0">
                <a:solidFill>
                  <a:schemeClr val="accent3"/>
                </a:solidFill>
                <a:latin typeface="Comic Sans MS" panose="030F0702030302020204" pitchFamily="66" charset="0"/>
              </a:rPr>
              <a:t>(Kolossense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217608" y="1199523"/>
            <a:ext cx="9852701" cy="1015663"/>
          </a:xfrm>
          <a:prstGeom prst="rect">
            <a:avLst/>
          </a:prstGeom>
          <a:noFill/>
        </p:spPr>
        <p:txBody>
          <a:bodyPr wrap="square" rtlCol="0">
            <a:spAutoFit/>
          </a:bodyPr>
          <a:lstStyle/>
          <a:p>
            <a:pPr>
              <a:spcBef>
                <a:spcPts val="600"/>
              </a:spcBef>
            </a:pPr>
            <a:r>
              <a:rPr lang="nl-NL" sz="2000" b="1" dirty="0"/>
              <a:t>Ons is “God se uitverkore volk, heilig en geliefd” (Kol. 3:12). Petrus sê vir ons dat dit vir ons groot voordele en 'n groot verantwoordelikheid inhou (1 Pet. 2:9). Maar hoe gedra een van God se uitverkorenes hom/haar (Kol. 3:12-13)?</a:t>
            </a:r>
            <a:endParaRPr lang="en" sz="2000" b="1" dirty="0"/>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3854314612"/>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en" sz="2000" b="1" dirty="0"/>
              <a:t>And all of this within the context of </a:t>
            </a:r>
            <a:r>
              <a:rPr lang="es-ES" sz="2000" b="1" dirty="0" err="1"/>
              <a:t>the</a:t>
            </a:r>
            <a:r>
              <a:rPr lang="es-ES" sz="2000" b="1" dirty="0"/>
              <a:t> bond </a:t>
            </a:r>
            <a:r>
              <a:rPr lang="es-ES" sz="2000" b="1" dirty="0" err="1"/>
              <a:t>of</a:t>
            </a:r>
            <a:r>
              <a:rPr lang="es-ES" sz="2000" b="1" dirty="0"/>
              <a:t> </a:t>
            </a:r>
            <a:r>
              <a:rPr lang="es-ES" sz="2000" b="1" dirty="0" err="1"/>
              <a:t>perfectness</a:t>
            </a:r>
            <a:r>
              <a:rPr lang="en" sz="2000" b="1" dirty="0"/>
              <a:t>: love (Kol. 3:14). And these are our benefits and responsibilities:</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471692038"/>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642625" y="3379440"/>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TotalTime>
  <Words>1296</Words>
  <Application>Microsoft Office PowerPoint</Application>
  <PresentationFormat>Panorámica</PresentationFormat>
  <Paragraphs>77</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Comic Sans MS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2026-02-01T14:37:42Z</dcterms:created>
  <dcterms:modified xsi:type="dcterms:W3CDTF">2026-02-22T15:17:04Z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2026-02-20T09:46:00Z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07fa975a-da9c-4165-8583-245a72b99445</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