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Koop goud wat gelouter is</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nl-NL" sz="1800" b="1" noProof="0" dirty="0">
              <a:effectLst/>
            </a:rPr>
            <a:t>Ons moenie tevrede wees met halwe waarhede of 'n oppervlakkige studie van die Bybel nie. Ons moet menslike leerstellings (klatergoud) verwerp en dieper delf in ons studie van die Bybel om alle onvolmaaktheid (skuim) uit ons begrip daarvan te verwyder.</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Koop wit klere</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nl-NL" sz="1800" b="1" noProof="0" dirty="0">
              <a:effectLst/>
            </a:rPr>
            <a:t>Om Jesus se geregtigheid as die enigste weg tot verlossing te aanvaar. Om onsself met ons eie regverdige dade aan God voor te stel, is om onsself naak voor Hom te wys.</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000" b="1" noProof="0" dirty="0">
              <a:effectLst>
                <a:outerShdw blurRad="38100" dist="38100" dir="2700000" algn="tl">
                  <a:srgbClr val="000000">
                    <a:alpha val="43137"/>
                  </a:srgbClr>
                </a:outerShdw>
              </a:effectLst>
            </a:rPr>
            <a:t>Koop oogdruppels</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nl-NL" sz="1800" b="1" noProof="0" dirty="0">
              <a:effectLst/>
            </a:rPr>
            <a:t>Ontvang die Heilige Gees. Slegs Hy kan ons geestelike onderskeidingsvermoë gee en ons oortuig van ons ware toestand     (Joh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Hy het besluit om ons te skape    </a:t>
          </a:r>
          <a:r>
            <a:rPr lang="en" sz="1600" b="1" noProof="0" dirty="0"/>
            <a:t>(Gen.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nl-NL" sz="1800" b="1" noProof="0" dirty="0"/>
            <a:t>Hy soek ons ​ wanneer ons gesondig het  </a:t>
          </a:r>
          <a:r>
            <a:rPr lang="en" sz="1600" b="1" noProof="0" dirty="0"/>
            <a:t>(Gen.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800" b="1" noProof="0" dirty="0"/>
            <a:t>Hy het Homself opgeoffer om ons te red             </a:t>
          </a:r>
          <a:r>
            <a:rPr lang="en" sz="1600" b="1" noProof="0" dirty="0"/>
            <a:t>(Joh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nl-NL" sz="1800" b="1" noProof="0" dirty="0"/>
            <a:t>Hy wil ons beloon: om saam met Hom te sit en vir ewig Sy geselskap te geniet.</a:t>
          </a:r>
          <a:r>
            <a:rPr lang="en" sz="1800" b="1" noProof="0" dirty="0"/>
            <a:t> </a:t>
          </a:r>
          <a:r>
            <a:rPr lang="en" sz="1600" b="1" noProof="0" dirty="0"/>
            <a:t>(Op.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X="108735" custScaleY="343922" custLinFactY="18555" custLinFactNeighborX="-3250"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20169" custScaleY="343922" custLinFactY="11938" custLinFactNeighborX="-1917"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X="118508" custScaleY="343922" custLinFactY="14276" custLinFactNeighborX="-2572"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ctr"/>
          <a:r>
            <a:rPr lang="en" sz="2000" b="1" noProof="0" dirty="0">
              <a:effectLst>
                <a:outerShdw blurRad="38100" dist="38100" dir="2700000" algn="tl">
                  <a:srgbClr val="000000">
                    <a:alpha val="43137"/>
                  </a:srgbClr>
                </a:outerShdw>
              </a:effectLst>
            </a:rPr>
            <a:t>Hy is ons Trooster </a:t>
          </a:r>
          <a:r>
            <a:rPr lang="en" sz="1700" b="1" noProof="0" dirty="0">
              <a:effectLst>
                <a:outerShdw blurRad="38100" dist="38100" dir="2700000" algn="tl">
                  <a:srgbClr val="000000">
                    <a:alpha val="43137"/>
                  </a:srgbClr>
                </a:outerShdw>
              </a:effectLst>
            </a:rPr>
            <a:t>(Joh 14:16-17)</a:t>
          </a:r>
          <a:endParaRPr lang="en" sz="17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ctr"/>
          <a:r>
            <a:rPr lang="en" sz="2000" b="1" noProof="0" dirty="0">
              <a:effectLst>
                <a:outerShdw blurRad="38100" dist="38100" dir="2700000" algn="tl">
                  <a:srgbClr val="000000">
                    <a:alpha val="43137"/>
                  </a:srgbClr>
                </a:outerShdw>
              </a:effectLst>
            </a:rPr>
            <a:t>Hy openbaar Jesus aan ons </a:t>
          </a:r>
          <a:r>
            <a:rPr lang="en" sz="1700" b="1" noProof="0" dirty="0">
              <a:effectLst>
                <a:outerShdw blurRad="38100" dist="38100" dir="2700000" algn="tl">
                  <a:srgbClr val="000000">
                    <a:alpha val="43137"/>
                  </a:srgbClr>
                </a:outerShdw>
              </a:effectLst>
            </a:rPr>
            <a:t>(Joh 15:26)</a:t>
          </a:r>
          <a:endParaRPr lang="en" sz="17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ctr"/>
          <a:r>
            <a:rPr lang="en" sz="2000" b="1" noProof="0" dirty="0">
              <a:effectLst>
                <a:outerShdw blurRad="38100" dist="38100" dir="2700000" algn="tl">
                  <a:srgbClr val="000000">
                    <a:alpha val="43137"/>
                  </a:srgbClr>
                </a:outerShdw>
              </a:effectLst>
            </a:rPr>
            <a:t>Oortuig ons van sonde </a:t>
          </a:r>
          <a:r>
            <a:rPr lang="en" sz="1700" b="1" noProof="0" dirty="0">
              <a:effectLst>
                <a:outerShdw blurRad="38100" dist="38100" dir="2700000" algn="tl">
                  <a:srgbClr val="000000">
                    <a:alpha val="43137"/>
                  </a:srgbClr>
                </a:outerShdw>
              </a:effectLst>
            </a:rPr>
            <a:t>(Joh 16:8)</a:t>
          </a:r>
          <a:endParaRPr lang="en" sz="17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ctr"/>
          <a:r>
            <a:rPr lang="en" sz="2000" b="1" noProof="0" dirty="0">
              <a:effectLst>
                <a:outerShdw blurRad="38100" dist="38100" dir="2700000" algn="tl">
                  <a:srgbClr val="000000">
                    <a:alpha val="43137"/>
                  </a:srgbClr>
                </a:outerShdw>
              </a:effectLst>
            </a:rPr>
            <a:t>Hy lei ons in die volle waarheid </a:t>
          </a:r>
          <a:r>
            <a:rPr lang="en" sz="1700" b="1" noProof="0" dirty="0">
              <a:effectLst>
                <a:outerShdw blurRad="38100" dist="38100" dir="2700000" algn="tl">
                  <a:srgbClr val="000000">
                    <a:alpha val="43137"/>
                  </a:srgbClr>
                </a:outerShdw>
              </a:effectLst>
            </a:rPr>
            <a:t>(Joh 16:13)</a:t>
          </a:r>
          <a:endParaRPr lang="en" sz="17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42123" custLinFactNeighborX="3565" custLinFactNeighborY="11194">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46131" custLinFactNeighborX="472">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47075">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47547">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noProof="0" dirty="0">
              <a:effectLst/>
            </a:rPr>
            <a:t>Ons moenie tevrede wees met halwe waarhede of 'n oppervlakkige studie van die Bybel nie. Ons moet menslike leerstellings (klatergoud) verwerp en dieper delf in ons studie van die Bybel om alle onvolmaaktheid (skuim) uit ons begrip daarvan te verwyder.</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Koop goud wat gelouter is</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noProof="0" dirty="0">
              <a:effectLst/>
            </a:rPr>
            <a:t>Om Jesus se geregtigheid as die enigste weg tot verlossing te aanvaar. Om onsself met ons eie regverdige dade aan God voor te stel, is om onsself naak voor Hom te wys.</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Koop wit klere</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noProof="0" dirty="0">
              <a:effectLst/>
            </a:rPr>
            <a:t>Ontvang die Heilige Gees. Slegs Hy kan ons geestelike onderskeidingsvermoë gee en ons oortuig van ons ware toestand     (Joh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Koop oogdruppels</a:t>
          </a:r>
          <a:endParaRPr lang="en" sz="20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2442" y="80831"/>
          <a:ext cx="1449398" cy="174468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34625" y="1803456"/>
          <a:ext cx="1402642" cy="1395743"/>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Hy het besluit om ons te skape    </a:t>
          </a:r>
          <a:r>
            <a:rPr lang="en" sz="1600" b="1" kern="1200" noProof="0" dirty="0"/>
            <a:t>(Gen. 2:7)</a:t>
          </a:r>
          <a:endParaRPr lang="en" sz="1800" kern="1200" noProof="0" dirty="0"/>
        </a:p>
      </dsp:txBody>
      <dsp:txXfrm>
        <a:off x="34625" y="1803456"/>
        <a:ext cx="1402642" cy="1395743"/>
      </dsp:txXfrm>
    </dsp:sp>
    <dsp:sp modelId="{82582CD3-6F25-4839-B5CD-59E085EE7CF9}">
      <dsp:nvSpPr>
        <dsp:cNvPr id="0" name=""/>
        <dsp:cNvSpPr/>
      </dsp:nvSpPr>
      <dsp:spPr>
        <a:xfrm>
          <a:off x="1624131" y="80831"/>
          <a:ext cx="1449398" cy="174468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599762" y="1776603"/>
          <a:ext cx="1550137" cy="1395743"/>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t>Hy soek ons ​ wanneer ons gesondig het  </a:t>
          </a:r>
          <a:r>
            <a:rPr lang="en" sz="1600" b="1" kern="1200" noProof="0" dirty="0"/>
            <a:t>(Gen. 3:8-9)</a:t>
          </a:r>
          <a:endParaRPr lang="en" sz="1800" kern="1200" noProof="0" dirty="0"/>
        </a:p>
      </dsp:txBody>
      <dsp:txXfrm>
        <a:off x="1599762" y="1776603"/>
        <a:ext cx="1550137" cy="1395743"/>
      </dsp:txXfrm>
    </dsp:sp>
    <dsp:sp modelId="{2689B363-DF21-48B7-961E-AE76016241D0}">
      <dsp:nvSpPr>
        <dsp:cNvPr id="0" name=""/>
        <dsp:cNvSpPr/>
      </dsp:nvSpPr>
      <dsp:spPr>
        <a:xfrm>
          <a:off x="3319568" y="80831"/>
          <a:ext cx="1449398" cy="1744681"/>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297463" y="1786092"/>
          <a:ext cx="1528711" cy="1395743"/>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Hy het Homself opgeoffer om ons te red             </a:t>
          </a:r>
          <a:r>
            <a:rPr lang="en" sz="1600" b="1" kern="1200" noProof="0" dirty="0"/>
            <a:t>(Joh 3:16)</a:t>
          </a:r>
          <a:endParaRPr lang="en" sz="1800" kern="1200" noProof="0" dirty="0"/>
        </a:p>
      </dsp:txBody>
      <dsp:txXfrm>
        <a:off x="3297463" y="1786092"/>
        <a:ext cx="1528711" cy="1395743"/>
      </dsp:txXfrm>
    </dsp:sp>
    <dsp:sp modelId="{027EF167-1BD9-440E-B2CE-9F1F4DB31BB7}">
      <dsp:nvSpPr>
        <dsp:cNvPr id="0" name=""/>
        <dsp:cNvSpPr/>
      </dsp:nvSpPr>
      <dsp:spPr>
        <a:xfrm>
          <a:off x="5345457" y="80831"/>
          <a:ext cx="1449398" cy="174468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5004291" y="1803456"/>
          <a:ext cx="2233186" cy="1395743"/>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t>Hy wil ons beloon: om saam met Hom te sit en vir ewig Sy geselskap te geniet.</a:t>
          </a:r>
          <a:r>
            <a:rPr lang="en" sz="1800" b="1" kern="1200" noProof="0" dirty="0"/>
            <a:t> </a:t>
          </a:r>
          <a:r>
            <a:rPr lang="en" sz="1600" b="1" kern="1200" noProof="0" dirty="0"/>
            <a:t>(Op. 3:21)</a:t>
          </a:r>
          <a:endParaRPr lang="en" sz="1800" kern="1200" noProof="0" dirty="0"/>
        </a:p>
      </dsp:txBody>
      <dsp:txXfrm>
        <a:off x="5004291" y="1803456"/>
        <a:ext cx="2233186" cy="1395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0015" y="48778"/>
          <a:ext cx="5174130" cy="433422"/>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12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Hy is ons Trooster </a:t>
          </a:r>
          <a:r>
            <a:rPr lang="en" sz="1700" b="1" kern="1200" noProof="0" dirty="0">
              <a:effectLst>
                <a:outerShdw blurRad="38100" dist="38100" dir="2700000" algn="tl">
                  <a:srgbClr val="000000">
                    <a:alpha val="43137"/>
                  </a:srgbClr>
                </a:outerShdw>
              </a:effectLst>
            </a:rPr>
            <a:t>(Joh 14:16-17)</a:t>
          </a:r>
          <a:endParaRPr lang="en" sz="1700" kern="1200" noProof="0" dirty="0">
            <a:effectLst>
              <a:outerShdw blurRad="38100" dist="38100" dir="2700000" algn="tl">
                <a:srgbClr val="000000">
                  <a:alpha val="43137"/>
                </a:srgbClr>
              </a:outerShdw>
            </a:effectLst>
          </a:endParaRPr>
        </a:p>
      </dsp:txBody>
      <dsp:txXfrm rot="10800000">
        <a:off x="388370" y="48778"/>
        <a:ext cx="5065775" cy="433422"/>
      </dsp:txXfrm>
    </dsp:sp>
    <dsp:sp modelId="{BD7F966C-344C-4880-A71C-848E52194C0E}">
      <dsp:nvSpPr>
        <dsp:cNvPr id="0" name=""/>
        <dsp:cNvSpPr/>
      </dsp:nvSpPr>
      <dsp:spPr>
        <a:xfrm>
          <a:off x="0" y="261"/>
          <a:ext cx="433422" cy="433422"/>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94454" y="558217"/>
          <a:ext cx="5320045" cy="433422"/>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12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Hy openbaar Jesus aan ons </a:t>
          </a:r>
          <a:r>
            <a:rPr lang="en" sz="1700" b="1" kern="1200" noProof="0" dirty="0">
              <a:effectLst>
                <a:outerShdw blurRad="38100" dist="38100" dir="2700000" algn="tl">
                  <a:srgbClr val="000000">
                    <a:alpha val="43137"/>
                  </a:srgbClr>
                </a:outerShdw>
              </a:effectLst>
            </a:rPr>
            <a:t>(Joh 15:26)</a:t>
          </a:r>
          <a:endParaRPr lang="en" sz="1700" kern="1200" noProof="0" dirty="0">
            <a:effectLst>
              <a:outerShdw blurRad="38100" dist="38100" dir="2700000" algn="tl">
                <a:srgbClr val="000000">
                  <a:alpha val="43137"/>
                </a:srgbClr>
              </a:outerShdw>
            </a:effectLst>
          </a:endParaRPr>
        </a:p>
      </dsp:txBody>
      <dsp:txXfrm rot="10800000">
        <a:off x="202809" y="558217"/>
        <a:ext cx="5211690" cy="433422"/>
      </dsp:txXfrm>
    </dsp:sp>
    <dsp:sp modelId="{07903487-9C75-4F36-BAAD-3999608CFCC1}">
      <dsp:nvSpPr>
        <dsp:cNvPr id="0" name=""/>
        <dsp:cNvSpPr/>
      </dsp:nvSpPr>
      <dsp:spPr>
        <a:xfrm>
          <a:off x="0" y="558217"/>
          <a:ext cx="433422" cy="433422"/>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60087" y="1116174"/>
          <a:ext cx="5354412" cy="433422"/>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12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Oortuig ons van sonde </a:t>
          </a:r>
          <a:r>
            <a:rPr lang="en" sz="1700" b="1" kern="1200" noProof="0" dirty="0">
              <a:effectLst>
                <a:outerShdw blurRad="38100" dist="38100" dir="2700000" algn="tl">
                  <a:srgbClr val="000000">
                    <a:alpha val="43137"/>
                  </a:srgbClr>
                </a:outerShdw>
              </a:effectLst>
            </a:rPr>
            <a:t>(Joh 16:8)</a:t>
          </a:r>
          <a:endParaRPr lang="en" sz="1700" kern="1200" noProof="0" dirty="0">
            <a:effectLst>
              <a:outerShdw blurRad="38100" dist="38100" dir="2700000" algn="tl">
                <a:srgbClr val="000000">
                  <a:alpha val="43137"/>
                </a:srgbClr>
              </a:outerShdw>
            </a:effectLst>
          </a:endParaRPr>
        </a:p>
      </dsp:txBody>
      <dsp:txXfrm rot="10800000">
        <a:off x="168442" y="1116174"/>
        <a:ext cx="5246057" cy="433422"/>
      </dsp:txXfrm>
    </dsp:sp>
    <dsp:sp modelId="{E82A5EE8-5D4A-48AE-B257-2340C0E1B182}">
      <dsp:nvSpPr>
        <dsp:cNvPr id="0" name=""/>
        <dsp:cNvSpPr/>
      </dsp:nvSpPr>
      <dsp:spPr>
        <a:xfrm>
          <a:off x="0" y="1116174"/>
          <a:ext cx="433422" cy="433422"/>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51495" y="1674131"/>
          <a:ext cx="5371596" cy="433422"/>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12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Hy lei ons in die volle waarheid </a:t>
          </a:r>
          <a:r>
            <a:rPr lang="en" sz="1700" b="1" kern="1200" noProof="0" dirty="0">
              <a:effectLst>
                <a:outerShdw blurRad="38100" dist="38100" dir="2700000" algn="tl">
                  <a:srgbClr val="000000">
                    <a:alpha val="43137"/>
                  </a:srgbClr>
                </a:outerShdw>
              </a:effectLst>
            </a:rPr>
            <a:t>(Joh 16:13)</a:t>
          </a:r>
          <a:endParaRPr lang="en" sz="1700" kern="1200" noProof="0" dirty="0">
            <a:effectLst>
              <a:outerShdw blurRad="38100" dist="38100" dir="2700000" algn="tl">
                <a:srgbClr val="000000">
                  <a:alpha val="43137"/>
                </a:srgbClr>
              </a:outerShdw>
            </a:effectLst>
          </a:endParaRPr>
        </a:p>
      </dsp:txBody>
      <dsp:txXfrm rot="10800000">
        <a:off x="159850" y="1674131"/>
        <a:ext cx="5263241" cy="433422"/>
      </dsp:txXfrm>
    </dsp:sp>
    <dsp:sp modelId="{656187B0-B962-462C-A5AD-3ABA3D521DB8}">
      <dsp:nvSpPr>
        <dsp:cNvPr id="0" name=""/>
        <dsp:cNvSpPr/>
      </dsp:nvSpPr>
      <dsp:spPr>
        <a:xfrm>
          <a:off x="0" y="1674131"/>
          <a:ext cx="433422" cy="433422"/>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11/03/2026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5C24DD7-B08F-467A-AB1D-5D5C55AB6FDC}" type="slidenum">
              <a:rPr lang="es-ES" smtClean="0"/>
              <a:t>8</a:t>
            </a:fld>
            <a:endParaRPr lang="es-ES"/>
          </a:p>
        </p:txBody>
      </p:sp>
    </p:spTree>
    <p:extLst>
      <p:ext uri="{BB962C8B-B14F-4D97-AF65-F5344CB8AC3E}">
        <p14:creationId xmlns:p14="http://schemas.microsoft.com/office/powerpoint/2010/main" val="254565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5C24DD7-B08F-467A-AB1D-5D5C55AB6FDC}" type="slidenum">
              <a:rPr lang="es-ES" smtClean="0"/>
              <a:t>10</a:t>
            </a:fld>
            <a:endParaRPr lang="es-ES"/>
          </a:p>
        </p:txBody>
      </p:sp>
    </p:spTree>
    <p:extLst>
      <p:ext uri="{BB962C8B-B14F-4D97-AF65-F5344CB8AC3E}">
        <p14:creationId xmlns:p14="http://schemas.microsoft.com/office/powerpoint/2010/main" val="236106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11/03/2026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11/03/2026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microsoft.com/office/2007/relationships/hdphoto" Target="../media/hdphoto14.wdp"/></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8.jp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34.jpeg"/><Relationship Id="rId5" Type="http://schemas.microsoft.com/office/2007/relationships/hdphoto" Target="../media/hdphoto12.wdp"/><Relationship Id="rId10" Type="http://schemas.microsoft.com/office/2007/relationships/diagramDrawing" Target="../diagrams/drawing4.xml"/><Relationship Id="rId4" Type="http://schemas.openxmlformats.org/officeDocument/2006/relationships/image" Target="../media/image29.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1627465" y="182917"/>
            <a:ext cx="10564536"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REALITEITSTOETS</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67396" y="6459698"/>
            <a:ext cx="2440911" cy="338554"/>
          </a:xfrm>
          <a:prstGeom prst="rect">
            <a:avLst/>
          </a:prstGeom>
          <a:noFill/>
        </p:spPr>
        <p:txBody>
          <a:bodyPr wrap="square" rtlCol="0">
            <a:spAutoFit/>
          </a:bodyPr>
          <a:lstStyle/>
          <a:p>
            <a:r>
              <a:rPr lang="en" sz="1600" b="1" noProof="0" dirty="0">
                <a:solidFill>
                  <a:srgbClr val="D7AA80"/>
                </a:solidFill>
              </a:rPr>
              <a:t>Les 1 </a:t>
            </a:r>
            <a:r>
              <a:rPr lang="en" sz="1600" b="1" dirty="0">
                <a:solidFill>
                  <a:srgbClr val="D7AA80"/>
                </a:solidFill>
              </a:rPr>
              <a:t>vir 4</a:t>
            </a:r>
            <a:r>
              <a:rPr lang="en" sz="1600" b="1" noProof="0" dirty="0">
                <a:solidFill>
                  <a:srgbClr val="D7AA80"/>
                </a:solidFill>
              </a:rPr>
              <a:t> April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DIE LOOT EN DIE WYNSTOK</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“E</a:t>
            </a:r>
            <a:r>
              <a:rPr lang="nl-NL" b="1" dirty="0">
                <a:solidFill>
                  <a:srgbClr val="FFCB7F"/>
                </a:solidFill>
                <a:effectLst>
                  <a:outerShdw blurRad="38100" dist="38100" dir="2700000" algn="tl">
                    <a:srgbClr val="000000">
                      <a:alpha val="43137"/>
                    </a:srgbClr>
                  </a:outerShdw>
                </a:effectLst>
                <a:latin typeface="Comic Sans MS" panose="030F0702030302020204" pitchFamily="66" charset="0"/>
              </a:rPr>
              <a:t>k is die wynstok, julle die lote. Wie in My bly, en Ek in hom, hy dra veel vrug; want sonder My kan julle niks doen nie</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(John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2" y="1316770"/>
            <a:ext cx="6871984" cy="1015663"/>
          </a:xfrm>
          <a:prstGeom prst="rect">
            <a:avLst/>
          </a:prstGeom>
          <a:noFill/>
        </p:spPr>
        <p:txBody>
          <a:bodyPr wrap="square" rtlCol="0">
            <a:spAutoFit/>
          </a:bodyPr>
          <a:lstStyle/>
          <a:p>
            <a:pPr>
              <a:spcBef>
                <a:spcPts val="600"/>
              </a:spcBef>
            </a:pPr>
            <a:r>
              <a:rPr lang="nl-NL" sz="2000" b="1" dirty="0"/>
              <a:t>Kort voor sy dood het Jesus verklaar dat hy “die wingerdstok” is, en dat sy dissipels “die lote” is. Wat het Hy hiermee bedoel?</a:t>
            </a:r>
            <a:endParaRPr lang="en"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527455" y="4452733"/>
            <a:ext cx="6826270" cy="1015663"/>
          </a:xfrm>
          <a:prstGeom prst="rect">
            <a:avLst/>
          </a:prstGeom>
          <a:noFill/>
        </p:spPr>
        <p:txBody>
          <a:bodyPr wrap="square">
            <a:spAutoFit/>
          </a:bodyPr>
          <a:lstStyle/>
          <a:p>
            <a:pPr>
              <a:spcBef>
                <a:spcPts val="600"/>
              </a:spcBef>
            </a:pPr>
            <a:r>
              <a:rPr lang="nl-NL" sz="2000" b="1" dirty="0"/>
              <a:t>Om in Jesus te bly is 'n teenmiddel vir Laodicense louwarmheid. Boonop is dit 'n bron van vreugde (Joh 5:11). Maar hoe kan ons in Jesus bly?</a:t>
            </a:r>
            <a:endParaRPr lang="en"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577453"/>
            <a:ext cx="6180318" cy="1323439"/>
          </a:xfrm>
          <a:prstGeom prst="rect">
            <a:avLst/>
          </a:prstGeom>
          <a:noFill/>
        </p:spPr>
        <p:txBody>
          <a:bodyPr wrap="square">
            <a:spAutoFit/>
          </a:bodyPr>
          <a:lstStyle/>
          <a:p>
            <a:pPr>
              <a:spcBef>
                <a:spcPts val="600"/>
              </a:spcBef>
            </a:pPr>
            <a:r>
              <a:rPr lang="nl-NL" sz="2000" b="1" dirty="0"/>
              <a:t>Deur te doen wat Hom behaag, dit wil sê, deur Sy gebooie te onderhou (Joh 15:10). Dit is 'n liefdevolle reaksie op die liefde wat God aan ons bewys het       (1 Joh 4:19).</a:t>
            </a:r>
            <a:endParaRPr lang="en" sz="20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324044"/>
            <a:ext cx="7254089" cy="2246769"/>
          </a:xfrm>
          <a:prstGeom prst="rect">
            <a:avLst/>
          </a:prstGeom>
          <a:noFill/>
        </p:spPr>
        <p:txBody>
          <a:bodyPr wrap="square">
            <a:spAutoFit/>
          </a:bodyPr>
          <a:lstStyle/>
          <a:p>
            <a:pPr>
              <a:spcBef>
                <a:spcPts val="600"/>
              </a:spcBef>
            </a:pPr>
            <a:r>
              <a:rPr lang="nl-NL" sz="2000" b="1" dirty="0"/>
              <a:t>’n Loot kan ’n tyd lank leef sonder om aan die wingerdstok vas te wees, maar uiteindelik sal dit verdor. Sodat ons nie die ewige lewe verloor nie, doen Jesus ’n pleidooi tot ons: “Bly in My” (Joh 15:4). In die 11 verse waarin Jesus hierdie gelykenis van die wingerdstok en die lote vertel, gebruik Hy die werkwoord “bly” 10 keer. Dit moet iets werklik belangriks wees.</a:t>
            </a:r>
            <a:endParaRPr lang="en" sz="20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dirty="0">
                <a:ln w="0"/>
                <a:solidFill>
                  <a:schemeClr val="bg1"/>
                </a:solidFill>
                <a:effectLst>
                  <a:innerShdw blurRad="63500" dist="50800" dir="13500000">
                    <a:srgbClr val="000000">
                      <a:alpha val="50000"/>
                    </a:srgbClr>
                  </a:innerShdw>
                </a:effectLst>
              </a:rPr>
              <a:t>DIE</a:t>
            </a:r>
            <a:r>
              <a:rPr lang="en" sz="4400" b="1" spc="1000" noProof="0" dirty="0">
                <a:ln w="0"/>
                <a:solidFill>
                  <a:schemeClr val="bg1"/>
                </a:solidFill>
                <a:effectLst>
                  <a:innerShdw blurRad="63500" dist="50800" dir="13500000">
                    <a:srgbClr val="000000">
                      <a:alpha val="50000"/>
                    </a:srgbClr>
                  </a:innerShdw>
                </a:effectLst>
              </a:rPr>
              <a:t> SAP</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Bly in My,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soos</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Ek in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julle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Net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soos</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die loot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geen</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vrug</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kan</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dra</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van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homself</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as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dit</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in die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wynstok</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bly</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so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julle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ook</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as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julle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in My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bly</a:t>
            </a:r>
            <a:r>
              <a:rPr lang="en-ZA"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nie</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(Johannes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08146"/>
            <a:ext cx="8750367" cy="707886"/>
          </a:xfrm>
          <a:prstGeom prst="rect">
            <a:avLst/>
          </a:prstGeom>
          <a:noFill/>
        </p:spPr>
        <p:txBody>
          <a:bodyPr wrap="square" rtlCol="0">
            <a:spAutoFit/>
          </a:bodyPr>
          <a:lstStyle/>
          <a:p>
            <a:pPr>
              <a:spcBef>
                <a:spcPts val="600"/>
              </a:spcBef>
            </a:pPr>
            <a:r>
              <a:rPr lang="nl-NL" sz="2000" b="1" dirty="0"/>
              <a:t>In die winter is die takke aan die wingerdstok vas, maar hulle dra nie vrugte nie. Hoekom? Omdat hulle nie sap ontvang nie.</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36062387"/>
              </p:ext>
            </p:extLst>
          </p:nvPr>
        </p:nvGraphicFramePr>
        <p:xfrm>
          <a:off x="8388" y="4701300"/>
          <a:ext cx="5474587"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482976"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82320"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54384" y="3775078"/>
            <a:ext cx="8929227" cy="1015663"/>
          </a:xfrm>
          <a:prstGeom prst="rect">
            <a:avLst/>
          </a:prstGeom>
          <a:noFill/>
        </p:spPr>
        <p:txBody>
          <a:bodyPr wrap="square">
            <a:spAutoFit/>
          </a:bodyPr>
          <a:lstStyle/>
          <a:p>
            <a:pPr>
              <a:spcBef>
                <a:spcPts val="600"/>
              </a:spcBef>
            </a:pPr>
            <a:r>
              <a:rPr lang="nl-NL" sz="2000" b="1" dirty="0"/>
              <a:t>In dieselfde diskoers (Joh 14-17) gee Jesus vir ons die verduideliking: Die Heilige Gees is die een wat in ons werk om ons lewe te gee, as ons dit so begeer.</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54384" y="3103060"/>
            <a:ext cx="8929227" cy="707886"/>
          </a:xfrm>
          <a:prstGeom prst="rect">
            <a:avLst/>
          </a:prstGeom>
          <a:noFill/>
        </p:spPr>
        <p:txBody>
          <a:bodyPr wrap="square">
            <a:spAutoFit/>
          </a:bodyPr>
          <a:lstStyle/>
          <a:p>
            <a:pPr>
              <a:spcBef>
                <a:spcPts val="600"/>
              </a:spcBef>
            </a:pPr>
            <a:r>
              <a:rPr lang="nl-NL" sz="2000" b="1" dirty="0"/>
              <a:t>Of ons nou sagte lote of gebreekte takke is, een ding is duidelik: ons het die sap van die wingerdstok nodig. Waarmee kan ons hierdie sap vergelyk?</a:t>
            </a:r>
            <a:endParaRPr lang="en" sz="20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1838129"/>
            <a:ext cx="9085824" cy="1323439"/>
          </a:xfrm>
          <a:prstGeom prst="rect">
            <a:avLst/>
          </a:prstGeom>
          <a:noFill/>
        </p:spPr>
        <p:txBody>
          <a:bodyPr wrap="square">
            <a:spAutoFit/>
          </a:bodyPr>
          <a:lstStyle/>
          <a:p>
            <a:pPr>
              <a:spcBef>
                <a:spcPts val="600"/>
              </a:spcBef>
            </a:pPr>
            <a:r>
              <a:rPr lang="nl-NL" sz="2000" b="1" dirty="0"/>
              <a:t>Eers wanneer die lente aanbreek, ontvang hulle die sap van die wingerdstok, en dan kom die lote (senings) te voorskyn. Die Griekse woord wat deur Johannes gebruik word, kan ook verwys na takke wat afgebreek en terug op die wingerdstok geënt is.</a:t>
            </a:r>
            <a:endParaRPr lang="en" sz="20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nl-NL" sz="2400" b="1" dirty="0">
                <a:latin typeface="Constantia" panose="02030602050306030303" pitchFamily="18" charset="0"/>
              </a:rPr>
              <a:t>Die goud wat hier aanbeveel word asof dit in die vuur gelouter is, is geloof en liefde. Dit maak die hart ryk; want dit is gereinig totdat dit suiwer is, en hoe meer dit getoets word, hoe helderder is sy glans. Die wit klere is reinheid van karakter, die geregtigheid van Christus wat aan die sondaar gegee word. Dit is inderdaad 'n kleed van hemelse tekstuur, wat slegs van Christus gekoop kan word vir 'n lewe van gewillige gehoorsaamheid. Die oogsalf is daardie wysheid en genade wat ons in staat stel om tussen die kwaad en die goeie te onderskei, en om sonde onder enige dekmantel te bespeur. God het Sy kerk oë gegee wat Hy van hulle vereis om met wysheid te salf, sodat hulle duidelik kan sien; maar baie sou die oë van die kerk uitsteek as hulle kon; want hulle wil nie hê dat hul dade aan die lig kom nie, sodat hulle nie bestraf sou word nie. Die goddelike oogsalf sal helderheid aan die begrip gee. Christus is die bewaarder van alle genadegawes. Hy sê: "Koop van My"</a:t>
            </a:r>
            <a:r>
              <a:rPr lang="en" sz="2400" b="1" noProof="0" dirty="0">
                <a:latin typeface="Constantia" panose="02030602050306030303" pitchFamily="18" charset="0"/>
              </a:rPr>
              <a:t> (</a:t>
            </a:r>
            <a:r>
              <a:rPr lang="en" b="1" noProof="0" dirty="0">
                <a:latin typeface="Constantia" panose="02030602050306030303" pitchFamily="18" charset="0"/>
              </a:rPr>
              <a:t>Openbaring 3:18</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229600" y="330413"/>
            <a:ext cx="3755963" cy="4539704"/>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sz="3500" b="1" dirty="0">
                <a:solidFill>
                  <a:schemeClr val="bg1"/>
                </a:solidFill>
                <a:effectLst>
                  <a:outerShdw blurRad="38100" dist="38100" dir="2700000" algn="tl">
                    <a:srgbClr val="000000">
                      <a:alpha val="43137"/>
                    </a:srgbClr>
                  </a:outerShdw>
                </a:effectLst>
                <a:latin typeface="Comic Sans MS" panose="030F0702030302020204" pitchFamily="66" charset="0"/>
              </a:rPr>
              <a:t>Soos die Vader My liefgehad het, het Ek julle ook liefgehad. Bly in hierdie liefde van My</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(Johannes 15:9 </a:t>
            </a:r>
            <a:r>
              <a:rPr lang="en" sz="2000" b="1" noProof="0" dirty="0">
                <a:solidFill>
                  <a:schemeClr val="bg1"/>
                </a:solidFill>
                <a:effectLst>
                  <a:outerShdw blurRad="38100" dist="38100" dir="2700000" algn="tl">
                    <a:srgbClr val="000000">
                      <a:alpha val="43137"/>
                    </a:srgbClr>
                  </a:outerShdw>
                </a:effectLst>
                <a:latin typeface="Comic Sans MS" panose="030F0702030302020204" pitchFamily="66" charset="0"/>
              </a:rPr>
              <a:t>OAV</a:t>
            </a: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28008" y="3561132"/>
            <a:ext cx="5772150" cy="31085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100" b="1" dirty="0">
                <a:solidFill>
                  <a:srgbClr val="6C176A"/>
                </a:solidFill>
              </a:rPr>
              <a:t>Die boodskap van God (Openbaring 3:14-22):</a:t>
            </a:r>
          </a:p>
          <a:p>
            <a:pPr lvl="1">
              <a:spcBef>
                <a:spcPts val="600"/>
              </a:spcBef>
            </a:pPr>
            <a:r>
              <a:rPr lang="nl-NL" sz="2000" b="1" dirty="0">
                <a:solidFill>
                  <a:srgbClr val="6C176A"/>
                </a:solidFill>
              </a:rPr>
              <a:t>Evaluering (vv. 14-17)</a:t>
            </a:r>
          </a:p>
          <a:p>
            <a:pPr lvl="1">
              <a:spcBef>
                <a:spcPts val="600"/>
              </a:spcBef>
            </a:pPr>
            <a:r>
              <a:rPr lang="nl-NL" sz="2000" b="1" dirty="0">
                <a:solidFill>
                  <a:srgbClr val="6C176A"/>
                </a:solidFill>
              </a:rPr>
              <a:t>Oplossing (vv. 18)</a:t>
            </a:r>
          </a:p>
          <a:p>
            <a:pPr lvl="1">
              <a:spcBef>
                <a:spcPts val="600"/>
              </a:spcBef>
            </a:pPr>
            <a:r>
              <a:rPr lang="nl-NL" sz="2000" b="1" dirty="0">
                <a:solidFill>
                  <a:srgbClr val="6C176A"/>
                </a:solidFill>
              </a:rPr>
              <a:t>Resultaat (vv. 19-20)</a:t>
            </a:r>
          </a:p>
          <a:p>
            <a:pPr lvl="1">
              <a:spcBef>
                <a:spcPts val="600"/>
              </a:spcBef>
            </a:pPr>
            <a:r>
              <a:rPr lang="nl-NL" sz="2000" b="1" dirty="0">
                <a:solidFill>
                  <a:srgbClr val="6C176A"/>
                </a:solidFill>
              </a:rPr>
              <a:t>Bevrediging (vv. 21-22)</a:t>
            </a:r>
          </a:p>
          <a:p>
            <a:pPr>
              <a:spcBef>
                <a:spcPts val="600"/>
              </a:spcBef>
            </a:pPr>
            <a:r>
              <a:rPr lang="nl-NL" sz="2100" b="1" dirty="0">
                <a:solidFill>
                  <a:srgbClr val="6C176A"/>
                </a:solidFill>
              </a:rPr>
              <a:t>Realiteitstoets (Johannes 15:1-11):</a:t>
            </a:r>
          </a:p>
          <a:p>
            <a:pPr lvl="1">
              <a:spcBef>
                <a:spcPts val="600"/>
              </a:spcBef>
            </a:pPr>
            <a:r>
              <a:rPr lang="nl-NL" sz="2000" b="1" dirty="0">
                <a:solidFill>
                  <a:srgbClr val="6C176A"/>
                </a:solidFill>
              </a:rPr>
              <a:t>Die loot en die wingerdstok</a:t>
            </a:r>
          </a:p>
          <a:p>
            <a:pPr lvl="1">
              <a:spcBef>
                <a:spcPts val="600"/>
              </a:spcBef>
            </a:pPr>
            <a:r>
              <a:rPr lang="nl-NL" sz="2000" b="1" dirty="0">
                <a:solidFill>
                  <a:srgbClr val="6C176A"/>
                </a:solidFill>
              </a:rPr>
              <a:t>Die sap</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2168"/>
            <a:ext cx="8391525" cy="1015663"/>
          </a:xfrm>
          <a:prstGeom prst="rect">
            <a:avLst/>
          </a:prstGeom>
          <a:noFill/>
        </p:spPr>
        <p:txBody>
          <a:bodyPr wrap="square" rtlCol="0">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rPr>
              <a:t>Elkeen van ons het 'n ander verhouding met God ontwikkel. Maar ons stem almal oor een ding saam: hierdie verhouding kan (en behoort) te groei.</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90973" y="5448344"/>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390472"/>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009482"/>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4" y="1752500"/>
            <a:ext cx="8646515" cy="1323439"/>
          </a:xfrm>
          <a:prstGeom prst="rect">
            <a:avLst/>
          </a:prstGeom>
          <a:noFill/>
        </p:spPr>
        <p:txBody>
          <a:bodyPr wrap="square">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rPr>
              <a:t>God het vir ons 'n algemene boodskap gegee oor die geestelike toestand van die kerk in hierdie laaste dae. Nou moet ons onsself  ondersoek om te sien watter deel van daardie boodskap op ons van toepassing is, en hoe om ons verhouding met God te versterk en te verdiep.</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07886"/>
          </a:xfrm>
          <a:prstGeom prst="rect">
            <a:avLst/>
          </a:prstGeom>
          <a:noFill/>
        </p:spPr>
        <p:txBody>
          <a:bodyPr wrap="square">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rPr>
              <a:t>Die eerste stap wat ons moet neem om te groei, is om bewus te wees van ons huidige situasie.</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117446" y="1706198"/>
            <a:ext cx="10108734"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ZA" sz="11500" dirty="0">
                <a:ln w="0"/>
                <a:solidFill>
                  <a:srgbClr val="B0175F"/>
                </a:solidFill>
                <a:effectLst>
                  <a:outerShdw blurRad="38100" dist="25400" dir="5400000" algn="ctr" rotWithShape="0">
                    <a:srgbClr val="6E747A">
                      <a:alpha val="43000"/>
                    </a:srgbClr>
                  </a:outerShdw>
                </a:effectLst>
              </a:rPr>
              <a:t>DIE BOODSKAP VAN GOD</a:t>
            </a:r>
            <a:endParaRPr lang="en" sz="115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226504" y="578165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(Openbaring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EVALUERIN</a:t>
            </a:r>
            <a:r>
              <a:rPr lang="en"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rPr>
              <a:t>G</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Want jy sê: Ek is ryk en het verryk geword en het aan niks gebrek nie; en jy weet nie dat dit jy is wat ellendig en beklaenswaardig en arm en blind en naak is nie.</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(Openbaring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1" y="1768025"/>
            <a:ext cx="7453530" cy="1631216"/>
          </a:xfrm>
          <a:prstGeom prst="rect">
            <a:avLst/>
          </a:prstGeom>
          <a:noFill/>
        </p:spPr>
        <p:txBody>
          <a:bodyPr wrap="square" rtlCol="0">
            <a:spAutoFit/>
          </a:bodyPr>
          <a:lstStyle/>
          <a:p>
            <a:pPr>
              <a:spcBef>
                <a:spcPts val="600"/>
              </a:spcBef>
            </a:pPr>
            <a:r>
              <a:rPr lang="nl-NL" sz="2000" b="1" dirty="0"/>
              <a:t>Die boodskap aan die sewe kerke bied die toestand van die wêreldkerk van apostoliese tye tot vandag toe aan (Op. 2-3). In die aanbieding van die boodskap vir ons tyd (Laodisea), stel Jesus homself voor as “die Amen [die Waarheid], die getroue en waaragtige Getuie” (Op. 3:14).</a:t>
            </a:r>
            <a:endParaRPr lang="en" sz="20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80579" y="3314087"/>
            <a:ext cx="7367348" cy="707886"/>
          </a:xfrm>
          <a:prstGeom prst="rect">
            <a:avLst/>
          </a:prstGeom>
          <a:noFill/>
        </p:spPr>
        <p:txBody>
          <a:bodyPr wrap="square">
            <a:spAutoFit/>
          </a:bodyPr>
          <a:lstStyle/>
          <a:p>
            <a:pPr>
              <a:spcBef>
                <a:spcPts val="600"/>
              </a:spcBef>
            </a:pPr>
            <a:r>
              <a:rPr lang="nl-NL" sz="2000" b="1" dirty="0"/>
              <a:t>Wanneer ons na onsself kyk, sien ons </a:t>
            </a:r>
            <a:r>
              <a:rPr lang="nl-NL" sz="2000" i="1" dirty="0"/>
              <a:t>ons Waarheid</a:t>
            </a:r>
            <a:r>
              <a:rPr lang="nl-NL" sz="2000" b="1" dirty="0"/>
              <a:t>: “Ek is ryk en het verryk geword en het aan niks gebrek nie” </a:t>
            </a:r>
            <a:r>
              <a:rPr lang="nl-NL" b="1" dirty="0"/>
              <a:t>(Op. 3:17a).</a:t>
            </a:r>
            <a:endParaRPr lang="en" sz="20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0" y="5144166"/>
            <a:ext cx="5016479" cy="1631216"/>
          </a:xfrm>
          <a:prstGeom prst="rect">
            <a:avLst/>
          </a:prstGeom>
          <a:noFill/>
        </p:spPr>
        <p:txBody>
          <a:bodyPr wrap="square">
            <a:spAutoFit/>
          </a:bodyPr>
          <a:lstStyle/>
          <a:p>
            <a:pPr>
              <a:spcBef>
                <a:spcPts val="600"/>
              </a:spcBef>
            </a:pPr>
            <a:r>
              <a:rPr lang="nl-NL" sz="2000" b="1" dirty="0"/>
              <a:t>Nou is dit tyd om onsself te evalueer. Is ek bewus van wat ek werklik het, en wat ek nog nodig het? Hoeveel het ek gegroei in my verhouding met Jesus? Verander ek ten goede?</a:t>
            </a:r>
            <a:endParaRPr lang="en" sz="2000"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62482" y="4021973"/>
            <a:ext cx="5145584" cy="1015663"/>
          </a:xfrm>
          <a:prstGeom prst="rect">
            <a:avLst/>
          </a:prstGeom>
          <a:noFill/>
        </p:spPr>
        <p:txBody>
          <a:bodyPr wrap="square">
            <a:spAutoFit/>
          </a:bodyPr>
          <a:lstStyle/>
          <a:p>
            <a:pPr>
              <a:spcBef>
                <a:spcPts val="600"/>
              </a:spcBef>
            </a:pPr>
            <a:r>
              <a:rPr lang="nl-NL" sz="2000" b="1" dirty="0"/>
              <a:t>Maar Jesus sien die waarheid, </a:t>
            </a:r>
            <a:r>
              <a:rPr lang="nl-NL" sz="2000" i="1" dirty="0"/>
              <a:t>ons realiteit</a:t>
            </a:r>
            <a:r>
              <a:rPr lang="nl-NL" sz="2000" b="1" dirty="0"/>
              <a:t>:  “Jy is ellendig, beklaenswaardig, arm, blind en naak” </a:t>
            </a:r>
            <a:r>
              <a:rPr lang="nl-NL" b="1" dirty="0"/>
              <a:t>(Op. 3:17b).</a:t>
            </a:r>
            <a:endParaRPr lang="en" sz="2000"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48178" y="4202045"/>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OPLOSSING</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61774"/>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ZA" sz="1600" b="1" dirty="0">
                <a:solidFill>
                  <a:schemeClr val="accent5">
                    <a:lumMod val="50000"/>
                  </a:schemeClr>
                </a:solidFill>
                <a:latin typeface="Comic Sans MS" panose="030F0702030302020204" pitchFamily="66" charset="0"/>
              </a:rPr>
              <a:t>Ek </a:t>
            </a:r>
            <a:r>
              <a:rPr lang="en-ZA" sz="1600" b="1" dirty="0" err="1">
                <a:solidFill>
                  <a:schemeClr val="accent5">
                    <a:lumMod val="50000"/>
                  </a:schemeClr>
                </a:solidFill>
                <a:latin typeface="Comic Sans MS" panose="030F0702030302020204" pitchFamily="66" charset="0"/>
              </a:rPr>
              <a:t>raai</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jou</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aan</a:t>
            </a:r>
            <a:r>
              <a:rPr lang="en-ZA" sz="1600" b="1" dirty="0">
                <a:solidFill>
                  <a:schemeClr val="accent5">
                    <a:lumMod val="50000"/>
                  </a:schemeClr>
                </a:solidFill>
                <a:latin typeface="Comic Sans MS" panose="030F0702030302020204" pitchFamily="66" charset="0"/>
              </a:rPr>
              <a:t> om van My </a:t>
            </a:r>
            <a:r>
              <a:rPr lang="en-ZA" sz="1600" b="1" dirty="0" err="1">
                <a:solidFill>
                  <a:schemeClr val="accent5">
                    <a:lumMod val="50000"/>
                  </a:schemeClr>
                </a:solidFill>
                <a:latin typeface="Comic Sans MS" panose="030F0702030302020204" pitchFamily="66" charset="0"/>
              </a:rPr>
              <a:t>te</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koop</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goud</a:t>
            </a:r>
            <a:r>
              <a:rPr lang="en-ZA" sz="1600" b="1" dirty="0">
                <a:solidFill>
                  <a:schemeClr val="accent5">
                    <a:lumMod val="50000"/>
                  </a:schemeClr>
                </a:solidFill>
                <a:latin typeface="Comic Sans MS" panose="030F0702030302020204" pitchFamily="66" charset="0"/>
              </a:rPr>
              <a:t> wat </a:t>
            </a:r>
            <a:r>
              <a:rPr lang="en-ZA" sz="1600" b="1" dirty="0" err="1">
                <a:solidFill>
                  <a:schemeClr val="accent5">
                    <a:lumMod val="50000"/>
                  </a:schemeClr>
                </a:solidFill>
                <a:latin typeface="Comic Sans MS" panose="030F0702030302020204" pitchFamily="66" charset="0"/>
              </a:rPr>
              <a:t>deur</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vuur</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gelouter</a:t>
            </a:r>
            <a:r>
              <a:rPr lang="en-ZA" sz="1600" b="1" dirty="0">
                <a:solidFill>
                  <a:schemeClr val="accent5">
                    <a:lumMod val="50000"/>
                  </a:schemeClr>
                </a:solidFill>
                <a:latin typeface="Comic Sans MS" panose="030F0702030302020204" pitchFamily="66" charset="0"/>
              </a:rPr>
              <a:t> is, </a:t>
            </a:r>
            <a:r>
              <a:rPr lang="en-ZA" sz="1600" b="1" dirty="0" err="1">
                <a:solidFill>
                  <a:schemeClr val="accent5">
                    <a:lumMod val="50000"/>
                  </a:schemeClr>
                </a:solidFill>
                <a:latin typeface="Comic Sans MS" panose="030F0702030302020204" pitchFamily="66" charset="0"/>
              </a:rPr>
              <a:t>sodat</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jy</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kan</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ryk</a:t>
            </a:r>
            <a:r>
              <a:rPr lang="en-ZA" sz="1600" b="1" dirty="0">
                <a:solidFill>
                  <a:schemeClr val="accent5">
                    <a:lumMod val="50000"/>
                  </a:schemeClr>
                </a:solidFill>
                <a:latin typeface="Comic Sans MS" panose="030F0702030302020204" pitchFamily="66" charset="0"/>
              </a:rPr>
              <a:t> word; </a:t>
            </a:r>
            <a:r>
              <a:rPr lang="en-ZA" sz="1600" b="1" dirty="0" err="1">
                <a:solidFill>
                  <a:schemeClr val="accent5">
                    <a:lumMod val="50000"/>
                  </a:schemeClr>
                </a:solidFill>
                <a:latin typeface="Comic Sans MS" panose="030F0702030302020204" pitchFamily="66" charset="0"/>
              </a:rPr>
              <a:t>en</a:t>
            </a:r>
            <a:r>
              <a:rPr lang="en-ZA" sz="1600" b="1" dirty="0">
                <a:solidFill>
                  <a:schemeClr val="accent5">
                    <a:lumMod val="50000"/>
                  </a:schemeClr>
                </a:solidFill>
                <a:latin typeface="Comic Sans MS" panose="030F0702030302020204" pitchFamily="66" charset="0"/>
              </a:rPr>
              <a:t> wit </a:t>
            </a:r>
            <a:r>
              <a:rPr lang="en-ZA" sz="1600" b="1" dirty="0" err="1">
                <a:solidFill>
                  <a:schemeClr val="accent5">
                    <a:lumMod val="50000"/>
                  </a:schemeClr>
                </a:solidFill>
                <a:latin typeface="Comic Sans MS" panose="030F0702030302020204" pitchFamily="66" charset="0"/>
              </a:rPr>
              <a:t>klere</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dat</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jy</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jou</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kan</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aantrek</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en</a:t>
            </a:r>
            <a:r>
              <a:rPr lang="en-ZA" sz="1600" b="1" dirty="0">
                <a:solidFill>
                  <a:schemeClr val="accent5">
                    <a:lumMod val="50000"/>
                  </a:schemeClr>
                </a:solidFill>
                <a:latin typeface="Comic Sans MS" panose="030F0702030302020204" pitchFamily="66" charset="0"/>
              </a:rPr>
              <a:t> die </a:t>
            </a:r>
            <a:r>
              <a:rPr lang="en-ZA" sz="1600" b="1" dirty="0" err="1">
                <a:solidFill>
                  <a:schemeClr val="accent5">
                    <a:lumMod val="50000"/>
                  </a:schemeClr>
                </a:solidFill>
                <a:latin typeface="Comic Sans MS" panose="030F0702030302020204" pitchFamily="66" charset="0"/>
              </a:rPr>
              <a:t>skande</a:t>
            </a:r>
            <a:r>
              <a:rPr lang="en-ZA" sz="1600" b="1" dirty="0">
                <a:solidFill>
                  <a:schemeClr val="accent5">
                    <a:lumMod val="50000"/>
                  </a:schemeClr>
                </a:solidFill>
                <a:latin typeface="Comic Sans MS" panose="030F0702030302020204" pitchFamily="66" charset="0"/>
              </a:rPr>
              <a:t> van </a:t>
            </a:r>
            <a:r>
              <a:rPr lang="en-ZA" sz="1600" b="1" dirty="0" err="1">
                <a:solidFill>
                  <a:schemeClr val="accent5">
                    <a:lumMod val="50000"/>
                  </a:schemeClr>
                </a:solidFill>
                <a:latin typeface="Comic Sans MS" panose="030F0702030302020204" pitchFamily="66" charset="0"/>
              </a:rPr>
              <a:t>jou</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naaktheid</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nie</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openbaar</a:t>
            </a:r>
            <a:r>
              <a:rPr lang="en-ZA" sz="1600" b="1" dirty="0">
                <a:solidFill>
                  <a:schemeClr val="accent5">
                    <a:lumMod val="50000"/>
                  </a:schemeClr>
                </a:solidFill>
                <a:latin typeface="Comic Sans MS" panose="030F0702030302020204" pitchFamily="66" charset="0"/>
              </a:rPr>
              <a:t> word </a:t>
            </a:r>
            <a:r>
              <a:rPr lang="en-ZA" sz="1600" b="1" dirty="0" err="1">
                <a:solidFill>
                  <a:schemeClr val="accent5">
                    <a:lumMod val="50000"/>
                  </a:schemeClr>
                </a:solidFill>
                <a:latin typeface="Comic Sans MS" panose="030F0702030302020204" pitchFamily="66" charset="0"/>
              </a:rPr>
              <a:t>nie</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en</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salf</a:t>
            </a:r>
            <a:r>
              <a:rPr lang="en-ZA" sz="1600" b="1" dirty="0">
                <a:solidFill>
                  <a:schemeClr val="accent5">
                    <a:lumMod val="50000"/>
                  </a:schemeClr>
                </a:solidFill>
                <a:latin typeface="Comic Sans MS" panose="030F0702030302020204" pitchFamily="66" charset="0"/>
              </a:rPr>
              <a:t> om </a:t>
            </a:r>
            <a:r>
              <a:rPr lang="en-ZA" sz="1600" b="1" dirty="0" err="1">
                <a:solidFill>
                  <a:schemeClr val="accent5">
                    <a:lumMod val="50000"/>
                  </a:schemeClr>
                </a:solidFill>
                <a:latin typeface="Comic Sans MS" panose="030F0702030302020204" pitchFamily="66" charset="0"/>
              </a:rPr>
              <a:t>jou</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oë</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te</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salf</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sodat</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jy</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kan</a:t>
            </a:r>
            <a:r>
              <a:rPr lang="en-ZA" sz="1600" b="1" dirty="0">
                <a:solidFill>
                  <a:schemeClr val="accent5">
                    <a:lumMod val="50000"/>
                  </a:schemeClr>
                </a:solidFill>
                <a:latin typeface="Comic Sans MS" panose="030F0702030302020204" pitchFamily="66" charset="0"/>
              </a:rPr>
              <a:t> </a:t>
            </a:r>
            <a:r>
              <a:rPr lang="en-ZA" sz="1600" b="1" dirty="0" err="1">
                <a:solidFill>
                  <a:schemeClr val="accent5">
                    <a:lumMod val="50000"/>
                  </a:schemeClr>
                </a:solidFill>
                <a:latin typeface="Comic Sans MS" panose="030F0702030302020204" pitchFamily="66" charset="0"/>
              </a:rPr>
              <a:t>sien</a:t>
            </a:r>
            <a:r>
              <a:rPr lang="en" sz="16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(Openbaring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nl-NL" sz="2000" b="1" dirty="0"/>
              <a:t>Aangesien dit apatie (louwarmheid) veroorsaak as ons gemaklik voel met ons situasie, raai Jesus ons aan om drie dinge te doen</a:t>
            </a:r>
            <a:r>
              <a:rPr lang="en" sz="2000" b="1" noProof="0" dirty="0"/>
              <a:t>:</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582116589"/>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726719866"/>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214907354"/>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RESULTAAT</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outerShdw blurRad="38100" dist="38100" dir="2700000" algn="tl">
                    <a:srgbClr val="000000">
                      <a:alpha val="43137"/>
                    </a:srgbClr>
                  </a:outerShdw>
                </a:effectLst>
                <a:latin typeface="Comic Sans MS" panose="030F0702030302020204" pitchFamily="66" charset="0"/>
              </a:rPr>
              <a:t>Kyk, Ek staan by die deur en Ek klop. As iemand my stem hoor en die deur oopmaak, sal Ek ingaan na hom toe en saam met hom maaltyd hou, en hy met My</a:t>
            </a: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(Openbaring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180185" y="1454425"/>
            <a:ext cx="7458273" cy="1323439"/>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Daar is 'n probleem. Ek voel geestelik goed, maar Jesus wil hê ek moet verbeter. As ek egter nie bewus is van my behoefte aan verandering nie, sal ek nooit verander nie. Ek sal nooit wil koop wat ek dink ek reeds het nie.</a:t>
            </a:r>
            <a:endParaRPr lang="en" sz="20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Jesus klop aan die deur van my hart en wag geduldig. Hy onderbreek nie my lewe om my te dwing om 'n verhouding met Hom te hê nie. Die besluit om dit oop te maak, is myne.</a:t>
            </a:r>
            <a:endParaRPr lang="en" sz="20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180181" y="3799778"/>
            <a:ext cx="7458277" cy="1631216"/>
          </a:xfrm>
          <a:prstGeom prst="rect">
            <a:avLst/>
          </a:prstGeom>
          <a:noFill/>
        </p:spPr>
        <p:txBody>
          <a:bodyPr wrap="square">
            <a:spAutoFit/>
          </a:bodyPr>
          <a:lstStyle/>
          <a:p>
            <a:pPr>
              <a:spcBef>
                <a:spcPts val="600"/>
              </a:spcBef>
            </a:pPr>
            <a:r>
              <a:rPr lang="en-ZA" sz="2000" b="1" dirty="0">
                <a:solidFill>
                  <a:schemeClr val="bg1"/>
                </a:solidFill>
                <a:effectLst>
                  <a:outerShdw blurRad="38100" dist="38100" dir="2700000" algn="tl">
                    <a:srgbClr val="000000">
                      <a:alpha val="43137"/>
                    </a:srgbClr>
                  </a:outerShdw>
                </a:effectLst>
              </a:rPr>
              <a:t>Jesus se </a:t>
            </a:r>
            <a:r>
              <a:rPr lang="en-ZA" sz="2000" b="1" dirty="0" err="1">
                <a:solidFill>
                  <a:schemeClr val="bg1"/>
                </a:solidFill>
                <a:effectLst>
                  <a:outerShdw blurRad="38100" dist="38100" dir="2700000" algn="tl">
                    <a:srgbClr val="000000">
                      <a:alpha val="43137"/>
                    </a:srgbClr>
                  </a:outerShdw>
                </a:effectLst>
              </a:rPr>
              <a:t>teregwysing</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straf</a:t>
            </a:r>
            <a:r>
              <a:rPr lang="en-ZA" sz="2000" b="1" dirty="0">
                <a:solidFill>
                  <a:schemeClr val="bg1"/>
                </a:solidFill>
                <a:effectLst>
                  <a:outerShdw blurRad="38100" dist="38100" dir="2700000" algn="tl">
                    <a:srgbClr val="000000">
                      <a:alpha val="43137"/>
                    </a:srgbClr>
                  </a:outerShdw>
                </a:effectLst>
              </a:rPr>
              <a:t> is </a:t>
            </a:r>
            <a:r>
              <a:rPr lang="en-ZA" sz="2000" b="1" dirty="0" err="1">
                <a:solidFill>
                  <a:schemeClr val="bg1"/>
                </a:solidFill>
                <a:effectLst>
                  <a:outerShdw blurRad="38100" dist="38100" dir="2700000" algn="tl">
                    <a:srgbClr val="000000">
                      <a:alpha val="43137"/>
                    </a:srgbClr>
                  </a:outerShdw>
                </a:effectLst>
              </a:rPr>
              <a:t>nie</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noodwendig</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negatief</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nie</a:t>
            </a:r>
            <a:r>
              <a:rPr lang="en-ZA" sz="2000" b="1" dirty="0">
                <a:solidFill>
                  <a:schemeClr val="bg1"/>
                </a:solidFill>
                <a:effectLst>
                  <a:outerShdw blurRad="38100" dist="38100" dir="2700000" algn="tl">
                    <a:srgbClr val="000000">
                      <a:alpha val="43137"/>
                    </a:srgbClr>
                  </a:outerShdw>
                </a:effectLst>
              </a:rPr>
              <a:t>. Hy </a:t>
            </a:r>
            <a:r>
              <a:rPr lang="en-ZA" sz="2000" b="1" dirty="0" err="1">
                <a:solidFill>
                  <a:schemeClr val="bg1"/>
                </a:solidFill>
                <a:effectLst>
                  <a:outerShdw blurRad="38100" dist="38100" dir="2700000" algn="tl">
                    <a:srgbClr val="000000">
                      <a:alpha val="43137"/>
                    </a:srgbClr>
                  </a:outerShdw>
                </a:effectLst>
              </a:rPr>
              <a:t>verkies</a:t>
            </a:r>
            <a:r>
              <a:rPr lang="en-ZA" sz="2000" b="1" dirty="0">
                <a:solidFill>
                  <a:schemeClr val="bg1"/>
                </a:solidFill>
                <a:effectLst>
                  <a:outerShdw blurRad="38100" dist="38100" dir="2700000" algn="tl">
                    <a:srgbClr val="000000">
                      <a:alpha val="43137"/>
                    </a:srgbClr>
                  </a:outerShdw>
                </a:effectLst>
              </a:rPr>
              <a:t> die pad van </a:t>
            </a:r>
            <a:r>
              <a:rPr lang="en-ZA" sz="2000" b="1" dirty="0" err="1">
                <a:solidFill>
                  <a:schemeClr val="bg1"/>
                </a:solidFill>
                <a:effectLst>
                  <a:outerShdw blurRad="38100" dist="38100" dir="2700000" algn="tl">
                    <a:srgbClr val="000000">
                      <a:alpha val="43137"/>
                    </a:srgbClr>
                  </a:outerShdw>
                </a:effectLst>
              </a:rPr>
              <a:t>dialoog</a:t>
            </a:r>
            <a:r>
              <a:rPr lang="en-ZA" sz="2000" b="1" dirty="0">
                <a:solidFill>
                  <a:schemeClr val="bg1"/>
                </a:solidFill>
                <a:effectLst>
                  <a:outerShdw blurRad="38100" dist="38100" dir="2700000" algn="tl">
                    <a:srgbClr val="000000">
                      <a:alpha val="43137"/>
                    </a:srgbClr>
                  </a:outerShdw>
                </a:effectLst>
              </a:rPr>
              <a:t>. Hy </a:t>
            </a:r>
            <a:r>
              <a:rPr lang="en-ZA" sz="2000" b="1" dirty="0" err="1">
                <a:solidFill>
                  <a:schemeClr val="bg1"/>
                </a:solidFill>
                <a:effectLst>
                  <a:outerShdw blurRad="38100" dist="38100" dir="2700000" algn="tl">
                    <a:srgbClr val="000000">
                      <a:alpha val="43137"/>
                    </a:srgbClr>
                  </a:outerShdw>
                </a:effectLst>
              </a:rPr>
              <a:t>wil</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stil</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saam</a:t>
            </a:r>
            <a:r>
              <a:rPr lang="en-ZA" sz="2000" b="1" dirty="0">
                <a:solidFill>
                  <a:schemeClr val="bg1"/>
                </a:solidFill>
                <a:effectLst>
                  <a:outerShdw blurRad="38100" dist="38100" dir="2700000" algn="tl">
                    <a:srgbClr val="000000">
                      <a:alpha val="43137"/>
                    </a:srgbClr>
                  </a:outerShdw>
                </a:effectLst>
              </a:rPr>
              <a:t> met </a:t>
            </a:r>
            <a:r>
              <a:rPr lang="en-ZA" sz="2000" b="1" dirty="0" err="1">
                <a:solidFill>
                  <a:schemeClr val="bg1"/>
                </a:solidFill>
                <a:effectLst>
                  <a:outerShdw blurRad="38100" dist="38100" dir="2700000" algn="tl">
                    <a:srgbClr val="000000">
                      <a:alpha val="43137"/>
                    </a:srgbClr>
                  </a:outerShdw>
                </a:effectLst>
              </a:rPr>
              <a:t>ons</a:t>
            </a:r>
            <a:r>
              <a:rPr lang="en-ZA" sz="2000" b="1" dirty="0">
                <a:solidFill>
                  <a:schemeClr val="bg1"/>
                </a:solidFill>
                <a:effectLst>
                  <a:outerShdw blurRad="38100" dist="38100" dir="2700000" algn="tl">
                    <a:srgbClr val="000000">
                      <a:alpha val="43137"/>
                    </a:srgbClr>
                  </a:outerShdw>
                </a:effectLst>
              </a:rPr>
              <a:t> sit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gesels</a:t>
            </a:r>
            <a:r>
              <a:rPr lang="en-ZA" sz="2000" b="1" dirty="0">
                <a:solidFill>
                  <a:schemeClr val="bg1"/>
                </a:solidFill>
                <a:effectLst>
                  <a:outerShdw blurRad="38100" dist="38100" dir="2700000" algn="tl">
                    <a:srgbClr val="000000">
                      <a:alpha val="43137"/>
                    </a:srgbClr>
                  </a:outerShdw>
                </a:effectLst>
              </a:rPr>
              <a:t>… “Kyk, Ek </a:t>
            </a:r>
            <a:r>
              <a:rPr lang="en-ZA" sz="2000" b="1" dirty="0" err="1">
                <a:solidFill>
                  <a:schemeClr val="bg1"/>
                </a:solidFill>
                <a:effectLst>
                  <a:outerShdw blurRad="38100" dist="38100" dir="2700000" algn="tl">
                    <a:srgbClr val="000000">
                      <a:alpha val="43137"/>
                    </a:srgbClr>
                  </a:outerShdw>
                </a:effectLst>
              </a:rPr>
              <a:t>staan</a:t>
            </a:r>
            <a:r>
              <a:rPr lang="en-ZA" sz="2000" b="1" dirty="0">
                <a:solidFill>
                  <a:schemeClr val="bg1"/>
                </a:solidFill>
                <a:effectLst>
                  <a:outerShdw blurRad="38100" dist="38100" dir="2700000" algn="tl">
                    <a:srgbClr val="000000">
                      <a:alpha val="43137"/>
                    </a:srgbClr>
                  </a:outerShdw>
                </a:effectLst>
              </a:rPr>
              <a:t> ​​by die </a:t>
            </a:r>
            <a:r>
              <a:rPr lang="en-ZA" sz="2000" b="1" dirty="0" err="1">
                <a:solidFill>
                  <a:schemeClr val="bg1"/>
                </a:solidFill>
                <a:effectLst>
                  <a:outerShdw blurRad="38100" dist="38100" dir="2700000" algn="tl">
                    <a:srgbClr val="000000">
                      <a:alpha val="43137"/>
                    </a:srgbClr>
                  </a:outerShdw>
                </a:effectLst>
              </a:rPr>
              <a:t>deur</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Ek </a:t>
            </a:r>
            <a:r>
              <a:rPr lang="en-ZA" sz="2000" b="1" dirty="0" err="1">
                <a:solidFill>
                  <a:schemeClr val="bg1"/>
                </a:solidFill>
                <a:effectLst>
                  <a:outerShdw blurRad="38100" dist="38100" dir="2700000" algn="tl">
                    <a:srgbClr val="000000">
                      <a:alpha val="43137"/>
                    </a:srgbClr>
                  </a:outerShdw>
                </a:effectLst>
              </a:rPr>
              <a:t>klop</a:t>
            </a:r>
            <a:r>
              <a:rPr lang="en-ZA" sz="2000" b="1" dirty="0">
                <a:solidFill>
                  <a:schemeClr val="bg1"/>
                </a:solidFill>
                <a:effectLst>
                  <a:outerShdw blurRad="38100" dist="38100" dir="2700000" algn="tl">
                    <a:srgbClr val="000000">
                      <a:alpha val="43137"/>
                    </a:srgbClr>
                  </a:outerShdw>
                </a:effectLst>
              </a:rPr>
              <a:t>. As </a:t>
            </a:r>
            <a:r>
              <a:rPr lang="en-ZA" sz="2000" b="1" dirty="0" err="1">
                <a:solidFill>
                  <a:schemeClr val="bg1"/>
                </a:solidFill>
                <a:effectLst>
                  <a:outerShdw blurRad="38100" dist="38100" dir="2700000" algn="tl">
                    <a:srgbClr val="000000">
                      <a:alpha val="43137"/>
                    </a:srgbClr>
                  </a:outerShdw>
                </a:effectLst>
              </a:rPr>
              <a:t>iemand</a:t>
            </a:r>
            <a:r>
              <a:rPr lang="en-ZA" sz="2000" b="1" dirty="0">
                <a:solidFill>
                  <a:schemeClr val="bg1"/>
                </a:solidFill>
                <a:effectLst>
                  <a:outerShdw blurRad="38100" dist="38100" dir="2700000" algn="tl">
                    <a:srgbClr val="000000">
                      <a:alpha val="43137"/>
                    </a:srgbClr>
                  </a:outerShdw>
                </a:effectLst>
              </a:rPr>
              <a:t> my stem hoor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die </a:t>
            </a:r>
            <a:r>
              <a:rPr lang="en-ZA" sz="2000" b="1" dirty="0" err="1">
                <a:solidFill>
                  <a:schemeClr val="bg1"/>
                </a:solidFill>
                <a:effectLst>
                  <a:outerShdw blurRad="38100" dist="38100" dir="2700000" algn="tl">
                    <a:srgbClr val="000000">
                      <a:alpha val="43137"/>
                    </a:srgbClr>
                  </a:outerShdw>
                </a:effectLst>
              </a:rPr>
              <a:t>deur</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oopmaak</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sal</a:t>
            </a:r>
            <a:r>
              <a:rPr lang="en-ZA" sz="2000" b="1" dirty="0">
                <a:solidFill>
                  <a:schemeClr val="bg1"/>
                </a:solidFill>
                <a:effectLst>
                  <a:outerShdw blurRad="38100" dist="38100" dir="2700000" algn="tl">
                    <a:srgbClr val="000000">
                      <a:alpha val="43137"/>
                    </a:srgbClr>
                  </a:outerShdw>
                </a:effectLst>
              </a:rPr>
              <a:t> Ek </a:t>
            </a:r>
            <a:r>
              <a:rPr lang="en-ZA" sz="2000" b="1" dirty="0" err="1">
                <a:solidFill>
                  <a:schemeClr val="bg1"/>
                </a:solidFill>
                <a:effectLst>
                  <a:outerShdw blurRad="38100" dist="38100" dir="2700000" algn="tl">
                    <a:srgbClr val="000000">
                      <a:alpha val="43137"/>
                    </a:srgbClr>
                  </a:outerShdw>
                </a:effectLst>
              </a:rPr>
              <a:t>ingaan</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na</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hom</a:t>
            </a:r>
            <a:r>
              <a:rPr lang="en-ZA" sz="2000" b="1" dirty="0">
                <a:solidFill>
                  <a:schemeClr val="bg1"/>
                </a:solidFill>
                <a:effectLst>
                  <a:outerShdw blurRad="38100" dist="38100" dir="2700000" algn="tl">
                    <a:srgbClr val="000000">
                      <a:alpha val="43137"/>
                    </a:srgbClr>
                  </a:outerShdw>
                </a:effectLst>
              </a:rPr>
              <a:t> toe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saam</a:t>
            </a:r>
            <a:r>
              <a:rPr lang="en-ZA" sz="2000" b="1" dirty="0">
                <a:solidFill>
                  <a:schemeClr val="bg1"/>
                </a:solidFill>
                <a:effectLst>
                  <a:outerShdw blurRad="38100" dist="38100" dir="2700000" algn="tl">
                    <a:srgbClr val="000000">
                      <a:alpha val="43137"/>
                    </a:srgbClr>
                  </a:outerShdw>
                </a:effectLst>
              </a:rPr>
              <a:t> met </a:t>
            </a:r>
            <a:r>
              <a:rPr lang="en-ZA" sz="2000" b="1" dirty="0" err="1">
                <a:solidFill>
                  <a:schemeClr val="bg1"/>
                </a:solidFill>
                <a:effectLst>
                  <a:outerShdw blurRad="38100" dist="38100" dir="2700000" algn="tl">
                    <a:srgbClr val="000000">
                      <a:alpha val="43137"/>
                    </a:srgbClr>
                  </a:outerShdw>
                </a:effectLst>
              </a:rPr>
              <a:t>hom</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maaltyd</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hou</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en</a:t>
            </a:r>
            <a:r>
              <a:rPr lang="en-ZA" sz="2000" b="1" dirty="0">
                <a:solidFill>
                  <a:schemeClr val="bg1"/>
                </a:solidFill>
                <a:effectLst>
                  <a:outerShdw blurRad="38100" dist="38100" dir="2700000" algn="tl">
                    <a:srgbClr val="000000">
                      <a:alpha val="43137"/>
                    </a:srgbClr>
                  </a:outerShdw>
                </a:effectLst>
              </a:rPr>
              <a:t> hy met My” (Op. 3:20).</a:t>
            </a:r>
            <a:endParaRPr lang="en"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171793" y="2873269"/>
            <a:ext cx="7688691"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Om dit op te los, het Jesus sy eie metodes: “Almal wat Ek liefhet, bestraf en tugtig Ek”; en hy voeg by: “Bekeer julle”  (Op. 3:19).</a:t>
            </a:r>
            <a:endParaRPr lang="en" sz="20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61609"/>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BEVREDIGING</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nl-NL" b="1" dirty="0">
                <a:solidFill>
                  <a:srgbClr val="652F00"/>
                </a:solidFill>
                <a:latin typeface="Comic Sans MS" panose="030F0702030302020204" pitchFamily="66" charset="0"/>
              </a:rPr>
              <a:t>Aan hom wat oorwin, sal Ek gee om saam met My te sit op my troon, soos Ek ook oorwin het en saam met my Vader op sy troon gaan sit het</a:t>
            </a:r>
            <a:r>
              <a:rPr lang="en"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(Openbaring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nl-NL" sz="2000" b="1" dirty="0"/>
              <a:t>Jesus weet die pad is nie maklik nie. Hy ken ons pogings om die goud, die kleed en die oogsalf te koop. Hy ken ons stryd om louwarmheid te oorkom, die deur oop te maak en met Hom te skakel. Daarom sê Hy vir ons: Julle kan oorwin, net soos Ek oorwin het (Op. 3:21).</a:t>
            </a:r>
            <a:endParaRPr lang="en" sz="20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2247086246"/>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nl-NL" sz="2000" b="1" dirty="0"/>
              <a:t>Hy weet ook dat ons nooit die eerste stap sal neem nie. God het nog altyd die inisiatief geneem.</a:t>
            </a:r>
            <a:endParaRPr lang="en"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027435"/>
            <a:ext cx="4257367" cy="2631490"/>
          </a:xfrm>
          <a:prstGeom prst="rect">
            <a:avLst/>
          </a:prstGeom>
          <a:noFill/>
        </p:spPr>
        <p:txBody>
          <a:bodyPr wrap="square">
            <a:spAutoFit/>
          </a:bodyPr>
          <a:lstStyle/>
          <a:p>
            <a:pPr>
              <a:spcBef>
                <a:spcPts val="600"/>
              </a:spcBef>
            </a:pPr>
            <a:r>
              <a:rPr lang="en-ZA" sz="2000" b="1" dirty="0"/>
              <a:t>Die </a:t>
            </a:r>
            <a:r>
              <a:rPr lang="en-ZA" sz="2000" b="1" dirty="0" err="1"/>
              <a:t>sleutel</a:t>
            </a:r>
            <a:r>
              <a:rPr lang="en-ZA" sz="2000" b="1" dirty="0"/>
              <a:t> tot </a:t>
            </a:r>
            <a:r>
              <a:rPr lang="en-ZA" sz="2000" b="1" dirty="0" err="1"/>
              <a:t>hierdie</a:t>
            </a:r>
            <a:r>
              <a:rPr lang="en-ZA" sz="2000" b="1" dirty="0"/>
              <a:t> </a:t>
            </a:r>
            <a:r>
              <a:rPr lang="en-ZA" sz="2000" b="1" dirty="0" err="1"/>
              <a:t>goddelike</a:t>
            </a:r>
            <a:r>
              <a:rPr lang="en-ZA" sz="2000" b="1" dirty="0"/>
              <a:t> </a:t>
            </a:r>
            <a:r>
              <a:rPr lang="en-ZA" sz="2000" b="1" dirty="0" err="1"/>
              <a:t>gedrag</a:t>
            </a:r>
            <a:r>
              <a:rPr lang="en-ZA" sz="2000" b="1" dirty="0"/>
              <a:t> (wat </a:t>
            </a:r>
            <a:r>
              <a:rPr lang="en-ZA" sz="2000" b="1" dirty="0" err="1"/>
              <a:t>ons</a:t>
            </a:r>
            <a:r>
              <a:rPr lang="en-ZA" sz="2000" b="1" dirty="0"/>
              <a:t> </a:t>
            </a:r>
            <a:r>
              <a:rPr lang="en-ZA" sz="2000" b="1" dirty="0" err="1"/>
              <a:t>nie</a:t>
            </a:r>
            <a:r>
              <a:rPr lang="en-ZA" sz="2000" b="1" dirty="0"/>
              <a:t> </a:t>
            </a:r>
            <a:r>
              <a:rPr lang="en-ZA" sz="2000" b="1" dirty="0" err="1"/>
              <a:t>verdien</a:t>
            </a:r>
            <a:r>
              <a:rPr lang="en-ZA" sz="2000" b="1" dirty="0"/>
              <a:t> </a:t>
            </a:r>
            <a:r>
              <a:rPr lang="en-ZA" sz="2000" b="1" dirty="0" err="1"/>
              <a:t>nie</a:t>
            </a:r>
            <a:r>
              <a:rPr lang="en-ZA" sz="2000" b="1" dirty="0"/>
              <a:t>) is </a:t>
            </a:r>
            <a:r>
              <a:rPr lang="en-ZA" sz="2000" b="1" dirty="0" err="1"/>
              <a:t>liefde</a:t>
            </a:r>
            <a:r>
              <a:rPr lang="en-ZA" sz="2000" b="1" dirty="0"/>
              <a:t>: “Ek het </a:t>
            </a:r>
            <a:r>
              <a:rPr lang="en-ZA" sz="2000" b="1" dirty="0" err="1"/>
              <a:t>jou</a:t>
            </a:r>
            <a:r>
              <a:rPr lang="en-ZA" sz="2000" b="1" dirty="0"/>
              <a:t> </a:t>
            </a:r>
            <a:r>
              <a:rPr lang="en-ZA" sz="2000" b="1" dirty="0" err="1"/>
              <a:t>liefgehad</a:t>
            </a:r>
            <a:r>
              <a:rPr lang="en-ZA" sz="2000" b="1" dirty="0"/>
              <a:t> met 'n </a:t>
            </a:r>
            <a:r>
              <a:rPr lang="en-ZA" sz="2000" b="1" dirty="0" err="1"/>
              <a:t>ewige</a:t>
            </a:r>
            <a:r>
              <a:rPr lang="en-ZA" sz="2000" b="1" dirty="0"/>
              <a:t> </a:t>
            </a:r>
            <a:r>
              <a:rPr lang="en-ZA" sz="2000" b="1" dirty="0" err="1"/>
              <a:t>liefde</a:t>
            </a:r>
            <a:r>
              <a:rPr lang="en-ZA" sz="2000" b="1" dirty="0"/>
              <a:t>” (Jer 31:3). </a:t>
            </a:r>
          </a:p>
          <a:p>
            <a:pPr>
              <a:spcBef>
                <a:spcPts val="600"/>
              </a:spcBef>
            </a:pPr>
            <a:r>
              <a:rPr lang="en-ZA" sz="2000" b="1" dirty="0"/>
              <a:t>Hy </a:t>
            </a:r>
            <a:r>
              <a:rPr lang="en-ZA" sz="2000" b="1" dirty="0" err="1"/>
              <a:t>wil</a:t>
            </a:r>
            <a:r>
              <a:rPr lang="en-ZA" sz="2000" b="1" dirty="0"/>
              <a:t> 'n </a:t>
            </a:r>
            <a:r>
              <a:rPr lang="en-ZA" sz="2000" b="1" dirty="0" err="1"/>
              <a:t>verhouding</a:t>
            </a:r>
            <a:r>
              <a:rPr lang="en-ZA" sz="2000" b="1" dirty="0"/>
              <a:t> met </a:t>
            </a:r>
            <a:r>
              <a:rPr lang="en-ZA" sz="2000" b="1" dirty="0" err="1"/>
              <a:t>ons</a:t>
            </a:r>
            <a:r>
              <a:rPr lang="en-ZA" sz="2000" b="1" dirty="0"/>
              <a:t> </a:t>
            </a:r>
            <a:r>
              <a:rPr lang="en-ZA" sz="2000" b="1" dirty="0" err="1"/>
              <a:t>hê</a:t>
            </a:r>
            <a:r>
              <a:rPr lang="en-ZA" sz="2000" b="1" dirty="0"/>
              <a:t>. Wil ek 'n </a:t>
            </a:r>
            <a:r>
              <a:rPr lang="en-ZA" sz="2000" b="1" dirty="0" err="1"/>
              <a:t>verhouding</a:t>
            </a:r>
            <a:r>
              <a:rPr lang="en-ZA" sz="2000" b="1" dirty="0"/>
              <a:t> met Hom </a:t>
            </a:r>
            <a:r>
              <a:rPr lang="en-ZA" sz="2000" b="1" dirty="0" err="1"/>
              <a:t>hê</a:t>
            </a:r>
            <a:r>
              <a:rPr lang="en-ZA" sz="2000" b="1" dirty="0"/>
              <a:t>? Sal ek my hart vir Hom </a:t>
            </a:r>
            <a:r>
              <a:rPr lang="en-ZA" sz="2000" b="1" dirty="0" err="1"/>
              <a:t>oopmaak</a:t>
            </a:r>
            <a:r>
              <a:rPr lang="en-ZA" sz="2000" b="1" dirty="0"/>
              <a:t> </a:t>
            </a:r>
            <a:r>
              <a:rPr lang="en-ZA" sz="2000" b="1" dirty="0" err="1"/>
              <a:t>en</a:t>
            </a:r>
            <a:r>
              <a:rPr lang="en-ZA" sz="2000" b="1" dirty="0"/>
              <a:t> Hom </a:t>
            </a:r>
            <a:r>
              <a:rPr lang="en-ZA" sz="2000" b="1" dirty="0" err="1"/>
              <a:t>liefhê</a:t>
            </a:r>
            <a:r>
              <a:rPr lang="en-ZA" sz="2000" b="1" dirty="0"/>
              <a:t> </a:t>
            </a:r>
            <a:r>
              <a:rPr lang="en-ZA" sz="2000" b="1" dirty="0" err="1"/>
              <a:t>soos</a:t>
            </a:r>
            <a:r>
              <a:rPr lang="en-ZA" sz="2000" b="1" dirty="0"/>
              <a:t> Hy my </a:t>
            </a:r>
            <a:r>
              <a:rPr lang="en-ZA" sz="2000" b="1" dirty="0" err="1"/>
              <a:t>liefhet</a:t>
            </a:r>
            <a:r>
              <a:rPr lang="en-ZA" sz="2000" b="1" dirty="0"/>
              <a:t>?</a:t>
            </a:r>
            <a:endParaRPr lang="en" sz="2000"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spc="600" noProof="0" dirty="0">
                <a:ln w="0"/>
                <a:solidFill>
                  <a:srgbClr val="0C8A4D"/>
                </a:solidFill>
                <a:effectLst>
                  <a:outerShdw blurRad="38100" dist="25400" dir="5400000" algn="ctr" rotWithShape="0">
                    <a:srgbClr val="6E747A">
                      <a:alpha val="43000"/>
                    </a:srgbClr>
                  </a:outerShdw>
                </a:effectLst>
              </a:rPr>
              <a:t>REALITEITS-TOETS</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(Johannes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583</TotalTime>
  <Words>1770</Words>
  <Application>Microsoft Office PowerPoint</Application>
  <PresentationFormat>Panorámica</PresentationFormat>
  <Paragraphs>71</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Aptos Display</vt:lpstr>
      <vt:lpstr>Aptos</vt:lpstr>
      <vt:lpstr>Constantia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2026-02-21T18:00:10Z</dcterms:created>
  <dcterms:modified xsi:type="dcterms:W3CDTF">2026-03-11T12:36:05Z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2026-03-09T14:25:11Z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2fc509c4-6522-46e6-aff2-ed000618fd04</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