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nl-NL" sz="2000" b="1" dirty="0">
              <a:effectLst>
                <a:outerShdw blurRad="38100" dist="38100" dir="2700000" algn="tl">
                  <a:srgbClr val="000000"/>
                </a:outerShdw>
              </a:effectLst>
            </a:rPr>
            <a:t>Hy was konsekwent en het drie keer per dag gebid</a:t>
          </a:r>
          <a:endParaRPr lang="en"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nl-NL" sz="2000" b="1" dirty="0">
              <a:effectLst>
                <a:outerShdw blurRad="38100" dist="38100" dir="2700000" algn="tl">
                  <a:srgbClr val="000000"/>
                </a:outerShdw>
              </a:effectLst>
            </a:rPr>
            <a:t>Dit was voorspelbaar—hy het sy venster na Jerusalem oopgemaak</a:t>
          </a:r>
          <a:endParaRPr lang="en"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nl-NL" sz="2000" b="1" dirty="0">
              <a:effectLst>
                <a:outerShdw blurRad="38100" dist="38100" dir="2700000" algn="tl">
                  <a:srgbClr val="000000"/>
                </a:outerShdw>
              </a:effectLst>
            </a:rPr>
            <a:t>Hy het spesifieke gewoontes gehad—hy het op sy knieë gebid</a:t>
          </a:r>
          <a:endParaRPr lang="en" sz="20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nl-NL" sz="2000" b="1" dirty="0">
              <a:effectLst>
                <a:outerShdw blurRad="38100" dist="38100" dir="2700000" algn="tl">
                  <a:srgbClr val="000000"/>
                </a:outerShdw>
              </a:effectLst>
            </a:rPr>
            <a:t>Dit het gefokus op danksegging en smeking</a:t>
          </a:r>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custScaleX="113877"/>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custScaleX="113552"/>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nl-NL" sz="2000" b="1" dirty="0">
              <a:solidFill>
                <a:schemeClr val="accent6">
                  <a:lumMod val="75000"/>
                </a:schemeClr>
              </a:solidFill>
            </a:rPr>
            <a:t>Josafat het staande voor die volk gebid (2 Kron. 20:5)</a:t>
          </a:r>
          <a:endParaRPr lang="en" sz="2000" b="1" dirty="0">
            <a:solidFill>
              <a:schemeClr val="accent6">
                <a:lumMod val="75000"/>
              </a:schemeClr>
            </a:solidFill>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nl-NL" sz="2000" b="1" dirty="0">
              <a:solidFill>
                <a:schemeClr val="accent5">
                  <a:lumMod val="75000"/>
                </a:schemeClr>
              </a:solidFill>
            </a:rPr>
            <a:t>Dawid het voor God gesit om Hom te dank (2 Samuel 7:18 </a:t>
          </a:r>
          <a:r>
            <a:rPr lang="nl-NL" sz="1600" b="1" dirty="0">
              <a:solidFill>
                <a:schemeClr val="accent5">
                  <a:lumMod val="75000"/>
                </a:schemeClr>
              </a:solidFill>
            </a:rPr>
            <a:t>AFR83</a:t>
          </a:r>
          <a:r>
            <a:rPr lang="en" sz="2000" b="1" dirty="0">
              <a:solidFill>
                <a:schemeClr val="accent5">
                  <a:lumMod val="75000"/>
                </a:schemeClr>
              </a:solidFill>
            </a:rPr>
            <a:t>)</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nl-NL" sz="2000" b="1" dirty="0">
              <a:solidFill>
                <a:schemeClr val="accent2">
                  <a:lumMod val="75000"/>
                </a:schemeClr>
              </a:solidFill>
            </a:rPr>
            <a:t>Salomo het gekniel en met opgehewe hande gebid (1 Konings 8:54)</a:t>
          </a:r>
          <a:endParaRPr lang="en" sz="2000" b="1" dirty="0">
            <a:solidFill>
              <a:schemeClr val="accent2">
                <a:lumMod val="75000"/>
              </a:schemeClr>
            </a:solidFill>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nl-NL" sz="2000" b="1" dirty="0">
              <a:ln>
                <a:solidFill>
                  <a:schemeClr val="accent4">
                    <a:lumMod val="50000"/>
                  </a:schemeClr>
                </a:solidFill>
              </a:ln>
            </a:rPr>
            <a:t>Die volk het tot op die grond gebuig om te bid</a:t>
          </a:r>
          <a:br>
            <a:rPr lang="nl-NL" sz="2000" b="1" dirty="0">
              <a:ln>
                <a:solidFill>
                  <a:schemeClr val="accent4">
                    <a:lumMod val="50000"/>
                  </a:schemeClr>
                </a:solidFill>
              </a:ln>
            </a:rPr>
          </a:br>
          <a:r>
            <a:rPr lang="nl-NL" sz="2000" b="1" dirty="0">
              <a:ln>
                <a:solidFill>
                  <a:schemeClr val="accent4">
                    <a:lumMod val="50000"/>
                  </a:schemeClr>
                </a:solidFill>
              </a:ln>
            </a:rPr>
            <a:t>(Neh. 8:7)</a:t>
          </a:r>
          <a:endParaRPr lang="en" sz="20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nl-NL" sz="2000" b="1" dirty="0">
              <a:solidFill>
                <a:schemeClr val="accent1">
                  <a:lumMod val="75000"/>
                </a:schemeClr>
              </a:solidFill>
            </a:rPr>
            <a:t>Dawid het neergebuig op sy bed gebid</a:t>
          </a:r>
          <a:br>
            <a:rPr lang="nl-NL" sz="2000" b="1" dirty="0">
              <a:solidFill>
                <a:schemeClr val="accent1">
                  <a:lumMod val="75000"/>
                </a:schemeClr>
              </a:solidFill>
            </a:rPr>
          </a:br>
          <a:r>
            <a:rPr lang="nl-NL" sz="2000" b="1" dirty="0">
              <a:solidFill>
                <a:schemeClr val="accent1">
                  <a:lumMod val="75000"/>
                </a:schemeClr>
              </a:solidFill>
            </a:rPr>
            <a:t>(1 Konings 1:47)</a:t>
          </a:r>
          <a:endParaRPr lang="en" sz="2000" b="1" dirty="0">
            <a:solidFill>
              <a:schemeClr val="accent1">
                <a:lumMod val="75000"/>
              </a:schemeClr>
            </a:solidFill>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nl-NL" sz="2000" b="1" dirty="0">
              <a:solidFill>
                <a:schemeClr val="accent3">
                  <a:lumMod val="75000"/>
                </a:schemeClr>
              </a:solidFill>
            </a:rPr>
            <a:t>Nehemia het stilweg staande voor die koning gebid</a:t>
          </a:r>
          <a:br>
            <a:rPr lang="nl-NL" sz="2000" b="1" dirty="0">
              <a:solidFill>
                <a:schemeClr val="accent3">
                  <a:lumMod val="75000"/>
                </a:schemeClr>
              </a:solidFill>
            </a:rPr>
          </a:br>
          <a:r>
            <a:rPr lang="nl-NL" sz="2000" b="1" dirty="0">
              <a:solidFill>
                <a:schemeClr val="accent3">
                  <a:lumMod val="75000"/>
                </a:schemeClr>
              </a:solidFill>
            </a:rPr>
            <a:t>(Neh. 2:1-4)</a:t>
          </a:r>
          <a:endParaRPr lang="en" sz="2000" b="1" dirty="0">
            <a:solidFill>
              <a:schemeClr val="accent3">
                <a:lumMod val="75000"/>
              </a:schemeClr>
            </a:solidFill>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ScaleX="104613" custLinFactNeighborX="-2825" custLinFactNeighborY="-55234">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59950">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ZA" sz="2000" b="1" dirty="0">
              <a:solidFill>
                <a:schemeClr val="accent3"/>
              </a:solidFill>
            </a:rPr>
            <a:t>VIR FAMILIELEDE</a:t>
          </a:r>
          <a:endParaRPr lang="en"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fr-FR" sz="2000" b="1" dirty="0" err="1"/>
            <a:t>Weens</a:t>
          </a:r>
          <a:r>
            <a:rPr lang="fr-FR" sz="2000" b="1" dirty="0"/>
            <a:t> </a:t>
          </a:r>
          <a:r>
            <a:rPr lang="fr-FR" sz="2000" b="1" dirty="0" err="1"/>
            <a:t>Aäron</a:t>
          </a:r>
          <a:r>
            <a:rPr lang="fr-FR" sz="2000" b="1" dirty="0"/>
            <a:t> se sonde</a:t>
          </a:r>
          <a:br>
            <a:rPr lang="fr-FR" sz="2000" b="1" dirty="0"/>
          </a:br>
          <a:r>
            <a:rPr lang="fr-FR" sz="2000" b="1" dirty="0"/>
            <a:t>(</a:t>
          </a:r>
          <a:r>
            <a:rPr lang="fr-FR" sz="2000" b="1" dirty="0" err="1"/>
            <a:t>Deut</a:t>
          </a:r>
          <a:r>
            <a:rPr lang="fr-FR" sz="2000" b="1" dirty="0"/>
            <a:t>. 9:20)</a:t>
          </a:r>
          <a:endParaRPr lang="en" sz="2000" b="1"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pt-BR" sz="2000" b="1" dirty="0"/>
            <a:t>Weens Mirjam se murmurering (Num. 12:10-13)</a:t>
          </a:r>
          <a:endParaRPr lang="en" sz="2000" b="1" dirty="0"/>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ZA" sz="2000" b="1" dirty="0">
              <a:solidFill>
                <a:srgbClr val="7030A0"/>
              </a:solidFill>
            </a:rPr>
            <a:t>VIR DIE VOLK</a:t>
          </a:r>
          <a:endParaRPr lang="en"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nl-NL" sz="2000" b="1" dirty="0"/>
            <a:t>Toe hulle dors was</a:t>
          </a:r>
          <a:br>
            <a:rPr lang="nl-NL" sz="2000" b="1" dirty="0"/>
          </a:br>
          <a:r>
            <a:rPr lang="nl-NL" sz="2000" b="1" dirty="0"/>
            <a:t>(Eks. 15:24-25)</a:t>
          </a:r>
          <a:endParaRPr lang="en" sz="20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nl-NL" sz="2000" b="1" dirty="0"/>
            <a:t>Toe hulle honger was (Num. 11:11-13)</a:t>
          </a:r>
          <a:endParaRPr lang="en" sz="2000" b="1" dirty="0"/>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nl-NL" sz="2000" b="1" dirty="0"/>
            <a:t>Toe hulle gesondig het (Eks. 32:30-32)</a:t>
          </a:r>
          <a:endParaRPr lang="en" sz="2000" b="1" dirty="0"/>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99417"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58314" custLinFactY="62020"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32474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75362"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51238"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898" y="0"/>
          <a:ext cx="1550877"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Hy was konsekwent en het drie keer per dag gebid</a:t>
          </a:r>
          <a:endParaRPr lang="en" sz="2000" b="1" kern="1200" dirty="0">
            <a:effectLst>
              <a:outerShdw blurRad="38100" dist="38100" dir="2700000" algn="tl">
                <a:srgbClr val="000000"/>
              </a:outerShdw>
            </a:effectLst>
          </a:endParaRPr>
        </a:p>
      </dsp:txBody>
      <dsp:txXfrm>
        <a:off x="1898" y="1358119"/>
        <a:ext cx="1550877" cy="1358119"/>
      </dsp:txXfrm>
    </dsp:sp>
    <dsp:sp modelId="{40BF4BA6-603A-4B87-8573-2D46CFD7DC54}">
      <dsp:nvSpPr>
        <dsp:cNvPr id="0" name=""/>
        <dsp:cNvSpPr/>
      </dsp:nvSpPr>
      <dsp:spPr>
        <a:xfrm>
          <a:off x="212019"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599301" y="0"/>
          <a:ext cx="1766092"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Dit was voorspelbaar—hy het sy venster na Jerusalem oopgemaak</a:t>
          </a:r>
          <a:endParaRPr lang="en" sz="2000" b="1" kern="1200" dirty="0">
            <a:effectLst>
              <a:outerShdw blurRad="38100" dist="38100" dir="2700000" algn="tl">
                <a:srgbClr val="000000"/>
              </a:outerShdw>
            </a:effectLst>
          </a:endParaRPr>
        </a:p>
      </dsp:txBody>
      <dsp:txXfrm>
        <a:off x="1599301" y="1358119"/>
        <a:ext cx="1766092" cy="1358119"/>
      </dsp:txXfrm>
    </dsp:sp>
    <dsp:sp modelId="{F1275158-66F6-4241-B296-26F82F5BAD47}">
      <dsp:nvSpPr>
        <dsp:cNvPr id="0" name=""/>
        <dsp:cNvSpPr/>
      </dsp:nvSpPr>
      <dsp:spPr>
        <a:xfrm>
          <a:off x="1917030"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411920" y="0"/>
          <a:ext cx="1550877"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Hy het spesifieke gewoontes gehad—hy het op sy knieë gebid</a:t>
          </a:r>
          <a:endParaRPr lang="en" sz="2000" b="1" kern="1200" dirty="0">
            <a:effectLst>
              <a:outerShdw blurRad="38100" dist="38100" dir="2700000" algn="tl">
                <a:srgbClr val="000000"/>
              </a:outerShdw>
            </a:effectLst>
          </a:endParaRPr>
        </a:p>
      </dsp:txBody>
      <dsp:txXfrm>
        <a:off x="3411920" y="1358119"/>
        <a:ext cx="1550877" cy="1358119"/>
      </dsp:txXfrm>
    </dsp:sp>
    <dsp:sp modelId="{59ADE160-BEAE-495D-A6DD-F6D596F8628E}">
      <dsp:nvSpPr>
        <dsp:cNvPr id="0" name=""/>
        <dsp:cNvSpPr/>
      </dsp:nvSpPr>
      <dsp:spPr>
        <a:xfrm>
          <a:off x="362204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5009324" y="0"/>
          <a:ext cx="1761052"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Dit het gefokus op danksegging en smeking</a:t>
          </a:r>
          <a:endParaRPr lang="en" sz="2000" b="1" kern="1200" dirty="0">
            <a:effectLst>
              <a:outerShdw blurRad="38100" dist="38100" dir="2700000" algn="tl">
                <a:srgbClr val="000000"/>
              </a:outerShdw>
            </a:effectLst>
          </a:endParaRPr>
        </a:p>
      </dsp:txBody>
      <dsp:txXfrm>
        <a:off x="5009324" y="1358119"/>
        <a:ext cx="1761052" cy="1358119"/>
      </dsp:txXfrm>
    </dsp:sp>
    <dsp:sp modelId="{90CE2DE1-9304-475F-9667-6098C759709D}">
      <dsp:nvSpPr>
        <dsp:cNvPr id="0" name=""/>
        <dsp:cNvSpPr/>
      </dsp:nvSpPr>
      <dsp:spPr>
        <a:xfrm>
          <a:off x="5324533"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70890" y="3223849"/>
          <a:ext cx="6230493"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316" y="17384"/>
          <a:ext cx="1728606" cy="18120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316" y="1832087"/>
          <a:ext cx="1728606" cy="64131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6">
                  <a:lumMod val="75000"/>
                </a:schemeClr>
              </a:solidFill>
            </a:rPr>
            <a:t>Josafat het staande voor die volk gebid (2 Kron. 20:5)</a:t>
          </a:r>
          <a:endParaRPr lang="en" sz="2000" b="1" kern="1200" dirty="0">
            <a:solidFill>
              <a:schemeClr val="accent6">
                <a:lumMod val="75000"/>
              </a:schemeClr>
            </a:solidFill>
          </a:endParaRPr>
        </a:p>
      </dsp:txBody>
      <dsp:txXfrm>
        <a:off x="316" y="1832087"/>
        <a:ext cx="1728606" cy="641313"/>
      </dsp:txXfrm>
    </dsp:sp>
    <dsp:sp modelId="{EDB4A37D-8561-4929-99F8-AC235B3239EA}">
      <dsp:nvSpPr>
        <dsp:cNvPr id="0" name=""/>
        <dsp:cNvSpPr/>
      </dsp:nvSpPr>
      <dsp:spPr>
        <a:xfrm>
          <a:off x="1941726" y="17384"/>
          <a:ext cx="1728606" cy="18120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853023" y="1754187"/>
          <a:ext cx="1808347" cy="64131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5">
                  <a:lumMod val="75000"/>
                </a:schemeClr>
              </a:solidFill>
            </a:rPr>
            <a:t>Dawid het voor God gesit om Hom te dank (2 Samuel 7:18 </a:t>
          </a:r>
          <a:r>
            <a:rPr lang="nl-NL" sz="1600" b="1" kern="1200" dirty="0">
              <a:solidFill>
                <a:schemeClr val="accent5">
                  <a:lumMod val="75000"/>
                </a:schemeClr>
              </a:solidFill>
            </a:rPr>
            <a:t>AFR83</a:t>
          </a:r>
          <a:r>
            <a:rPr lang="en" sz="2000" b="1" kern="1200" dirty="0">
              <a:solidFill>
                <a:schemeClr val="accent5">
                  <a:lumMod val="75000"/>
                </a:schemeClr>
              </a:solidFill>
            </a:rPr>
            <a:t>)</a:t>
          </a:r>
        </a:p>
      </dsp:txBody>
      <dsp:txXfrm>
        <a:off x="1853023" y="1754187"/>
        <a:ext cx="1808347" cy="641313"/>
      </dsp:txXfrm>
    </dsp:sp>
    <dsp:sp modelId="{EC92B07E-2904-41D0-9661-42C1AFD2B2F2}">
      <dsp:nvSpPr>
        <dsp:cNvPr id="0" name=""/>
        <dsp:cNvSpPr/>
      </dsp:nvSpPr>
      <dsp:spPr>
        <a:xfrm>
          <a:off x="3951702" y="17384"/>
          <a:ext cx="1728606" cy="18120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83137" y="1723943"/>
          <a:ext cx="1865736" cy="64131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2">
                  <a:lumMod val="75000"/>
                </a:schemeClr>
              </a:solidFill>
            </a:rPr>
            <a:t>Salomo het gekniel en met opgehewe hande gebid (1 Konings 8:54)</a:t>
          </a:r>
          <a:endParaRPr lang="en" sz="2000" b="1" kern="1200" dirty="0">
            <a:solidFill>
              <a:schemeClr val="accent2">
                <a:lumMod val="75000"/>
              </a:schemeClr>
            </a:solidFill>
          </a:endParaRPr>
        </a:p>
      </dsp:txBody>
      <dsp:txXfrm>
        <a:off x="3883137" y="1723943"/>
        <a:ext cx="1865736" cy="641313"/>
      </dsp:txXfrm>
    </dsp:sp>
    <dsp:sp modelId="{E04F557E-0620-4279-8185-F3D5DA5EFC90}">
      <dsp:nvSpPr>
        <dsp:cNvPr id="0" name=""/>
        <dsp:cNvSpPr/>
      </dsp:nvSpPr>
      <dsp:spPr>
        <a:xfrm>
          <a:off x="5921807" y="17384"/>
          <a:ext cx="1728606" cy="18120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921807" y="1832087"/>
          <a:ext cx="1728606" cy="64131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ln>
                <a:solidFill>
                  <a:schemeClr val="accent4">
                    <a:lumMod val="50000"/>
                  </a:schemeClr>
                </a:solidFill>
              </a:ln>
            </a:rPr>
            <a:t>Die volk het tot op die grond gebuig om te bid</a:t>
          </a:r>
          <a:br>
            <a:rPr lang="nl-NL" sz="2000" b="1" kern="1200" dirty="0">
              <a:ln>
                <a:solidFill>
                  <a:schemeClr val="accent4">
                    <a:lumMod val="50000"/>
                  </a:schemeClr>
                </a:solidFill>
              </a:ln>
            </a:rPr>
          </a:br>
          <a:r>
            <a:rPr lang="nl-NL" sz="2000" b="1" kern="1200" dirty="0">
              <a:ln>
                <a:solidFill>
                  <a:schemeClr val="accent4">
                    <a:lumMod val="50000"/>
                  </a:schemeClr>
                </a:solidFill>
              </a:ln>
            </a:rPr>
            <a:t>(Neh. 8:7)</a:t>
          </a:r>
          <a:endParaRPr lang="en" sz="2000" b="1" kern="1200" dirty="0">
            <a:ln>
              <a:solidFill>
                <a:schemeClr val="accent4">
                  <a:lumMod val="50000"/>
                </a:schemeClr>
              </a:solidFill>
            </a:ln>
          </a:endParaRPr>
        </a:p>
      </dsp:txBody>
      <dsp:txXfrm>
        <a:off x="5921807" y="1832087"/>
        <a:ext cx="1728606" cy="641313"/>
      </dsp:txXfrm>
    </dsp:sp>
    <dsp:sp modelId="{409CBAFB-D84F-4FB1-8ADF-A849DF484FB6}">
      <dsp:nvSpPr>
        <dsp:cNvPr id="0" name=""/>
        <dsp:cNvSpPr/>
      </dsp:nvSpPr>
      <dsp:spPr>
        <a:xfrm>
          <a:off x="7823347" y="17384"/>
          <a:ext cx="1728606" cy="18120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823347" y="1832087"/>
          <a:ext cx="1728606" cy="64131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1">
                  <a:lumMod val="75000"/>
                </a:schemeClr>
              </a:solidFill>
            </a:rPr>
            <a:t>Dawid het neergebuig op sy bed gebid</a:t>
          </a:r>
          <a:br>
            <a:rPr lang="nl-NL" sz="2000" b="1" kern="1200" dirty="0">
              <a:solidFill>
                <a:schemeClr val="accent1">
                  <a:lumMod val="75000"/>
                </a:schemeClr>
              </a:solidFill>
            </a:rPr>
          </a:br>
          <a:r>
            <a:rPr lang="nl-NL" sz="2000" b="1" kern="1200" dirty="0">
              <a:solidFill>
                <a:schemeClr val="accent1">
                  <a:lumMod val="75000"/>
                </a:schemeClr>
              </a:solidFill>
            </a:rPr>
            <a:t>(1 Konings 1:47)</a:t>
          </a:r>
          <a:endParaRPr lang="en" sz="2000" b="1" kern="1200" dirty="0">
            <a:solidFill>
              <a:schemeClr val="accent1">
                <a:lumMod val="75000"/>
              </a:schemeClr>
            </a:solidFill>
          </a:endParaRPr>
        </a:p>
      </dsp:txBody>
      <dsp:txXfrm>
        <a:off x="7823347" y="1832087"/>
        <a:ext cx="1728606" cy="641313"/>
      </dsp:txXfrm>
    </dsp:sp>
    <dsp:sp modelId="{FAC1B06F-82D6-44E5-8A3F-A94EDA2109E5}">
      <dsp:nvSpPr>
        <dsp:cNvPr id="0" name=""/>
        <dsp:cNvSpPr/>
      </dsp:nvSpPr>
      <dsp:spPr>
        <a:xfrm>
          <a:off x="9910625" y="17384"/>
          <a:ext cx="1728606" cy="18120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24887" y="1832087"/>
          <a:ext cx="2100084" cy="64131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nl-NL" sz="2000" b="1" kern="1200" dirty="0">
              <a:solidFill>
                <a:schemeClr val="accent3">
                  <a:lumMod val="75000"/>
                </a:schemeClr>
              </a:solidFill>
            </a:rPr>
            <a:t>Nehemia het stilweg staande voor die koning gebid</a:t>
          </a:r>
          <a:br>
            <a:rPr lang="nl-NL" sz="2000" b="1" kern="1200" dirty="0">
              <a:solidFill>
                <a:schemeClr val="accent3">
                  <a:lumMod val="75000"/>
                </a:schemeClr>
              </a:solidFill>
            </a:rPr>
          </a:br>
          <a:r>
            <a:rPr lang="nl-NL" sz="2000" b="1" kern="1200" dirty="0">
              <a:solidFill>
                <a:schemeClr val="accent3">
                  <a:lumMod val="75000"/>
                </a:schemeClr>
              </a:solidFill>
            </a:rPr>
            <a:t>(Neh. 2:1-4)</a:t>
          </a:r>
          <a:endParaRPr lang="en" sz="2000" b="1" kern="1200" dirty="0">
            <a:solidFill>
              <a:schemeClr val="accent3">
                <a:lumMod val="75000"/>
              </a:schemeClr>
            </a:solidFill>
          </a:endParaRPr>
        </a:p>
      </dsp:txBody>
      <dsp:txXfrm>
        <a:off x="9724887" y="1832087"/>
        <a:ext cx="2100084" cy="641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77509" y="384602"/>
          <a:ext cx="2591586" cy="351168"/>
        </a:xfrm>
        <a:custGeom>
          <a:avLst/>
          <a:gdLst/>
          <a:ahLst/>
          <a:cxnLst/>
          <a:rect l="0" t="0" r="0" b="0"/>
          <a:pathLst>
            <a:path>
              <a:moveTo>
                <a:pt x="0" y="0"/>
              </a:moveTo>
              <a:lnTo>
                <a:pt x="0" y="291074"/>
              </a:lnTo>
              <a:lnTo>
                <a:pt x="2591586" y="291074"/>
              </a:lnTo>
              <a:lnTo>
                <a:pt x="2591586" y="351168"/>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31789" y="384602"/>
          <a:ext cx="91440" cy="351168"/>
        </a:xfrm>
        <a:custGeom>
          <a:avLst/>
          <a:gdLst/>
          <a:ahLst/>
          <a:cxnLst/>
          <a:rect l="0" t="0" r="0" b="0"/>
          <a:pathLst>
            <a:path>
              <a:moveTo>
                <a:pt x="45720" y="0"/>
              </a:moveTo>
              <a:lnTo>
                <a:pt x="45720" y="291074"/>
              </a:lnTo>
              <a:lnTo>
                <a:pt x="130234" y="291074"/>
              </a:lnTo>
              <a:lnTo>
                <a:pt x="130234" y="351168"/>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00950" y="384602"/>
          <a:ext cx="2276558" cy="351168"/>
        </a:xfrm>
        <a:custGeom>
          <a:avLst/>
          <a:gdLst/>
          <a:ahLst/>
          <a:cxnLst/>
          <a:rect l="0" t="0" r="0" b="0"/>
          <a:pathLst>
            <a:path>
              <a:moveTo>
                <a:pt x="2276558" y="0"/>
              </a:moveTo>
              <a:lnTo>
                <a:pt x="2276558" y="291074"/>
              </a:lnTo>
              <a:lnTo>
                <a:pt x="0" y="291074"/>
              </a:lnTo>
              <a:lnTo>
                <a:pt x="0" y="351168"/>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51740" y="384602"/>
          <a:ext cx="1291312" cy="351168"/>
        </a:xfrm>
        <a:custGeom>
          <a:avLst/>
          <a:gdLst/>
          <a:ahLst/>
          <a:cxnLst/>
          <a:rect l="0" t="0" r="0" b="0"/>
          <a:pathLst>
            <a:path>
              <a:moveTo>
                <a:pt x="0" y="0"/>
              </a:moveTo>
              <a:lnTo>
                <a:pt x="0" y="291074"/>
              </a:lnTo>
              <a:lnTo>
                <a:pt x="1291312" y="291074"/>
              </a:lnTo>
              <a:lnTo>
                <a:pt x="1291312" y="351168"/>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55045" y="384602"/>
          <a:ext cx="996695" cy="351168"/>
        </a:xfrm>
        <a:custGeom>
          <a:avLst/>
          <a:gdLst/>
          <a:ahLst/>
          <a:cxnLst/>
          <a:rect l="0" t="0" r="0" b="0"/>
          <a:pathLst>
            <a:path>
              <a:moveTo>
                <a:pt x="996695" y="0"/>
              </a:moveTo>
              <a:lnTo>
                <a:pt x="996695" y="291074"/>
              </a:lnTo>
              <a:lnTo>
                <a:pt x="0" y="291074"/>
              </a:lnTo>
              <a:lnTo>
                <a:pt x="0" y="351168"/>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59439" y="0"/>
          <a:ext cx="384602" cy="384602"/>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39810" y="140006"/>
          <a:ext cx="4078870"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ZA" sz="2000" b="1" kern="1200" dirty="0">
              <a:solidFill>
                <a:schemeClr val="accent3"/>
              </a:solidFill>
            </a:rPr>
            <a:t>VIR FAMILIELEDE</a:t>
          </a:r>
          <a:endParaRPr lang="en" sz="2000" b="1" kern="1200" dirty="0">
            <a:solidFill>
              <a:schemeClr val="accent3"/>
            </a:solidFill>
          </a:endParaRPr>
        </a:p>
      </dsp:txBody>
      <dsp:txXfrm>
        <a:off x="2039810" y="140006"/>
        <a:ext cx="4078870" cy="384602"/>
      </dsp:txXfrm>
    </dsp:sp>
    <dsp:sp modelId="{9D111C27-E043-480C-8A20-BEB0A7F7A350}">
      <dsp:nvSpPr>
        <dsp:cNvPr id="0" name=""/>
        <dsp:cNvSpPr/>
      </dsp:nvSpPr>
      <dsp:spPr>
        <a:xfrm>
          <a:off x="7617" y="735771"/>
          <a:ext cx="1694856" cy="1073196"/>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107128" y="2214266"/>
          <a:ext cx="1727349"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fr-FR" sz="2000" b="1" kern="1200" dirty="0" err="1"/>
            <a:t>Weens</a:t>
          </a:r>
          <a:r>
            <a:rPr lang="fr-FR" sz="2000" b="1" kern="1200" dirty="0"/>
            <a:t> </a:t>
          </a:r>
          <a:r>
            <a:rPr lang="fr-FR" sz="2000" b="1" kern="1200" dirty="0" err="1"/>
            <a:t>Aäron</a:t>
          </a:r>
          <a:r>
            <a:rPr lang="fr-FR" sz="2000" b="1" kern="1200" dirty="0"/>
            <a:t> se sonde</a:t>
          </a:r>
          <a:br>
            <a:rPr lang="fr-FR" sz="2000" b="1" kern="1200" dirty="0"/>
          </a:br>
          <a:r>
            <a:rPr lang="fr-FR" sz="2000" b="1" kern="1200" dirty="0"/>
            <a:t>(</a:t>
          </a:r>
          <a:r>
            <a:rPr lang="fr-FR" sz="2000" b="1" kern="1200" dirty="0" err="1"/>
            <a:t>Deut</a:t>
          </a:r>
          <a:r>
            <a:rPr lang="fr-FR" sz="2000" b="1" kern="1200" dirty="0"/>
            <a:t>. 9:20)</a:t>
          </a:r>
          <a:endParaRPr lang="en" sz="2000" b="1" kern="1200" dirty="0"/>
        </a:p>
      </dsp:txBody>
      <dsp:txXfrm>
        <a:off x="107128" y="2214266"/>
        <a:ext cx="1727349" cy="384602"/>
      </dsp:txXfrm>
    </dsp:sp>
    <dsp:sp modelId="{88F1BAE8-136E-42BF-9207-09B358BAB561}">
      <dsp:nvSpPr>
        <dsp:cNvPr id="0" name=""/>
        <dsp:cNvSpPr/>
      </dsp:nvSpPr>
      <dsp:spPr>
        <a:xfrm>
          <a:off x="2295624" y="735771"/>
          <a:ext cx="1694856" cy="1073196"/>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225246" y="2316943"/>
          <a:ext cx="2067129"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pt-BR" sz="2000" b="1" kern="1200" dirty="0"/>
            <a:t>Weens Mirjam se murmurering (Num. 12:10-13)</a:t>
          </a:r>
          <a:endParaRPr lang="en" sz="2000" b="1" kern="1200" dirty="0"/>
        </a:p>
      </dsp:txBody>
      <dsp:txXfrm>
        <a:off x="2225246" y="2316943"/>
        <a:ext cx="2067129" cy="384602"/>
      </dsp:txXfrm>
    </dsp:sp>
    <dsp:sp modelId="{2FB7C8D9-58F1-4B12-A15B-42E3B531EF11}">
      <dsp:nvSpPr>
        <dsp:cNvPr id="0" name=""/>
        <dsp:cNvSpPr/>
      </dsp:nvSpPr>
      <dsp:spPr>
        <a:xfrm>
          <a:off x="7685207" y="0"/>
          <a:ext cx="384602" cy="384602"/>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59495" y="140006"/>
          <a:ext cx="2409972"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ZA" sz="2000" b="1" kern="1200" dirty="0">
              <a:solidFill>
                <a:srgbClr val="7030A0"/>
              </a:solidFill>
            </a:rPr>
            <a:t>VIR DIE VOLK</a:t>
          </a:r>
          <a:endParaRPr lang="en" sz="2000" b="1" kern="1200" dirty="0">
            <a:solidFill>
              <a:srgbClr val="7030A0"/>
            </a:solidFill>
          </a:endParaRPr>
        </a:p>
      </dsp:txBody>
      <dsp:txXfrm>
        <a:off x="8059495" y="140006"/>
        <a:ext cx="2409972" cy="384602"/>
      </dsp:txXfrm>
    </dsp:sp>
    <dsp:sp modelId="{E15C53C2-DCBA-4343-9AC7-09FB8C81C12F}">
      <dsp:nvSpPr>
        <dsp:cNvPr id="0" name=""/>
        <dsp:cNvSpPr/>
      </dsp:nvSpPr>
      <dsp:spPr>
        <a:xfrm>
          <a:off x="4753522" y="735771"/>
          <a:ext cx="1694856" cy="1073196"/>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779968" y="2214266"/>
          <a:ext cx="1873479"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nl-NL" sz="2000" b="1" kern="1200" dirty="0"/>
            <a:t>Toe hulle dors was</a:t>
          </a:r>
          <a:br>
            <a:rPr lang="nl-NL" sz="2000" b="1" kern="1200" dirty="0"/>
          </a:br>
          <a:r>
            <a:rPr lang="nl-NL" sz="2000" b="1" kern="1200" dirty="0"/>
            <a:t>(Eks. 15:24-25)</a:t>
          </a:r>
          <a:endParaRPr lang="en" sz="2000" b="1" kern="1200" dirty="0"/>
        </a:p>
      </dsp:txBody>
      <dsp:txXfrm>
        <a:off x="4779968" y="2214266"/>
        <a:ext cx="1873479" cy="384602"/>
      </dsp:txXfrm>
    </dsp:sp>
    <dsp:sp modelId="{DB6B9390-5F47-4F37-A57D-3476786C6143}">
      <dsp:nvSpPr>
        <dsp:cNvPr id="0" name=""/>
        <dsp:cNvSpPr/>
      </dsp:nvSpPr>
      <dsp:spPr>
        <a:xfrm>
          <a:off x="7114595" y="735771"/>
          <a:ext cx="1694856" cy="1073196"/>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6995041" y="2214266"/>
          <a:ext cx="2165480"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nl-NL" sz="2000" b="1" kern="1200" dirty="0"/>
            <a:t>Toe hulle honger was (Num. 11:11-13)</a:t>
          </a:r>
          <a:endParaRPr lang="en" sz="2000" b="1" kern="1200" dirty="0"/>
        </a:p>
      </dsp:txBody>
      <dsp:txXfrm>
        <a:off x="6995041" y="2214266"/>
        <a:ext cx="2165480" cy="384602"/>
      </dsp:txXfrm>
    </dsp:sp>
    <dsp:sp modelId="{CD389D96-F776-43A9-A232-CA0484CC1C83}">
      <dsp:nvSpPr>
        <dsp:cNvPr id="0" name=""/>
        <dsp:cNvSpPr/>
      </dsp:nvSpPr>
      <dsp:spPr>
        <a:xfrm>
          <a:off x="9621668" y="735771"/>
          <a:ext cx="1694856" cy="1073196"/>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571700" y="2214266"/>
          <a:ext cx="2026307" cy="38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nl-NL" sz="2000" b="1" kern="1200" dirty="0"/>
            <a:t>Toe hulle gesondig het (Eks. 32:30-32)</a:t>
          </a:r>
          <a:endParaRPr lang="en" sz="2000" b="1" kern="1200" dirty="0"/>
        </a:p>
      </dsp:txBody>
      <dsp:txXfrm>
        <a:off x="9571700" y="2214266"/>
        <a:ext cx="2026307" cy="3846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0A02C-DAA4-47D3-9222-5EFA9717FB87}" type="datetimeFigureOut">
              <a:rPr lang="en-ZA" smtClean="0"/>
              <a:t>2026/04/02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4E44C-2BFA-42B3-98A4-E9638ED24AA6}" type="slidenum">
              <a:rPr lang="en-ZA" smtClean="0"/>
              <a:t>‹Nº›</a:t>
            </a:fld>
            <a:endParaRPr lang="en-ZA"/>
          </a:p>
        </p:txBody>
      </p:sp>
    </p:spTree>
    <p:extLst>
      <p:ext uri="{BB962C8B-B14F-4D97-AF65-F5344CB8AC3E}">
        <p14:creationId xmlns:p14="http://schemas.microsoft.com/office/powerpoint/2010/main" val="412040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C64E44C-2BFA-42B3-98A4-E9638ED24AA6}" type="slidenum">
              <a:rPr lang="en-ZA" smtClean="0"/>
              <a:t>5</a:t>
            </a:fld>
            <a:endParaRPr lang="en-ZA"/>
          </a:p>
        </p:txBody>
      </p:sp>
    </p:spTree>
    <p:extLst>
      <p:ext uri="{BB962C8B-B14F-4D97-AF65-F5344CB8AC3E}">
        <p14:creationId xmlns:p14="http://schemas.microsoft.com/office/powerpoint/2010/main" val="351291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C64E44C-2BFA-42B3-98A4-E9638ED24AA6}" type="slidenum">
              <a:rPr lang="en-ZA" smtClean="0"/>
              <a:t>6</a:t>
            </a:fld>
            <a:endParaRPr lang="en-ZA"/>
          </a:p>
        </p:txBody>
      </p:sp>
    </p:spTree>
    <p:extLst>
      <p:ext uri="{BB962C8B-B14F-4D97-AF65-F5344CB8AC3E}">
        <p14:creationId xmlns:p14="http://schemas.microsoft.com/office/powerpoint/2010/main" val="156392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C64E44C-2BFA-42B3-98A4-E9638ED24AA6}" type="slidenum">
              <a:rPr lang="en-ZA" smtClean="0"/>
              <a:t>14</a:t>
            </a:fld>
            <a:endParaRPr lang="en-ZA"/>
          </a:p>
        </p:txBody>
      </p:sp>
    </p:spTree>
    <p:extLst>
      <p:ext uri="{BB962C8B-B14F-4D97-AF65-F5344CB8AC3E}">
        <p14:creationId xmlns:p14="http://schemas.microsoft.com/office/powerpoint/2010/main" val="355780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02/04/2026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02/04/2026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02/04/2026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02/04/2026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5.jpeg"/><Relationship Id="rId5" Type="http://schemas.openxmlformats.org/officeDocument/2006/relationships/diagramLayout" Target="../diagrams/layout1.xml"/><Relationship Id="rId10" Type="http://schemas.openxmlformats.org/officeDocument/2006/relationships/image" Target="../media/image44.jpeg"/><Relationship Id="rId4" Type="http://schemas.openxmlformats.org/officeDocument/2006/relationships/diagramData" Target="../diagrams/data1.xml"/><Relationship Id="rId9"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GEBED</a:t>
            </a:r>
          </a:p>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STRYDERS</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002279"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Les 6 vir Mei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ZA"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 LEWE VAN GEBED</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nl-NL" b="1" dirty="0">
                <a:solidFill>
                  <a:schemeClr val="accent3">
                    <a:lumMod val="50000"/>
                  </a:schemeClr>
                </a:solidFill>
                <a:latin typeface="Comic Sans MS" panose="030F0702030302020204" pitchFamily="66" charset="0"/>
              </a:rPr>
              <a:t>En Henog het met God gewandel; en hy was daar nie meer nie, want God het hom weggeneem</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(Genesis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22161"/>
            <a:ext cx="6471447" cy="1631216"/>
          </a:xfrm>
          <a:prstGeom prst="rect">
            <a:avLst/>
          </a:prstGeom>
          <a:noFill/>
        </p:spPr>
        <p:txBody>
          <a:bodyPr wrap="square" rtlCol="0">
            <a:spAutoFit/>
          </a:bodyPr>
          <a:lstStyle/>
          <a:p>
            <a:pPr>
              <a:spcBef>
                <a:spcPts val="600"/>
              </a:spcBef>
            </a:pPr>
            <a:r>
              <a:rPr lang="nl-NL" sz="2000" b="1" dirty="0"/>
              <a:t>Henog het in moeilike tye geleef, toe die goddeloosheid van die mense voor die sondvloed toegeneem het. Met die geboorte van sy seun het sy begrip van God gegroei en sy gemeenskap met Hom verdiep (Gen. 5:21-24).</a:t>
            </a:r>
            <a:endParaRPr lang="en" sz="20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732779"/>
            <a:ext cx="9716727" cy="1323439"/>
          </a:xfrm>
          <a:prstGeom prst="rect">
            <a:avLst/>
          </a:prstGeom>
          <a:noFill/>
        </p:spPr>
        <p:txBody>
          <a:bodyPr wrap="square">
            <a:spAutoFit/>
          </a:bodyPr>
          <a:lstStyle/>
          <a:p>
            <a:pPr>
              <a:spcBef>
                <a:spcPts val="600"/>
              </a:spcBef>
            </a:pPr>
            <a:r>
              <a:rPr lang="nl-NL" sz="2000" b="1" dirty="0"/>
              <a:t>Gebed was ’n belangrike deel van hierdie verhouding. Hoe meer intens en dringend sy werk geword het, hoe meer volgehoue en vuriger was sy gebede. Soms het hy hom na afgesonderde plekke teruggetrek om nader aan God te wees. Tog het hy altyd na die mense teruggekeer om sy kennis van God met hulle te deel.</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862322"/>
          </a:xfrm>
          <a:prstGeom prst="rect">
            <a:avLst/>
          </a:prstGeom>
          <a:noFill/>
        </p:spPr>
        <p:txBody>
          <a:bodyPr wrap="square">
            <a:spAutoFit/>
          </a:bodyPr>
          <a:lstStyle/>
          <a:p>
            <a:pPr>
              <a:spcBef>
                <a:spcPts val="600"/>
              </a:spcBef>
            </a:pPr>
            <a:r>
              <a:rPr lang="nl-NL" sz="2000" b="1" dirty="0"/>
              <a:t>God hoor ons in die besige daaglikse lewe sowel as in die stilte van afsondering. Daar is geen plek op aarde waar Hy ons nie kan sien en hoor nie. Ons kan ons gebede met woorde uitdruk (wat help om te fokus), of in stilte (wat help om ons gedagtes te verwoord). Die belangrikste is om nooit op te hou om met God deur gebed te kommunikeer nie.</a:t>
            </a:r>
            <a:endParaRPr lang="en" sz="2000"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MOSES</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ZA"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PRAAT MET GOD</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646331"/>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FECC75"/>
                </a:solidFill>
                <a:effectLst>
                  <a:outerShdw blurRad="38100" dist="38100" dir="2700000" algn="tl">
                    <a:srgbClr val="000000">
                      <a:alpha val="43137"/>
                    </a:srgbClr>
                  </a:outerShdw>
                </a:effectLst>
                <a:latin typeface="Comic Sans MS" panose="030F0702030302020204" pitchFamily="66" charset="0"/>
              </a:rPr>
              <a:t>En soos Moses, vir wie die HERE van aangesig tot aangesig geken het, het daar geen profeet meer in Israel opgestaan nie— </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ZA" sz="1400" b="1" dirty="0" err="1">
                <a:solidFill>
                  <a:srgbClr val="FECC75"/>
                </a:solidFill>
                <a:effectLst>
                  <a:outerShdw blurRad="38100" dist="38100" dir="2700000" algn="tl">
                    <a:srgbClr val="000000">
                      <a:alpha val="43137"/>
                    </a:srgbClr>
                  </a:outerShdw>
                </a:effectLst>
                <a:latin typeface="Comic Sans MS" panose="030F0702030302020204" pitchFamily="66" charset="0"/>
              </a:rPr>
              <a:t>Deuteronomium</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nl-NL" sz="2000" b="1" dirty="0"/>
              <a:t>Toe die volk Israel God se stem by Sinai hoor, het hulle gevra dat Hy nie weer direk met hulle praat nie, omdat hulle bang was om te sterf (Eks. 20:18-19).</a:t>
            </a:r>
            <a:endParaRPr lang="en" sz="20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6"/>
            <a:ext cx="1833827" cy="252941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460" y="2228349"/>
            <a:ext cx="2237484" cy="1678113"/>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2458" y="4093628"/>
            <a:ext cx="2235671" cy="1678112"/>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spcBef>
                <a:spcPts val="600"/>
              </a:spcBef>
            </a:pPr>
            <a:r>
              <a:rPr lang="nl-NL" sz="2000" b="1" dirty="0"/>
              <a:t>Dit was nie die geval met Moses nie—hy het met God van aangesig tot aangesig gepraat (Deut. 34:10). Vir 40 jaar (van die brandende bos tot sy dood) het Moses en God gereelde persoonlike gesprekke gehad (Eks. 33:9-11).</a:t>
            </a:r>
            <a:endParaRPr lang="en" sz="20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104543" y="5862001"/>
            <a:ext cx="9565639" cy="1015663"/>
          </a:xfrm>
          <a:prstGeom prst="rect">
            <a:avLst/>
          </a:prstGeom>
          <a:noFill/>
        </p:spPr>
        <p:txBody>
          <a:bodyPr wrap="square">
            <a:spAutoFit/>
          </a:bodyPr>
          <a:lstStyle/>
          <a:p>
            <a:pPr>
              <a:spcBef>
                <a:spcPts val="600"/>
              </a:spcBef>
            </a:pPr>
            <a:r>
              <a:rPr lang="nl-NL" sz="2000" b="1" dirty="0"/>
              <a:t>Ons het nie die voorreg om van aangesig tot aangesig met God te praat nie, maar gebed vul daardie leemte deurdat dit ons toelaat om direk met Hom te kommunikeer.</a:t>
            </a:r>
            <a:endParaRPr lang="en" sz="20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246769"/>
          </a:xfrm>
          <a:prstGeom prst="rect">
            <a:avLst/>
          </a:prstGeom>
          <a:noFill/>
        </p:spPr>
        <p:txBody>
          <a:bodyPr wrap="square">
            <a:spAutoFit/>
          </a:bodyPr>
          <a:lstStyle/>
          <a:p>
            <a:pPr>
              <a:spcBef>
                <a:spcPts val="600"/>
              </a:spcBef>
            </a:pPr>
            <a:r>
              <a:rPr lang="en-ZA" sz="2000" b="1" dirty="0"/>
              <a:t>Die Bybel </a:t>
            </a:r>
            <a:r>
              <a:rPr lang="en-ZA" sz="2000" b="1" dirty="0" err="1"/>
              <a:t>beskryf</a:t>
            </a:r>
            <a:r>
              <a:rPr lang="en-ZA" sz="2000" b="1" dirty="0"/>
              <a:t> </a:t>
            </a:r>
            <a:r>
              <a:rPr lang="en-ZA" sz="2000" b="1" dirty="0" err="1"/>
              <a:t>verskeie</a:t>
            </a:r>
            <a:r>
              <a:rPr lang="en-ZA" sz="2000" b="1" dirty="0"/>
              <a:t> </a:t>
            </a:r>
            <a:r>
              <a:rPr lang="en-ZA" sz="2000" b="1" dirty="0" err="1"/>
              <a:t>tydperke</a:t>
            </a:r>
            <a:r>
              <a:rPr lang="en-ZA" sz="2000" b="1" dirty="0"/>
              <a:t> van </a:t>
            </a:r>
            <a:r>
              <a:rPr lang="en-ZA" sz="2000" b="1" dirty="0" err="1"/>
              <a:t>veertig</a:t>
            </a:r>
            <a:r>
              <a:rPr lang="en-ZA" sz="2000" b="1" dirty="0"/>
              <a:t> </a:t>
            </a:r>
            <a:r>
              <a:rPr lang="en-ZA" sz="2000" b="1" dirty="0" err="1"/>
              <a:t>dae</a:t>
            </a:r>
            <a:r>
              <a:rPr lang="en-ZA" sz="2000" b="1" dirty="0"/>
              <a:t> </a:t>
            </a:r>
            <a:r>
              <a:rPr lang="en-ZA" sz="2000" b="1" dirty="0" err="1"/>
              <a:t>waarin</a:t>
            </a:r>
            <a:r>
              <a:rPr lang="en-ZA" sz="2000" b="1" dirty="0"/>
              <a:t> God </a:t>
            </a:r>
            <a:r>
              <a:rPr lang="en-ZA" sz="2000" b="1" dirty="0" err="1"/>
              <a:t>spesifieke</a:t>
            </a:r>
            <a:r>
              <a:rPr lang="en-ZA" sz="2000" b="1" dirty="0"/>
              <a:t> </a:t>
            </a:r>
            <a:r>
              <a:rPr lang="en-ZA" sz="2000" b="1" dirty="0" err="1"/>
              <a:t>instruksies</a:t>
            </a:r>
            <a:r>
              <a:rPr lang="en-ZA" sz="2000" b="1" dirty="0"/>
              <a:t> </a:t>
            </a:r>
            <a:r>
              <a:rPr lang="en-ZA" sz="2000" b="1" dirty="0" err="1"/>
              <a:t>aan</a:t>
            </a:r>
            <a:r>
              <a:rPr lang="en-ZA" sz="2000" b="1" dirty="0"/>
              <a:t> Moses </a:t>
            </a:r>
            <a:r>
              <a:rPr lang="en-ZA" sz="2000" b="1" dirty="0" err="1"/>
              <a:t>gegee</a:t>
            </a:r>
            <a:r>
              <a:rPr lang="en-ZA" sz="2000" b="1" dirty="0"/>
              <a:t> het </a:t>
            </a:r>
            <a:r>
              <a:rPr lang="en-ZA" sz="2000" b="1" dirty="0" err="1"/>
              <a:t>oor</a:t>
            </a:r>
            <a:r>
              <a:rPr lang="en-ZA" sz="2000" b="1" dirty="0"/>
              <a:t> die </a:t>
            </a:r>
            <a:r>
              <a:rPr lang="en-ZA" sz="2000" b="1" dirty="0" err="1"/>
              <a:t>tabernakel</a:t>
            </a:r>
            <a:r>
              <a:rPr lang="en-ZA" sz="2000" b="1" dirty="0"/>
              <a:t> </a:t>
            </a:r>
            <a:r>
              <a:rPr lang="en-ZA" sz="2000" b="1" dirty="0" err="1"/>
              <a:t>en</a:t>
            </a:r>
            <a:r>
              <a:rPr lang="en-ZA" sz="2000" b="1" dirty="0"/>
              <a:t> </a:t>
            </a:r>
            <a:r>
              <a:rPr lang="en-ZA" sz="2000" b="1" dirty="0" err="1"/>
              <a:t>verskeie</a:t>
            </a:r>
            <a:r>
              <a:rPr lang="en-ZA" sz="2000" b="1" dirty="0"/>
              <a:t> </a:t>
            </a:r>
            <a:r>
              <a:rPr lang="en-ZA" sz="2000" b="1" dirty="0" err="1"/>
              <a:t>wette</a:t>
            </a:r>
            <a:r>
              <a:rPr lang="en-ZA" sz="2000" b="1" dirty="0"/>
              <a:t> </a:t>
            </a:r>
            <a:r>
              <a:rPr lang="en-ZA" sz="2000" b="1" dirty="0" err="1"/>
              <a:t>aan</a:t>
            </a:r>
            <a:r>
              <a:rPr lang="en-ZA" sz="2000" b="1" dirty="0"/>
              <a:t> </a:t>
            </a:r>
            <a:r>
              <a:rPr lang="en-ZA" sz="2000" b="1" dirty="0" err="1"/>
              <a:t>hom</a:t>
            </a:r>
            <a:r>
              <a:rPr lang="en-ZA" sz="2000" b="1" dirty="0"/>
              <a:t> </a:t>
            </a:r>
            <a:r>
              <a:rPr lang="en-ZA" sz="2000" b="1" dirty="0" err="1"/>
              <a:t>oorgedra</a:t>
            </a:r>
            <a:r>
              <a:rPr lang="en-ZA" sz="2000" b="1" dirty="0"/>
              <a:t> het. </a:t>
            </a:r>
            <a:r>
              <a:rPr lang="en-ZA" sz="2000" b="1" dirty="0" err="1"/>
              <a:t>Tydens</a:t>
            </a:r>
            <a:r>
              <a:rPr lang="en-ZA" sz="2000" b="1" dirty="0"/>
              <a:t> </a:t>
            </a:r>
            <a:r>
              <a:rPr lang="en-ZA" sz="2000" b="1" dirty="0" err="1"/>
              <a:t>hierdie</a:t>
            </a:r>
            <a:r>
              <a:rPr lang="en-ZA" sz="2000" b="1" dirty="0"/>
              <a:t> </a:t>
            </a:r>
            <a:r>
              <a:rPr lang="en-ZA" sz="2000" b="1" dirty="0" err="1"/>
              <a:t>gesprekke</a:t>
            </a:r>
            <a:r>
              <a:rPr lang="en-ZA" sz="2000" b="1" dirty="0"/>
              <a:t> het Moses </a:t>
            </a:r>
            <a:r>
              <a:rPr lang="en-ZA" sz="2000" b="1" dirty="0" err="1"/>
              <a:t>ook</a:t>
            </a:r>
            <a:r>
              <a:rPr lang="en-ZA" sz="2000" b="1" dirty="0"/>
              <a:t> vir die volk </a:t>
            </a:r>
            <a:r>
              <a:rPr lang="en-ZA" sz="2000" b="1" dirty="0" err="1"/>
              <a:t>ingetree</a:t>
            </a:r>
            <a:r>
              <a:rPr lang="en-ZA" sz="2000" b="1" dirty="0"/>
              <a:t>.</a:t>
            </a:r>
            <a:endParaRPr lang="en" sz="2000"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ZA"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VOORBIDDENDE GEBED</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558313"/>
            <a:ext cx="7127871"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Ook was die HERE baie toornig op Aäron, sodat Hy hom wou verdelg; maar ek het ook vir Aäron in dié tyd gebid.” </a:t>
            </a:r>
            <a:r>
              <a:rPr lang="en" sz="1400" b="1" dirty="0">
                <a:solidFill>
                  <a:srgbClr val="7030A0"/>
                </a:solidFill>
                <a:latin typeface="Comic Sans MS" panose="030F0702030302020204" pitchFamily="66" charset="0"/>
              </a:rPr>
              <a:t>(</a:t>
            </a:r>
            <a:r>
              <a:rPr lang="en-ZA" sz="1400" b="1" dirty="0" err="1">
                <a:solidFill>
                  <a:srgbClr val="7030A0"/>
                </a:solidFill>
                <a:latin typeface="Comic Sans MS" panose="030F0702030302020204" pitchFamily="66" charset="0"/>
              </a:rPr>
              <a:t>Deuteronomium</a:t>
            </a:r>
            <a:r>
              <a:rPr lang="en" sz="1400" b="1" dirty="0">
                <a:solidFill>
                  <a:srgbClr val="7030A0"/>
                </a:solidFill>
                <a:latin typeface="Comic Sans MS" panose="030F0702030302020204" pitchFamily="66" charset="0"/>
              </a:rPr>
              <a:t>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nl-NL" sz="2000" b="1" dirty="0"/>
              <a:t>Voorbiddende gebed is wanneer ons namens ander mense bid (Jakobus 5:16; Matteus 5:44; 1 Timoteus 2:1-4).</a:t>
            </a:r>
            <a:endParaRPr lang="en" sz="2000" b="1" dirty="0"/>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722208439"/>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nl-NL" sz="2000" b="1" dirty="0"/>
              <a:t>Wat het Moses gemotiveer om vir ander te bid?</a:t>
            </a:r>
            <a:endParaRPr lang="en" sz="2000" b="1" dirty="0"/>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lvl="0">
              <a:spcBef>
                <a:spcPts val="600"/>
              </a:spcBef>
              <a:defRPr/>
            </a:pPr>
            <a:r>
              <a:rPr lang="nl-NL" sz="2000" b="1" dirty="0">
                <a:solidFill>
                  <a:prstClr val="black"/>
                </a:solidFill>
              </a:rPr>
              <a:t>Moses het by verskeie geleenthede en om verskillende redes vir ander ingetree: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nl-NL" sz="2000" b="1" dirty="0">
                <a:solidFill>
                  <a:prstClr val="black"/>
                </a:solidFill>
              </a:rPr>
              <a:t>Dieselfde ding wat ons behoort te motiveer: liefde vir diegene vir wie ons bid.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262979"/>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Om saam met die gesin en in die openbaar te bid is nie voldoende nie. In ons privaat gebede moet die versugtinge van die hart aan die alwetende God bekend gemaak word. Sulke persoonlike gebede is net bedoel vir die God wat ons verhoor. Dit staan niemand vry om na sulke smeekbede te luister nie. In ’n afgesonderde plek is die siel vry van die invloede van die omgewing en van spanning. Kalm, dog vurig sal hy tot God roep. Soet en blywend is die invloed wat uitgaan van Hom wat die geheime van die hart verstaan, wie se oor oop is vir die gebed wat uit die diepte van die hart kom. Deur kalme, een-voudige geloof, hou die siel gemeenskap met God en maak die strale van goddelike lig sy eie, om hom in die stryd teen Satan te versterk en te ondersteun.”</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Skrede </a:t>
            </a:r>
            <a:r>
              <a:rPr lang="en-US" sz="1600" b="1" dirty="0" err="1"/>
              <a:t>na</a:t>
            </a:r>
            <a:r>
              <a:rPr lang="en-US" sz="1600" b="1" dirty="0"/>
              <a:t> Christus</a:t>
            </a:r>
            <a:r>
              <a:rPr lang="en" sz="1600" b="1" dirty="0"/>
              <a:t>, bl.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477328"/>
          </a:xfrm>
          <a:prstGeom prst="rect">
            <a:avLst/>
          </a:prstGeom>
          <a:noFill/>
        </p:spPr>
        <p:txBody>
          <a:bodyPr wrap="square">
            <a:spAutoFit/>
          </a:bodyPr>
          <a:lstStyle/>
          <a:p>
            <a:pPr lvl="0" algn="ctr">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Ek het lief, want die HERE hoor my stem, my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smekinge</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want Hy het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sy</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oor</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tot my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geneig</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daarom</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sal</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ek Hom in my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dae</a:t>
            </a:r>
            <a:r>
              <a:rPr lang="en-ZA" sz="2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en-ZA" sz="2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aanroep</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p>
          <a:p>
            <a:pPr lvl="0" algn="ctr">
              <a:defRPr/>
            </a:pP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Psalm</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 </a:t>
            </a:r>
            <a:r>
              <a:rPr lang="es-ES" sz="1400" dirty="0" err="1">
                <a:ln w="0"/>
                <a:solidFill>
                  <a:srgbClr val="663300"/>
                </a:solidFill>
                <a:effectLst>
                  <a:outerShdw blurRad="38100" dist="19050" dir="2700000" algn="tl" rotWithShape="0">
                    <a:prstClr val="black">
                      <a:alpha val="40000"/>
                    </a:prstClr>
                  </a:outerShdw>
                </a:effectLst>
                <a:latin typeface="Comic Sans MS" panose="030F0702030302020204" pitchFamily="66" charset="0"/>
              </a:rPr>
              <a:t>Afrikaans</a:t>
            </a:r>
            <a:r>
              <a:rPr lang="es-ES" sz="14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1933/53</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a:t>
            </a:r>
          </a:p>
          <a:p>
            <a:pPr lvl="1">
              <a:spcBef>
                <a:spcPts val="600"/>
              </a:spcBef>
            </a:pPr>
            <a:r>
              <a:rPr lang="en-ZA" sz="2000" b="1" dirty="0"/>
              <a:t>Bid in </a:t>
            </a:r>
            <a:r>
              <a:rPr lang="en-ZA" sz="2000" b="1" dirty="0" err="1"/>
              <a:t>gevaarlike</a:t>
            </a:r>
            <a:r>
              <a:rPr lang="en-ZA" sz="2000" b="1" dirty="0"/>
              <a:t> </a:t>
            </a:r>
            <a:r>
              <a:rPr lang="en-ZA" sz="2000" b="1" dirty="0" err="1"/>
              <a:t>tye</a:t>
            </a:r>
            <a:endParaRPr lang="en-ZA" sz="2000" b="1" dirty="0"/>
          </a:p>
          <a:p>
            <a:pPr lvl="1">
              <a:spcBef>
                <a:spcPts val="600"/>
              </a:spcBef>
            </a:pPr>
            <a:r>
              <a:rPr lang="en" sz="2000" b="1" dirty="0"/>
              <a:t>Bid in die regte houding/postuur</a:t>
            </a:r>
          </a:p>
          <a:p>
            <a:pPr>
              <a:spcBef>
                <a:spcPts val="1800"/>
              </a:spcBef>
            </a:pPr>
            <a:r>
              <a:rPr lang="en" sz="2000" b="1" dirty="0">
                <a:solidFill>
                  <a:srgbClr val="0070BB"/>
                </a:solidFill>
              </a:rPr>
              <a:t>Enoch:</a:t>
            </a:r>
          </a:p>
          <a:p>
            <a:pPr lvl="1">
              <a:spcBef>
                <a:spcPts val="600"/>
              </a:spcBef>
            </a:pPr>
            <a:r>
              <a:rPr lang="en" sz="2000" b="1" dirty="0"/>
              <a:t>‘n Lewe van gebed</a:t>
            </a:r>
          </a:p>
          <a:p>
            <a:pPr>
              <a:spcBef>
                <a:spcPts val="1800"/>
              </a:spcBef>
            </a:pPr>
            <a:r>
              <a:rPr lang="en" sz="2000" b="1" dirty="0">
                <a:solidFill>
                  <a:srgbClr val="BB4B00"/>
                </a:solidFill>
              </a:rPr>
              <a:t>Moses:</a:t>
            </a:r>
          </a:p>
          <a:p>
            <a:pPr lvl="1">
              <a:spcBef>
                <a:spcPts val="600"/>
              </a:spcBef>
            </a:pPr>
            <a:r>
              <a:rPr lang="en" sz="2000" b="1" dirty="0"/>
              <a:t>Praat met God</a:t>
            </a:r>
          </a:p>
          <a:p>
            <a:pPr lvl="1">
              <a:spcBef>
                <a:spcPts val="600"/>
              </a:spcBef>
            </a:pPr>
            <a:r>
              <a:rPr lang="en" sz="2000" b="1" dirty="0"/>
              <a:t>Voorbiddende gebed</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1972631" y="49161"/>
            <a:ext cx="7104306" cy="1015663"/>
          </a:xfrm>
          <a:prstGeom prst="rect">
            <a:avLst/>
          </a:prstGeom>
          <a:noFill/>
        </p:spPr>
        <p:txBody>
          <a:bodyPr wrap="square" rtlCol="0">
            <a:spAutoFit/>
          </a:bodyPr>
          <a:lstStyle/>
          <a:p>
            <a:r>
              <a:rPr lang="en-ZA" sz="2000" b="1" dirty="0"/>
              <a:t>Alle </a:t>
            </a:r>
            <a:r>
              <a:rPr lang="en-ZA" sz="2000" b="1" dirty="0" err="1"/>
              <a:t>wesens</a:t>
            </a:r>
            <a:r>
              <a:rPr lang="en-ZA" sz="2000" b="1" dirty="0"/>
              <a:t>, </a:t>
            </a:r>
            <a:r>
              <a:rPr lang="en-ZA" sz="2000" b="1" dirty="0" err="1"/>
              <a:t>insluitend</a:t>
            </a:r>
            <a:r>
              <a:rPr lang="en-ZA" sz="2000" b="1" dirty="0"/>
              <a:t> die </a:t>
            </a:r>
            <a:r>
              <a:rPr lang="en-ZA" sz="2000" b="1" dirty="0" err="1"/>
              <a:t>mensdom</a:t>
            </a:r>
            <a:r>
              <a:rPr lang="en-ZA" sz="2000" b="1" dirty="0"/>
              <a:t>, is </a:t>
            </a:r>
            <a:r>
              <a:rPr lang="en-ZA" sz="2000" b="1" dirty="0" err="1"/>
              <a:t>deur</a:t>
            </a:r>
            <a:r>
              <a:rPr lang="en-ZA" sz="2000" b="1" dirty="0"/>
              <a:t> God </a:t>
            </a:r>
            <a:r>
              <a:rPr lang="en-ZA" sz="2000" b="1" dirty="0" err="1"/>
              <a:t>geskep</a:t>
            </a:r>
            <a:r>
              <a:rPr lang="en-ZA" sz="2000" b="1" dirty="0"/>
              <a:t> met die </a:t>
            </a:r>
            <a:r>
              <a:rPr lang="en-ZA" sz="2000" b="1" dirty="0" err="1"/>
              <a:t>vermoë</a:t>
            </a:r>
            <a:r>
              <a:rPr lang="en-ZA" sz="2000" b="1" dirty="0"/>
              <a:t> om met </a:t>
            </a:r>
            <a:r>
              <a:rPr lang="en-ZA" sz="2000" b="1" dirty="0" err="1"/>
              <a:t>mekaar</a:t>
            </a:r>
            <a:r>
              <a:rPr lang="en-ZA" sz="2000" b="1" dirty="0"/>
              <a:t> </a:t>
            </a:r>
            <a:r>
              <a:rPr lang="en-ZA" sz="2000" b="1" dirty="0" err="1"/>
              <a:t>en</a:t>
            </a:r>
            <a:r>
              <a:rPr lang="en-ZA" sz="2000" b="1" dirty="0"/>
              <a:t> met Hom </a:t>
            </a:r>
            <a:r>
              <a:rPr lang="en-ZA" sz="2000" b="1" dirty="0" err="1"/>
              <a:t>te</a:t>
            </a:r>
            <a:r>
              <a:rPr lang="en-ZA" sz="2000" b="1" dirty="0"/>
              <a:t> </a:t>
            </a:r>
            <a:r>
              <a:rPr lang="en-ZA" sz="2000" b="1" dirty="0" err="1"/>
              <a:t>kommunikeer</a:t>
            </a:r>
            <a:r>
              <a:rPr lang="en-ZA" sz="2000" b="1" dirty="0"/>
              <a:t>.</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lvl="0">
              <a:spcBef>
                <a:spcPts val="600"/>
              </a:spcBef>
              <a:defRPr/>
            </a:pPr>
            <a:r>
              <a:rPr lang="nl-NL" sz="2000" b="1" dirty="0">
                <a:solidFill>
                  <a:prstClr val="black"/>
                </a:solidFill>
              </a:rPr>
              <a:t>Daniël, Henog en Moses is voorbeelde van hoe ons hierdie kragtige gawe kan gebruik.</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12800"/>
            <a:ext cx="7075369" cy="707886"/>
          </a:xfrm>
          <a:prstGeom prst="rect">
            <a:avLst/>
          </a:prstGeom>
          <a:noFill/>
        </p:spPr>
        <p:txBody>
          <a:bodyPr wrap="square">
            <a:spAutoFit/>
          </a:bodyPr>
          <a:lstStyle/>
          <a:p>
            <a:pPr lvl="0">
              <a:spcBef>
                <a:spcPts val="600"/>
              </a:spcBef>
              <a:defRPr/>
            </a:pPr>
            <a:r>
              <a:rPr lang="nl-NL" sz="2000" b="1" dirty="0">
                <a:solidFill>
                  <a:prstClr val="black"/>
                </a:solidFill>
              </a:rPr>
              <a:t>Maar God het vir ons ’n gawe gelaat—’n “telefoon” wat ons in staat stel om steeds met Hom te kommunikeer: gebed.</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1972630" y="1084869"/>
            <a:ext cx="7075368" cy="707886"/>
          </a:xfrm>
          <a:prstGeom prst="rect">
            <a:avLst/>
          </a:prstGeom>
          <a:noFill/>
        </p:spPr>
        <p:txBody>
          <a:bodyPr wrap="square">
            <a:spAutoFit/>
          </a:bodyPr>
          <a:lstStyle/>
          <a:p>
            <a:r>
              <a:rPr lang="en-ZA" sz="2000" b="1" dirty="0" err="1"/>
              <a:t>Ongelukkig</a:t>
            </a:r>
            <a:r>
              <a:rPr lang="en-ZA" sz="2000" b="1" dirty="0"/>
              <a:t> het </a:t>
            </a:r>
            <a:r>
              <a:rPr lang="en-ZA" sz="2000" b="1" dirty="0" err="1"/>
              <a:t>mense</a:t>
            </a:r>
            <a:r>
              <a:rPr lang="en-ZA" sz="2000" b="1" dirty="0"/>
              <a:t> die </a:t>
            </a:r>
            <a:r>
              <a:rPr lang="en-ZA" sz="2000" b="1" dirty="0" err="1"/>
              <a:t>vermoë</a:t>
            </a:r>
            <a:r>
              <a:rPr lang="en-ZA" sz="2000" b="1" dirty="0"/>
              <a:t> </a:t>
            </a:r>
            <a:r>
              <a:rPr lang="en-ZA" sz="2000" b="1" dirty="0" err="1"/>
              <a:t>verloor</a:t>
            </a:r>
            <a:r>
              <a:rPr lang="en-ZA" sz="2000" b="1" dirty="0"/>
              <a:t> om </a:t>
            </a:r>
            <a:r>
              <a:rPr lang="en-ZA" sz="2000" b="1" dirty="0" err="1"/>
              <a:t>direk</a:t>
            </a:r>
            <a:r>
              <a:rPr lang="en-ZA" sz="2000" b="1" dirty="0"/>
              <a:t> met God </a:t>
            </a:r>
            <a:r>
              <a:rPr lang="en-ZA" sz="2000" b="1" dirty="0" err="1"/>
              <a:t>te</a:t>
            </a:r>
            <a:r>
              <a:rPr lang="en-ZA" sz="2000" b="1" dirty="0"/>
              <a:t> </a:t>
            </a:r>
            <a:r>
              <a:rPr lang="en-ZA" sz="2000" b="1" dirty="0" err="1"/>
              <a:t>kommunikeer</a:t>
            </a:r>
            <a:r>
              <a:rPr lang="en-ZA" sz="2000" b="1" dirty="0"/>
              <a:t> toe Adam </a:t>
            </a:r>
            <a:r>
              <a:rPr lang="en-ZA" sz="2000" b="1" dirty="0" err="1"/>
              <a:t>en</a:t>
            </a:r>
            <a:r>
              <a:rPr lang="en-ZA" sz="2000" b="1" dirty="0"/>
              <a:t> Eva </a:t>
            </a:r>
            <a:r>
              <a:rPr lang="en-ZA" sz="2000" b="1" dirty="0" err="1"/>
              <a:t>gesondig</a:t>
            </a:r>
            <a:r>
              <a:rPr lang="en-ZA" sz="2000" b="1" dirty="0"/>
              <a:t> het.</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DANI</a:t>
            </a:r>
            <a:r>
              <a:rPr lang="en-ZA" sz="7200" b="1" spc="300" dirty="0">
                <a:ln/>
                <a:solidFill>
                  <a:srgbClr val="D15381"/>
                </a:solidFill>
                <a:effectLst>
                  <a:outerShdw blurRad="38100" dist="12700" dir="2700000" algn="tl">
                    <a:srgbClr val="000000"/>
                  </a:outerShdw>
                  <a:reflection blurRad="6350" stA="60000" endA="900" endPos="58000" dir="5400000" sy="-100000" algn="bl" rotWithShape="0"/>
                </a:effectLst>
              </a:rPr>
              <a:t>Ë</a:t>
            </a: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BID IN GEVAARLIKE TYE</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nl-NL" sz="1600" b="1" dirty="0">
                <a:solidFill>
                  <a:schemeClr val="accent1">
                    <a:lumMod val="75000"/>
                  </a:schemeClr>
                </a:solidFill>
                <a:latin typeface="Comic Sans MS" panose="030F0702030302020204" pitchFamily="66" charset="0"/>
              </a:rPr>
              <a:t>En ek het my aangesig tot die Here God gerig om met vas, en in roukleed en as, my aan gebed en smekinge te wy.</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(Dani</a:t>
            </a:r>
            <a:r>
              <a:rPr lang="en-ZA" sz="1200" b="1" i="1" dirty="0">
                <a:solidFill>
                  <a:schemeClr val="accent1">
                    <a:lumMod val="75000"/>
                  </a:schemeClr>
                </a:solidFill>
                <a:latin typeface="Comic Sans MS" panose="030F0702030302020204" pitchFamily="66" charset="0"/>
              </a:rPr>
              <a:t>ë</a:t>
            </a:r>
            <a:r>
              <a:rPr lang="en" sz="1200" b="1" i="1" dirty="0">
                <a:solidFill>
                  <a:schemeClr val="accent1">
                    <a:lumMod val="75000"/>
                  </a:schemeClr>
                </a:solidFill>
                <a:latin typeface="Comic Sans MS" panose="030F0702030302020204" pitchFamily="66" charset="0"/>
              </a:rPr>
              <a:t>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03612" y="3267077"/>
            <a:ext cx="842025" cy="3515911"/>
            <a:chOff x="103612"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03612" y="3743792"/>
              <a:ext cx="842025" cy="2883162"/>
            </a:xfrm>
            <a:prstGeom prst="rect">
              <a:avLst/>
            </a:prstGeom>
            <a:noFill/>
          </p:spPr>
          <p:txBody>
            <a:bodyPr vert="wordArtVert" wrap="none" rtlCol="0">
              <a:spAutoFit/>
            </a:bodyPr>
            <a:lstStyle/>
            <a:p>
              <a:r>
                <a:rPr lang="en" b="1" spc="-1000" dirty="0">
                  <a:effectLst>
                    <a:outerShdw blurRad="38100" dist="38100" dir="2700000" algn="tl">
                      <a:srgbClr val="000000">
                        <a:alpha val="43137"/>
                      </a:srgbClr>
                    </a:outerShdw>
                  </a:effectLst>
                </a:rPr>
                <a:t>GOEIE</a:t>
              </a:r>
              <a:br>
                <a:rPr lang="es-ES" b="1" spc="-1000" dirty="0">
                  <a:effectLst>
                    <a:outerShdw blurRad="38100" dist="38100" dir="2700000" algn="tl">
                      <a:srgbClr val="000000">
                        <a:alpha val="43137"/>
                      </a:srgbClr>
                    </a:outerShdw>
                  </a:effectLst>
                </a:rPr>
              </a:br>
              <a:r>
                <a:rPr lang="en" b="1" spc="-1000" dirty="0">
                  <a:effectLst>
                    <a:outerShdw blurRad="38100" dist="38100" dir="2700000" algn="tl">
                      <a:srgbClr val="000000">
                        <a:alpha val="43137"/>
                      </a:srgbClr>
                    </a:outerShdw>
                  </a:effectLst>
                </a:rPr>
                <a:t>ADMINISTRATEUR</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631120"/>
            <a:chOff x="909009" y="3143252"/>
            <a:chExt cx="763700" cy="3631120"/>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767484"/>
              <a:ext cx="440313" cy="3006888"/>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400" spc="0" dirty="0"/>
                <a:t>INTEGRITEIT</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974019" cy="3515911"/>
            <a:chOff x="1677795" y="3143252"/>
            <a:chExt cx="9740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842025" cy="160274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YWERIG</a:t>
              </a:r>
            </a:p>
            <a:p>
              <a:pPr algn="l"/>
              <a:endParaRPr lang="en" spc="-600" dirty="0"/>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9671" y="3755306"/>
              <a:ext cx="513346" cy="285796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ONBRANDBARE</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60257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BETROUBAAR</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135101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ZA" spc="-600" dirty="0"/>
                <a:t>GEËER</a:t>
              </a:r>
              <a:endParaRPr lang="en" spc="-600" dirty="0"/>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863859" cy="3515913"/>
            <a:chOff x="4733213" y="3143250"/>
            <a:chExt cx="86385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84202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GETROU EN LOJAAL</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354490" y="3267075"/>
            <a:ext cx="1170705" cy="3515914"/>
            <a:chOff x="5316140" y="3143250"/>
            <a:chExt cx="117070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36015" y="3143250"/>
              <a:ext cx="921557" cy="3515914"/>
              <a:chOff x="7828323" y="1510302"/>
              <a:chExt cx="1349569"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828323" y="1510302"/>
                <a:ext cx="1349569"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316140" y="3899140"/>
              <a:ext cx="1170705" cy="269804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ZA" dirty="0">
                  <a:effectLst/>
                </a:rPr>
                <a:t>SONDER ENIGE </a:t>
              </a:r>
            </a:p>
            <a:p>
              <a:pPr algn="l"/>
              <a:r>
                <a:rPr lang="en-ZA" dirty="0">
                  <a:effectLst/>
                </a:rPr>
                <a:t>SLEGTE </a:t>
              </a:r>
            </a:p>
            <a:p>
              <a:pPr algn="l"/>
              <a:r>
                <a:rPr lang="en-ZA" dirty="0">
                  <a:effectLst/>
                </a:rPr>
                <a:t>GEWOONTES</a:t>
              </a:r>
              <a:endParaRPr lang="en" sz="16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rtlCol="0">
            <a:spAutoFit/>
          </a:bodyPr>
          <a:lstStyle/>
          <a:p>
            <a:pPr>
              <a:spcBef>
                <a:spcPts val="600"/>
              </a:spcBef>
            </a:pPr>
            <a:r>
              <a:rPr lang="nl-NL" sz="2000" b="1" dirty="0"/>
              <a:t>As gevolg van sy vertroue in God het Daniël insig, die vermoë om drome uit te lê en wysheid ontvang (Dan. 1:8, 17, 20). Toe sy lewe en dié van sy vriende in gevaar was, het hy hom tot God gewend in gebed (Dan. 2:17-23).</a:t>
            </a:r>
            <a:endParaRPr lang="en" sz="2000"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nl-NL" sz="2000" b="1" dirty="0"/>
              <a:t>Na ’n lewe van gebed, watter eienskappe het Daniël verkry (Dan. 6:3-5)?</a:t>
            </a:r>
            <a:endParaRPr lang="en" sz="2000" b="1" dirty="0"/>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0" y="1076353"/>
            <a:ext cx="6496023" cy="1015663"/>
          </a:xfrm>
          <a:prstGeom prst="rect">
            <a:avLst/>
          </a:prstGeom>
          <a:noFill/>
        </p:spPr>
        <p:txBody>
          <a:bodyPr wrap="square" rtlCol="0">
            <a:spAutoFit/>
          </a:bodyPr>
          <a:lstStyle/>
          <a:p>
            <a:pPr>
              <a:spcBef>
                <a:spcPts val="600"/>
              </a:spcBef>
            </a:pPr>
            <a:r>
              <a:rPr lang="nl-NL" sz="2000" b="1" dirty="0"/>
              <a:t>Die hemel het aandag gegee aan Daniël se gebed (Dan. 9:20-23; 10:12). Slegs deur hierdie band te verbreek kon sy vyande hom skade aandoen (Dan. 6:5-7).</a:t>
            </a:r>
            <a:endParaRPr lang="en" sz="2000" b="1" dirty="0"/>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382480822"/>
              </p:ext>
            </p:extLst>
          </p:nvPr>
        </p:nvGraphicFramePr>
        <p:xfrm>
          <a:off x="5343524" y="3348400"/>
          <a:ext cx="6772275" cy="3395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1520" y="3109804"/>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108179"/>
            <a:ext cx="12192000" cy="769441"/>
          </a:xfrm>
          <a:prstGeom prst="rect">
            <a:avLst/>
          </a:prstGeom>
          <a:noFill/>
        </p:spPr>
        <p:txBody>
          <a:bodyPr wrap="square">
            <a:spAutoFit/>
          </a:bodyPr>
          <a:lstStyle/>
          <a:p>
            <a:pPr algn="ctr"/>
            <a:r>
              <a:rPr lang="en-ZA"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BID IN GEVAARLIKE TYE</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550" y="560803"/>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nl-NL" sz="1600" b="1" dirty="0">
                <a:solidFill>
                  <a:schemeClr val="accent1">
                    <a:lumMod val="75000"/>
                  </a:schemeClr>
                </a:solidFill>
                <a:latin typeface="Comic Sans MS" panose="030F0702030302020204" pitchFamily="66" charset="0"/>
              </a:rPr>
              <a:t>En ek het my aangesig tot die Here God gerig om met vas, en in roukleed en as, my aan gebed en smekinge te wy</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(Dan</a:t>
            </a:r>
            <a:r>
              <a:rPr lang="en-ZA" sz="1200" b="1" dirty="0" err="1">
                <a:solidFill>
                  <a:schemeClr val="accent1">
                    <a:lumMod val="75000"/>
                  </a:schemeClr>
                </a:solidFill>
                <a:latin typeface="Comic Sans MS" panose="030F0702030302020204" pitchFamily="66" charset="0"/>
              </a:rPr>
              <a:t>iël</a:t>
            </a:r>
            <a:r>
              <a:rPr lang="en" sz="1200" b="1" dirty="0">
                <a:solidFill>
                  <a:schemeClr val="accent1">
                    <a:lumMod val="75000"/>
                  </a:schemeClr>
                </a:solidFill>
                <a:latin typeface="Comic Sans MS" panose="030F0702030302020204" pitchFamily="66" charset="0"/>
              </a:rPr>
              <a:t>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10463" y="2017331"/>
            <a:ext cx="6085536" cy="1015663"/>
          </a:xfrm>
          <a:prstGeom prst="rect">
            <a:avLst/>
          </a:prstGeom>
          <a:noFill/>
        </p:spPr>
        <p:txBody>
          <a:bodyPr wrap="square">
            <a:spAutoFit/>
          </a:bodyPr>
          <a:lstStyle/>
          <a:p>
            <a:pPr lvl="0">
              <a:spcBef>
                <a:spcPts val="600"/>
              </a:spcBef>
              <a:defRPr/>
            </a:pPr>
            <a:r>
              <a:rPr lang="nl-NL" sz="2000" b="1" dirty="0">
                <a:solidFill>
                  <a:prstClr val="black"/>
                </a:solidFill>
              </a:rPr>
              <a:t>Toe hy met hierdie nuwe doodsdreiging gekonfronteer is, het Daniël sy gebedsgewoontes gehandhaaf (Dan. 6:10):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19514" y="-82967"/>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effectLst>
                  <a:outerShdw blurRad="38100" dist="38100" dir="2700000" algn="tl">
                    <a:srgbClr val="000000">
                      <a:alpha val="43137"/>
                    </a:srgbClr>
                  </a:outerShdw>
                </a:effectLst>
              </a:rPr>
              <a:t>BID IN DIE REGTE HOUDING/POSTUUR</a:t>
            </a:r>
            <a:endParaRPr lang="en" sz="44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577080"/>
            <a:ext cx="1143952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nl-NL" b="1" dirty="0">
                <a:effectLst>
                  <a:outerShdw blurRad="38100" dist="38100" dir="2700000" algn="tl">
                    <a:srgbClr val="000000"/>
                  </a:outerShdw>
                </a:effectLst>
                <a:latin typeface="Comic Sans MS" panose="030F0702030302020204" pitchFamily="66" charset="0"/>
              </a:rPr>
              <a:t>En net toe Daniël verneem dat die bevelskrif geskrywe was, het hy in sy huis gegaan; en hy het in sy bo-kamer vensters gehad wat oop was in die rigting van Jerusalem, en hy het drie maal op ‘n dag op sy knieë geval en gebid en lofprysinge uitgespreek voor sy God, net soos hy tevore gedoen het.” </a:t>
            </a:r>
            <a:r>
              <a:rPr lang="en" sz="1400" b="1" dirty="0">
                <a:effectLst>
                  <a:outerShdw blurRad="38100" dist="38100" dir="2700000" algn="tl">
                    <a:srgbClr val="000000"/>
                  </a:outerShdw>
                </a:effectLst>
                <a:latin typeface="Comic Sans MS" panose="030F0702030302020204" pitchFamily="66" charset="0"/>
              </a:rPr>
              <a:t>(Dani</a:t>
            </a:r>
            <a:r>
              <a:rPr lang="en-ZA" sz="1400" b="1" dirty="0" err="1">
                <a:effectLst>
                  <a:outerShdw blurRad="38100" dist="38100" dir="2700000" algn="tl">
                    <a:srgbClr val="000000"/>
                  </a:outerShdw>
                </a:effectLst>
                <a:latin typeface="Comic Sans MS" panose="030F0702030302020204" pitchFamily="66" charset="0"/>
              </a:rPr>
              <a:t>ël</a:t>
            </a:r>
            <a:r>
              <a:rPr lang="en" sz="1400" b="1" dirty="0">
                <a:effectLst>
                  <a:outerShdw blurRad="38100" dist="38100" dir="2700000" algn="tl">
                    <a:srgbClr val="000000"/>
                  </a:outerShdw>
                </a:effectLst>
                <a:latin typeface="Comic Sans MS" panose="030F0702030302020204" pitchFamily="66" charset="0"/>
              </a:rPr>
              <a:t> 6:11)</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63660"/>
            <a:ext cx="6095999" cy="1015663"/>
          </a:xfrm>
          <a:prstGeom prst="rect">
            <a:avLst/>
          </a:prstGeom>
          <a:noFill/>
        </p:spPr>
        <p:txBody>
          <a:bodyPr wrap="square" rtlCol="0">
            <a:spAutoFit/>
          </a:bodyPr>
          <a:lstStyle/>
          <a:p>
            <a:pPr>
              <a:spcBef>
                <a:spcPts val="600"/>
              </a:spcBef>
            </a:pPr>
            <a:r>
              <a:rPr lang="nl-NL" sz="2000" b="1" dirty="0"/>
              <a:t>Wanneer ons bid, praat ons met God soos met ’n vriend. Tog is God nie soos ons nie—Hy is die Koning van die heelal.</a:t>
            </a:r>
            <a:endParaRPr lang="en" sz="2000"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nl-NL" sz="2000" b="1" dirty="0"/>
              <a:t>Om ons oë toe te maak help ons om beter te konsentreer, maar in sekere situasies is dit nie moontlik nie (stap, bestuur, ens.).</a:t>
            </a:r>
            <a:endParaRPr lang="en" sz="2000" b="1" dirty="0"/>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98013" y="4838162"/>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566962"/>
            <a:ext cx="6096001" cy="1323439"/>
          </a:xfrm>
          <a:prstGeom prst="rect">
            <a:avLst/>
          </a:prstGeom>
          <a:noFill/>
        </p:spPr>
        <p:txBody>
          <a:bodyPr wrap="square">
            <a:spAutoFit/>
          </a:bodyPr>
          <a:lstStyle/>
          <a:p>
            <a:pPr lvl="0">
              <a:spcBef>
                <a:spcPts val="600"/>
              </a:spcBef>
              <a:defRPr/>
            </a:pPr>
            <a:r>
              <a:rPr lang="nl-NL" sz="2000" b="1" dirty="0">
                <a:solidFill>
                  <a:prstClr val="black"/>
                </a:solidFill>
              </a:rPr>
              <a:t>Omdat ons God in enige omstandighede en op enige tyd kan aanroep, is dit nie altyd moontlik of nodig om dit so te doen nie. Om dit op hierdie manier te doen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653536"/>
            <a:ext cx="6095999" cy="1015663"/>
          </a:xfrm>
          <a:prstGeom prst="rect">
            <a:avLst/>
          </a:prstGeom>
          <a:noFill/>
        </p:spPr>
        <p:txBody>
          <a:bodyPr wrap="square">
            <a:spAutoFit/>
          </a:bodyPr>
          <a:lstStyle/>
          <a:p>
            <a:pPr lvl="0">
              <a:spcBef>
                <a:spcPts val="600"/>
              </a:spcBef>
              <a:defRPr/>
            </a:pPr>
            <a:r>
              <a:rPr lang="nl-NL" sz="2000" b="1" dirty="0">
                <a:solidFill>
                  <a:prstClr val="black"/>
                </a:solidFill>
              </a:rPr>
              <a:t>Om hierdie rede was dit Daniël se gewoonte om op sy knieë te gaan en te bid, en sodoende Hom as sy Soewerein te erken.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spcBef>
                <a:spcPts val="600"/>
              </a:spcBef>
              <a:defRPr/>
            </a:pPr>
            <a:r>
              <a:rPr lang="nl-NL" sz="2000" b="1" dirty="0">
                <a:solidFill>
                  <a:prstClr val="black"/>
                </a:solidFill>
              </a:rPr>
              <a:t>Die belangrikste is dat ons gebede met die respek gebring word wat God toekom.</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0017" y="1775879"/>
            <a:ext cx="11891963" cy="707886"/>
          </a:xfrm>
          <a:prstGeom prst="rect">
            <a:avLst/>
          </a:prstGeom>
          <a:noFill/>
        </p:spPr>
        <p:txBody>
          <a:bodyPr wrap="square" rtlCol="0">
            <a:spAutoFit/>
          </a:bodyPr>
          <a:lstStyle/>
          <a:p>
            <a:pPr>
              <a:spcBef>
                <a:spcPts val="600"/>
              </a:spcBef>
            </a:pPr>
            <a:r>
              <a:rPr lang="nl-NL" sz="2000" b="1" dirty="0"/>
              <a:t>In die Bybel vind ons voorbeelde van mense wat op verskillende maniere gebid het, volgens hul omstandighede:</a:t>
            </a:r>
            <a:endParaRPr lang="en" sz="2000" b="1" dirty="0"/>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2891093017"/>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nl-NL" sz="2000" b="1" dirty="0"/>
              <a:t>Ongeag ons houding, spoor die Bybel ons aan om sonder ophou te bid (1 Tess. 5:17), volhardend (Kol. 4:2) en voortdurend (Rom. 12:12) KJV.</a:t>
            </a:r>
            <a:endParaRPr lang="en" sz="2000" b="1" dirty="0"/>
          </a:p>
        </p:txBody>
      </p:sp>
      <p:sp>
        <p:nvSpPr>
          <p:cNvPr id="4" name="CuadroTexto 3">
            <a:extLst>
              <a:ext uri="{FF2B5EF4-FFF2-40B4-BE49-F238E27FC236}">
                <a16:creationId xmlns:a16="http://schemas.microsoft.com/office/drawing/2014/main" id="{E30911A4-AE82-C9BF-6AD6-BBB8EDD47B8C}"/>
              </a:ext>
            </a:extLst>
          </p:cNvPr>
          <p:cNvSpPr txBox="1"/>
          <p:nvPr/>
        </p:nvSpPr>
        <p:spPr>
          <a:xfrm>
            <a:off x="0" y="-88488"/>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effectLst>
                  <a:outerShdw blurRad="38100" dist="38100" dir="2700000" algn="tl">
                    <a:srgbClr val="000000">
                      <a:alpha val="43137"/>
                    </a:srgbClr>
                  </a:outerShdw>
                </a:effectLst>
              </a:rPr>
              <a:t>BID IN DIE REGTE HOUDING/POSTUUR</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585396"/>
            <a:ext cx="11439525"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nl-NL" b="1" dirty="0">
                <a:effectLst>
                  <a:outerShdw blurRad="38100" dist="38100" dir="2700000" algn="tl">
                    <a:srgbClr val="000000"/>
                  </a:outerShdw>
                </a:effectLst>
                <a:latin typeface="Comic Sans MS" panose="030F0702030302020204" pitchFamily="66" charset="0"/>
              </a:rPr>
              <a:t>En net toe Daniël verneem dat die bevelskrif geskrywe was, het hy in sy huis gegaan; en hy het in sy bo-kamer vensters gehad wat oop was in die rigting van Jerusalem, en hy het drie maal op ‘n dag op sy knieë geval en gebid en lofprysinge uitgespreek voor sy God, net soos hy tevore gedoen het.” </a:t>
            </a:r>
            <a:r>
              <a:rPr lang="en" sz="1400" b="1" dirty="0">
                <a:effectLst>
                  <a:outerShdw blurRad="38100" dist="38100" dir="2700000" algn="tl">
                    <a:srgbClr val="000000"/>
                  </a:outerShdw>
                </a:effectLst>
                <a:latin typeface="Comic Sans MS" panose="030F0702030302020204" pitchFamily="66" charset="0"/>
              </a:rPr>
              <a:t>(Dani</a:t>
            </a:r>
            <a:r>
              <a:rPr lang="en-ZA" sz="1400" b="1" dirty="0" err="1">
                <a:effectLst>
                  <a:outerShdw blurRad="38100" dist="38100" dir="2700000" algn="tl">
                    <a:srgbClr val="000000"/>
                  </a:outerShdw>
                </a:effectLst>
                <a:latin typeface="Comic Sans MS" panose="030F0702030302020204" pitchFamily="66" charset="0"/>
              </a:rPr>
              <a:t>ël</a:t>
            </a:r>
            <a:r>
              <a:rPr lang="en" sz="1400" b="1" dirty="0">
                <a:effectLst>
                  <a:outerShdw blurRad="38100" dist="38100" dir="2700000" algn="tl">
                    <a:srgbClr val="000000"/>
                  </a:outerShdw>
                </a:effectLst>
                <a:latin typeface="Comic Sans MS" panose="030F0702030302020204" pitchFamily="66" charset="0"/>
              </a:rPr>
              <a:t> 6:11)</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HENOG</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810</TotalTime>
  <Words>1569</Words>
  <Application>Microsoft Office PowerPoint</Application>
  <PresentationFormat>Panorámica</PresentationFormat>
  <Paragraphs>88</Paragraphs>
  <Slides>14</Slides>
  <Notes>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2026-03-23T08:04:11Z</dcterms:created>
  <dcterms:modified xsi:type="dcterms:W3CDTF">2026-04-02T08:24:24Z</dcterms:modified>
</cp:coreProperties>
</file>