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pPr>
            <a:lnSpc>
              <a:spcPct val="100000"/>
            </a:lnSpc>
          </a:pPr>
          <a:r>
            <a:rPr lang="nl-NL" sz="1400" b="1" dirty="0">
              <a:effectLst>
                <a:outerShdw blurRad="38100" dist="38100" dir="2700000" algn="tl">
                  <a:srgbClr val="000000"/>
                </a:outerShdw>
              </a:effectLst>
            </a:rPr>
            <a:t>Die geloof van die apostels: </a:t>
          </a:r>
          <a:endParaRPr lang="es-ES" sz="14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1900" b="1" dirty="0">
              <a:effectLst>
                <a:outerShdw blurRad="38100" dist="38100" dir="2700000" algn="tl">
                  <a:srgbClr val="000000"/>
                </a:outerShdw>
              </a:effectLst>
            </a:rPr>
            <a:t>Petrus se geloof</a:t>
          </a:r>
          <a:endParaRPr lang="es-ES" sz="19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1900" b="1" dirty="0">
              <a:effectLst>
                <a:outerShdw blurRad="38100" dist="38100" dir="2700000" algn="tl">
                  <a:srgbClr val="000000"/>
                </a:outerShdw>
              </a:effectLst>
            </a:rPr>
            <a:t>Die Vader se geloof</a:t>
          </a:r>
          <a:endParaRPr lang="es-ES" sz="19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nl-NL" sz="1500" b="1" dirty="0">
              <a:effectLst>
                <a:outerShdw blurRad="38100" dist="38100" dir="2700000" algn="tl">
                  <a:srgbClr val="000000"/>
                </a:outerShdw>
              </a:effectLst>
            </a:rPr>
            <a:t>Die Kanaänitiese vrou se geloof </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nl-NL" sz="1500" b="1" dirty="0">
              <a:effectLst>
                <a:outerShdw blurRad="38100" dist="38100" dir="2700000" algn="tl">
                  <a:srgbClr val="000000"/>
                </a:outerShdw>
              </a:effectLst>
            </a:rPr>
            <a:t>Die hoofman oor honderd se geloof </a:t>
          </a:r>
          <a:endParaRPr lang="es-ES" sz="15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ZA" sz="1900" b="1" dirty="0">
              <a:effectLst>
                <a:outerShdw blurRad="38100" dist="38100" dir="2700000" algn="tl">
                  <a:srgbClr val="000000"/>
                </a:outerShdw>
              </a:effectLst>
            </a:rPr>
            <a:t>Stefanus se </a:t>
          </a:r>
          <a:r>
            <a:rPr lang="en-ZA" sz="1900" b="1" dirty="0" err="1">
              <a:effectLst>
                <a:outerShdw blurRad="38100" dist="38100" dir="2700000" algn="tl">
                  <a:srgbClr val="000000"/>
                </a:outerShdw>
              </a:effectLst>
            </a:rPr>
            <a:t>geloof</a:t>
          </a:r>
          <a:endParaRPr lang="es-ES" sz="19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l-NL" sz="1700" b="1" kern="1200" dirty="0"/>
            <a:t>“Hoe het julle dan geen geloof nie?” (Markus 4:40) </a:t>
          </a:r>
          <a:endParaRPr lang="es-ES" sz="17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l-NL" sz="2000" b="1" dirty="0"/>
            <a:t>“Kleingelowige” (Matteus 14:31) </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l-NL" sz="2000" b="1" dirty="0"/>
            <a:t>“Kom my ongeloof te hulp!” (Markus 9:24) </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nl-NL" sz="2000" b="1" dirty="0"/>
            <a:t>“Groot is jou geloof” (Matteus 15:28) </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l-NL" sz="1800" b="1" kern="1200" dirty="0"/>
            <a:t>“Selfs in Israel het Ek so ‘n groot geloof nie gevind nie.” (Lukas 7:9) </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nl-NL" sz="2000" b="1" dirty="0"/>
            <a:t>“ ‘n Man vol van geloof” (Handelinge 6:5) </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X="229" custLinFactNeighborY="9593">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nl-NL" sz="2000" b="1" dirty="0"/>
            <a:t>Oefen geloof, hoe klein dit ook al mag wees </a:t>
          </a:r>
          <a:r>
            <a:rPr lang="en" sz="1400" b="1" dirty="0"/>
            <a:t>(Matt 17:20)</a:t>
          </a:r>
          <a:endParaRPr lang="es-ES" sz="14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nl-NL" sz="2000" b="1" dirty="0"/>
            <a:t>Bestudeer die Bybel </a:t>
          </a:r>
          <a:r>
            <a:rPr lang="nl-NL" sz="1800" b="1" dirty="0"/>
            <a:t>(Romeine 10:17) </a:t>
          </a:r>
          <a:endParaRPr lang="es-ES" sz="18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nl-NL" sz="2000" b="1" dirty="0"/>
            <a:t>Moenie twyfel toelaat nie </a:t>
          </a:r>
          <a:r>
            <a:rPr lang="nl-NL" sz="1800" b="1" dirty="0"/>
            <a:t>(Markus 9:23–24) </a:t>
          </a:r>
          <a:endParaRPr lang="es-ES" sz="18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nl-NL" sz="2000" b="1" dirty="0"/>
            <a:t>Reageer op die Heilige Gees </a:t>
          </a:r>
          <a:r>
            <a:rPr lang="nl-NL" sz="1800" b="1" dirty="0"/>
            <a:t>(Galasiërs 5:22) </a:t>
          </a:r>
          <a:endParaRPr lang="es-ES" sz="18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nl-NL" sz="2000" b="1" dirty="0"/>
            <a:t>Beoefen geloof as ‘n gewoonte </a:t>
          </a:r>
          <a:r>
            <a:rPr lang="nl-NL" sz="1800" b="1" dirty="0"/>
            <a:t>(2 Korintiërs 5:7) </a:t>
          </a:r>
          <a:endParaRPr lang="es-ES" sz="18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nl-NL" sz="2000" b="1" dirty="0"/>
            <a:t>Vra God om dit te vermeerder </a:t>
          </a:r>
          <a:r>
            <a:rPr lang="nl-NL" sz="1800" b="1" dirty="0"/>
            <a:t>(Lukas 17:5) </a:t>
          </a:r>
          <a:endParaRPr lang="es-ES" sz="1800" dirty="0"/>
        </a:p>
      </dgm:t>
    </dgm:pt>
    <dgm:pt modelId="{6B8B5BCA-D818-4B26-B9C4-FB1CF908F05F}" type="sibTrans" cxnId="{0EA90FC4-A14D-47B9-9CBD-D0BB123D0BB9}">
      <dgm:prSet/>
      <dgm:spPr/>
      <dgm:t>
        <a:bodyPr/>
        <a:lstStyle/>
        <a:p>
          <a:endParaRPr lang="es-ES" sz="2000"/>
        </a:p>
      </dgm:t>
    </dgm:pt>
    <dgm:pt modelId="{6CBC49D4-97E3-4D1C-9BF5-1F73B1E9C688}" type="parTrans" cxnId="{0EA90FC4-A14D-47B9-9CBD-D0BB123D0BB9}">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nl-NL" sz="1800" b="1" dirty="0"/>
            <a:t>Moenie jou geloof op ander se geloof baseer nie </a:t>
          </a:r>
          <a:r>
            <a:rPr lang="nl-NL" sz="1400" b="1" dirty="0"/>
            <a:t>(Matt 25:8) </a:t>
          </a:r>
          <a:endParaRPr lang="es-ES" sz="1400" dirty="0"/>
        </a:p>
      </dgm:t>
    </dgm:pt>
    <dgm:pt modelId="{9C72E494-15E1-425E-9758-C72733ED6E2A}" type="sibTrans" cxnId="{7D6DBBC3-A8A2-4A42-AD25-98E6D8A28E25}">
      <dgm:prSet/>
      <dgm:spPr/>
      <dgm:t>
        <a:bodyPr/>
        <a:lstStyle/>
        <a:p>
          <a:endParaRPr lang="es-ES" sz="2000"/>
        </a:p>
      </dgm:t>
    </dgm:pt>
    <dgm:pt modelId="{D356A336-A3A8-4223-B824-D0315F69BE7D}" type="parTrans" cxnId="{7D6DBBC3-A8A2-4A42-AD25-98E6D8A28E25}">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nl-NL" sz="2000" b="1" dirty="0">
              <a:solidFill>
                <a:schemeClr val="tx1"/>
              </a:solidFill>
            </a:rPr>
            <a:t>Gehoorsaam wees aan Jesus en Sy Woord </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nl-NL" sz="2000" b="1" dirty="0">
              <a:solidFill>
                <a:schemeClr val="tx1"/>
              </a:solidFill>
            </a:rPr>
            <a:t>’n Daaglikse verhouding met Jesus hê </a:t>
          </a:r>
          <a:endParaRPr lang="es-ES" sz="20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nl-NL" sz="2000" b="1" dirty="0">
              <a:solidFill>
                <a:schemeClr val="tx1"/>
              </a:solidFill>
            </a:rPr>
            <a:t>Maak Jesus die middelpunt van jou lewe </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nl-NL" sz="2000" b="1" dirty="0">
              <a:solidFill>
                <a:schemeClr val="tx1"/>
              </a:solidFill>
            </a:rPr>
            <a:t>Leef in ooreenstemming met jou geloof</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nl-NL" sz="2000" b="1" dirty="0">
              <a:solidFill>
                <a:schemeClr val="tx1"/>
              </a:solidFill>
            </a:rPr>
            <a:t>Jou geloof op Jesus baseer </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nl-NL" sz="2000" b="1" dirty="0">
              <a:solidFill>
                <a:schemeClr val="tx1"/>
              </a:solidFill>
            </a:rPr>
            <a:t>Jesus in jou lewe weerspieël </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nl-NL" sz="2000" b="1" dirty="0">
              <a:solidFill>
                <a:schemeClr val="tx1"/>
              </a:solidFill>
            </a:rPr>
            <a:t>Sy genade as gawe aanvaar </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4199" y="2043033"/>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755650">
            <a:lnSpc>
              <a:spcPct val="90000"/>
            </a:lnSpc>
            <a:spcBef>
              <a:spcPct val="0"/>
            </a:spcBef>
            <a:spcAft>
              <a:spcPct val="35000"/>
            </a:spcAft>
            <a:buNone/>
          </a:pPr>
          <a:r>
            <a:rPr lang="nl-NL" sz="1700" b="1" kern="1200" dirty="0"/>
            <a:t>“Hoe het julle dan geen geloof nie?” (Markus 4:40) </a:t>
          </a:r>
          <a:endParaRPr lang="es-ES" sz="1700" kern="1200" dirty="0"/>
        </a:p>
      </dsp:txBody>
      <dsp:txXfrm>
        <a:off x="104199" y="2043033"/>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100000"/>
            </a:lnSpc>
            <a:spcBef>
              <a:spcPct val="0"/>
            </a:spcBef>
            <a:spcAft>
              <a:spcPct val="35000"/>
            </a:spcAft>
            <a:buNone/>
          </a:pPr>
          <a:r>
            <a:rPr lang="nl-NL" sz="1400" b="1" kern="1200" dirty="0">
              <a:effectLst>
                <a:outerShdw blurRad="38100" dist="38100" dir="2700000" algn="tl">
                  <a:srgbClr val="000000"/>
                </a:outerShdw>
              </a:effectLst>
            </a:rPr>
            <a:t>Die geloof van die apostels: </a:t>
          </a:r>
          <a:endParaRPr lang="es-ES" sz="14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“Kleingelowige” (Matteus 14:31) </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Petrus se geloof</a:t>
          </a:r>
          <a:endParaRPr lang="es-ES" sz="19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“Kom my ongeloof te hulp!” (Markus 9:24) </a:t>
          </a:r>
          <a:endParaRPr lang="es-ES" sz="20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Die Vader se geloof</a:t>
          </a:r>
          <a:endParaRPr lang="es-ES" sz="19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“Groot is jou geloof” (Matteus 15:28) </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nl-NL" sz="1500" b="1" kern="1200" dirty="0">
              <a:effectLst>
                <a:outerShdw blurRad="38100" dist="38100" dir="2700000" algn="tl">
                  <a:srgbClr val="000000"/>
                </a:outerShdw>
              </a:effectLst>
            </a:rPr>
            <a:t>Die Kanaänitiese vrou se geloof </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nl-NL" sz="1800" b="1" kern="1200" dirty="0"/>
            <a:t>“Selfs in Israel het Ek so ‘n groot geloof nie gevind nie.” (Lukas 7:9) </a:t>
          </a:r>
          <a:endParaRPr lang="es-ES" sz="18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nl-NL" sz="1500" b="1" kern="1200" dirty="0">
              <a:effectLst>
                <a:outerShdw blurRad="38100" dist="38100" dir="2700000" algn="tl">
                  <a:srgbClr val="000000"/>
                </a:outerShdw>
              </a:effectLst>
            </a:rPr>
            <a:t>Die hoofman oor honderd se geloof </a:t>
          </a:r>
          <a:endParaRPr lang="es-ES" sz="15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 ‘n Man vol van geloof” (Handelinge 6:5) </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ZA" sz="1900" b="1" kern="1200" dirty="0">
              <a:effectLst>
                <a:outerShdw blurRad="38100" dist="38100" dir="2700000" algn="tl">
                  <a:srgbClr val="000000"/>
                </a:outerShdw>
              </a:effectLst>
            </a:rPr>
            <a:t>Stefanus se </a:t>
          </a:r>
          <a:r>
            <a:rPr lang="en-ZA" sz="1900" b="1" kern="1200" dirty="0" err="1">
              <a:effectLst>
                <a:outerShdw blurRad="38100" dist="38100" dir="2700000" algn="tl">
                  <a:srgbClr val="000000"/>
                </a:outerShdw>
              </a:effectLst>
            </a:rPr>
            <a:t>geloof</a:t>
          </a:r>
          <a:endParaRPr lang="es-ES" sz="19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Oefen geloof, hoe klein dit ook al mag wees </a:t>
          </a:r>
          <a:r>
            <a:rPr lang="en" sz="1400" b="1" kern="1200" dirty="0"/>
            <a:t>(Matt 17:20)</a:t>
          </a:r>
          <a:endParaRPr lang="es-ES" sz="14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Bestudeer die Bybel </a:t>
          </a:r>
          <a:r>
            <a:rPr lang="nl-NL" sz="1800" b="1" kern="1200" dirty="0"/>
            <a:t>(Romeine 10:17) </a:t>
          </a:r>
          <a:endParaRPr lang="es-ES" sz="18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Vra God om dit te vermeerder </a:t>
          </a:r>
          <a:r>
            <a:rPr lang="nl-NL" sz="1800" b="1" kern="1200" dirty="0"/>
            <a:t>(Lukas 17:5) </a:t>
          </a:r>
          <a:endParaRPr lang="es-ES" sz="18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Moenie twyfel toelaat nie </a:t>
          </a:r>
          <a:r>
            <a:rPr lang="nl-NL" sz="1800" b="1" kern="1200" dirty="0"/>
            <a:t>(Markus 9:23–24) </a:t>
          </a:r>
          <a:endParaRPr lang="es-ES" sz="18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Moenie jou geloof op ander se geloof baseer nie </a:t>
          </a:r>
          <a:r>
            <a:rPr lang="nl-NL" sz="1400" b="1" kern="1200" dirty="0"/>
            <a:t>(Matt 25:8) </a:t>
          </a:r>
          <a:endParaRPr lang="es-ES" sz="14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Reageer op die Heilige Gees </a:t>
          </a:r>
          <a:r>
            <a:rPr lang="nl-NL" sz="1800" b="1" kern="1200" dirty="0"/>
            <a:t>(Galasiërs 5:22) </a:t>
          </a:r>
          <a:endParaRPr lang="es-ES" sz="18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Beoefen geloof as ‘n gewoonte </a:t>
          </a:r>
          <a:r>
            <a:rPr lang="nl-NL" sz="1800" b="1" kern="1200" dirty="0"/>
            <a:t>(2 Korintiërs 5:7) </a:t>
          </a:r>
          <a:endParaRPr lang="es-ES" sz="18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Gehoorsaam wees aan Jesus en Sy Woord </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’n Daaglikse verhouding met Jesus hê </a:t>
          </a:r>
          <a:endParaRPr lang="es-ES" sz="20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Maak Jesus die middelpunt van jou lewe </a:t>
          </a:r>
          <a:endParaRPr lang="es-ES" sz="20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Leef in ooreenstemming met jou geloof</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Jou geloof op Jesus baseer </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Jesus in jou lewe weerspieël </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Sy genade as gawe aanvaar </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21/04/2026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75823E7-CE34-4F0C-85DE-0368B2A8A95E}" type="slidenum">
              <a:rPr lang="es-ES" smtClean="0"/>
              <a:t>5</a:t>
            </a:fld>
            <a:endParaRPr lang="es-ES"/>
          </a:p>
        </p:txBody>
      </p:sp>
    </p:spTree>
    <p:extLst>
      <p:ext uri="{BB962C8B-B14F-4D97-AF65-F5344CB8AC3E}">
        <p14:creationId xmlns:p14="http://schemas.microsoft.com/office/powerpoint/2010/main" val="309320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21/04/2026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21/04/2026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af-ZA" b="1" noProof="0" dirty="0">
                <a:ln/>
                <a:solidFill>
                  <a:schemeClr val="accent5">
                    <a:lumMod val="40000"/>
                    <a:lumOff val="60000"/>
                  </a:schemeClr>
                </a:solidFill>
              </a:rPr>
              <a:t>OM GELOOF TE H</a:t>
            </a:r>
            <a:r>
              <a:rPr lang="af-ZA" b="1" noProof="0" dirty="0">
                <a:ln/>
                <a:solidFill>
                  <a:schemeClr val="accent5">
                    <a:lumMod val="40000"/>
                    <a:lumOff val="60000"/>
                  </a:schemeClr>
                </a:solidFill>
                <a:latin typeface="Arial" panose="020B0604020202020204" pitchFamily="34" charset="0"/>
                <a:cs typeface="Arial" panose="020B0604020202020204" pitchFamily="34" charset="0"/>
              </a:rPr>
              <a:t>ê</a:t>
            </a:r>
            <a:endParaRPr lang="af-ZA" b="1" noProof="0" dirty="0">
              <a:ln/>
              <a:solidFill>
                <a:schemeClr val="accent5">
                  <a:lumMod val="40000"/>
                  <a:lumOff val="60000"/>
                </a:schemeClr>
              </a:solidFill>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905660" y="2334944"/>
            <a:ext cx="2600520"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Les 8 vir Mei 23,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DIE GELOOF VAN JESUS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nl-NL" b="1" dirty="0">
                <a:solidFill>
                  <a:schemeClr val="accent3">
                    <a:lumMod val="75000"/>
                  </a:schemeClr>
                </a:solidFill>
                <a:effectLst>
                  <a:outerShdw blurRad="38100" dist="38100" dir="2700000" algn="tl">
                    <a:srgbClr val="000000"/>
                  </a:outerShdw>
                </a:effectLst>
                <a:latin typeface="Comic Sans MS" panose="030F0702030302020204" pitchFamily="66" charset="0"/>
              </a:rPr>
              <a:t>“Hier kom die lydsaamheid van die heiliges te pas; hier is hulle wat die gebooie van God en die geloof in Jesus bewaar.”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(Openbaring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354760"/>
            <a:ext cx="7391400" cy="1323439"/>
          </a:xfrm>
          <a:prstGeom prst="rect">
            <a:avLst/>
          </a:prstGeom>
          <a:noFill/>
        </p:spPr>
        <p:txBody>
          <a:bodyPr wrap="square" rtlCol="0">
            <a:spAutoFit/>
          </a:bodyPr>
          <a:lstStyle/>
          <a:p>
            <a:pPr>
              <a:spcBef>
                <a:spcPts val="600"/>
              </a:spcBef>
            </a:pPr>
            <a:r>
              <a:rPr lang="nl-NL" sz="2000" b="1" dirty="0"/>
              <a:t>Ons, die getroues wat in die tyd van die wederkoms van Jesus leef, word onderskei deur twee dinge wat ons moet “behou” (dit is, gehoorsaam of bewaar): die gebooie en die geloof van Jesus (Openb. 14:12).</a:t>
            </a:r>
            <a:endParaRPr lang="en" sz="2000" b="1" dirty="0"/>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364200974"/>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nl-NL" sz="2000" b="1" dirty="0"/>
              <a:t>Deur geloof in Jesus word ons geregverdig (Romeine 5:1), geheilig (Handelinge 26:18), en kinders van God (Johannes 1:12).</a:t>
            </a:r>
            <a:endParaRPr lang="en" sz="2000" b="1" dirty="0"/>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559808"/>
            <a:ext cx="7391400" cy="1323439"/>
          </a:xfrm>
          <a:prstGeom prst="rect">
            <a:avLst/>
          </a:prstGeom>
          <a:noFill/>
        </p:spPr>
        <p:txBody>
          <a:bodyPr wrap="square">
            <a:spAutoFit/>
          </a:bodyPr>
          <a:lstStyle/>
          <a:p>
            <a:pPr lvl="0">
              <a:spcBef>
                <a:spcPts val="600"/>
              </a:spcBef>
              <a:defRPr/>
            </a:pPr>
            <a:r>
              <a:rPr lang="nl-NL" sz="2000" b="1" dirty="0">
                <a:solidFill>
                  <a:srgbClr val="000000"/>
                </a:solidFill>
              </a:rPr>
              <a:t>Die Wet (die gebooie) en die Evangelie (geloof) is verweef. Jy kan nie gehoorsaam wees sonder om geloof te hê nie, en nie glo sonder om te gehoorsaam nie. Maar wat beteken “die geloof van Jesus”?</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Vertrou dan op die Here Jesus om jou stap vir stap in die regte pad te lei. Jy kan by elke stap sekerheid en krag ontvang, want jy kan seker wees dat jou hand in Sy hand is. Jy kan ‘hardloop en nie moeg word nie’; jy kan ‘loop en nie flou word nie’, want deur geloof besef jy dat jy jou hand in die hand van Christus het. Jy sal nie onder moedeloosheid sink nie, want terwyl jy voortgaan om die Here te ken en op Hom te vertrou, sal jy die versekering hê dat Hy wat nooit dié verlaat wat volkome op Hom vertrou nie, jou konstante Helper is.”</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6677735" y="5558649"/>
            <a:ext cx="4786440" cy="338554"/>
          </a:xfrm>
          <a:prstGeom prst="rect">
            <a:avLst/>
          </a:prstGeom>
          <a:noFill/>
        </p:spPr>
        <p:txBody>
          <a:bodyPr wrap="none" rtlCol="0">
            <a:spAutoFit/>
          </a:bodyPr>
          <a:lstStyle/>
          <a:p>
            <a:pPr algn="r"/>
            <a:r>
              <a:rPr lang="en" sz="1600" b="1" dirty="0"/>
              <a:t>EGW (Vry vertaal uit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7688825" y="256193"/>
            <a:ext cx="4578213" cy="6601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nl-NL"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Die geloof dan is ‘n vaste vertroue op die dinge wat ons hoop, ‘n bewys van die dinge wat ons nie sien nie.” </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Hebrews</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 </a:t>
            </a:r>
            <a:r>
              <a:rPr kumimoji="0" lang="es-ES" sz="20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1933/53 </a:t>
            </a:r>
            <a:r>
              <a:rPr kumimoji="0" lang="es-ES" sz="2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Afrikaans</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Verskillende tipes geloof:</a:t>
            </a:r>
          </a:p>
          <a:p>
            <a:pPr lvl="1">
              <a:spcBef>
                <a:spcPts val="600"/>
              </a:spcBef>
            </a:pPr>
            <a:r>
              <a:rPr lang="en" sz="2000" b="1" dirty="0"/>
              <a:t>Geloof en tekens</a:t>
            </a:r>
          </a:p>
          <a:p>
            <a:pPr lvl="1">
              <a:spcBef>
                <a:spcPts val="600"/>
              </a:spcBef>
            </a:pPr>
            <a:r>
              <a:rPr lang="en" sz="2000" b="1" dirty="0"/>
              <a:t>Die maat van geloof</a:t>
            </a:r>
          </a:p>
          <a:p>
            <a:pPr lvl="1">
              <a:spcBef>
                <a:spcPts val="600"/>
              </a:spcBef>
            </a:pPr>
            <a:r>
              <a:rPr lang="en" sz="2000" b="1" dirty="0"/>
              <a:t>Geloof en gevoelens</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Wat is geloof?</a:t>
            </a:r>
          </a:p>
          <a:p>
            <a:pPr lvl="1">
              <a:spcBef>
                <a:spcPts val="600"/>
              </a:spcBef>
            </a:pPr>
            <a:r>
              <a:rPr lang="en" sz="2000" b="1" dirty="0"/>
              <a:t>Definisie en ontwikkeling van geloof</a:t>
            </a:r>
          </a:p>
          <a:p>
            <a:pPr lvl="1">
              <a:spcBef>
                <a:spcPts val="600"/>
              </a:spcBef>
            </a:pPr>
            <a:r>
              <a:rPr lang="en" sz="2000" b="1" dirty="0"/>
              <a:t>Die geloof van Jesus</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nl-NL" sz="2000" b="1" dirty="0"/>
              <a:t>Kennis van God, Bybelstudie en gebed moet een gemeenskaplike element hê om transformerend in ons lewens te wees: geloof.</a:t>
            </a:r>
            <a:endParaRPr lang="en" sz="2000" b="1" dirty="0"/>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lvl="0">
              <a:spcBef>
                <a:spcPts val="600"/>
              </a:spcBef>
              <a:defRPr/>
            </a:pPr>
            <a:r>
              <a:rPr lang="nl-NL" sz="2000" b="1" dirty="0">
                <a:solidFill>
                  <a:srgbClr val="000000"/>
                </a:solidFill>
              </a:rPr>
              <a:t>Maar met geloof word hulle kragtige elemente wat ons na die hoogste hoogtes van ons geestelike ervaring neem: “alle dinge is moontlik vir die een wat glo” (Markus 9:23)</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lvl="0">
              <a:spcBef>
                <a:spcPts val="600"/>
              </a:spcBef>
              <a:defRPr/>
            </a:pPr>
            <a:r>
              <a:rPr lang="nl-NL" sz="2000" b="1" dirty="0">
                <a:solidFill>
                  <a:srgbClr val="000000"/>
                </a:solidFill>
              </a:rPr>
              <a:t>Sonder geloof word hierdie elemente bloot kennis of rituele sonder betekenis.</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en" sz="9600" b="1" dirty="0">
                <a:ln w="9525">
                  <a:solidFill>
                    <a:schemeClr val="bg1"/>
                  </a:solidFill>
                  <a:prstDash val="solid"/>
                </a:ln>
                <a:solidFill>
                  <a:srgbClr val="731717"/>
                </a:solidFill>
                <a:effectLst>
                  <a:outerShdw blurRad="12700" dist="38100" dir="2700000" algn="tl" rotWithShape="0">
                    <a:srgbClr val="70A138"/>
                  </a:outerShdw>
                </a:effectLst>
              </a:rPr>
              <a:t>VERSKILLENDE TIPES GELOOF</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en-ZA"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GELOOF EN TEKENS</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en-ZA" b="1" dirty="0">
                <a:solidFill>
                  <a:srgbClr val="2A3C64"/>
                </a:solidFill>
                <a:latin typeface="Comic Sans MS" panose="030F0702030302020204" pitchFamily="66" charset="0"/>
              </a:rPr>
              <a:t>Jesus </a:t>
            </a:r>
            <a:r>
              <a:rPr lang="en-ZA" b="1" dirty="0" err="1">
                <a:solidFill>
                  <a:srgbClr val="2A3C64"/>
                </a:solidFill>
                <a:latin typeface="Comic Sans MS" panose="030F0702030302020204" pitchFamily="66" charset="0"/>
              </a:rPr>
              <a:t>sê</a:t>
            </a:r>
            <a:r>
              <a:rPr lang="en-ZA" b="1" dirty="0">
                <a:solidFill>
                  <a:srgbClr val="2A3C64"/>
                </a:solidFill>
                <a:latin typeface="Comic Sans MS" panose="030F0702030302020204" pitchFamily="66" charset="0"/>
              </a:rPr>
              <a:t> toe vir </a:t>
            </a:r>
            <a:r>
              <a:rPr lang="en-ZA" b="1" dirty="0" err="1">
                <a:solidFill>
                  <a:srgbClr val="2A3C64"/>
                </a:solidFill>
                <a:latin typeface="Comic Sans MS" panose="030F0702030302020204" pitchFamily="66" charset="0"/>
              </a:rPr>
              <a:t>hom</a:t>
            </a:r>
            <a:r>
              <a:rPr lang="en-ZA" b="1" dirty="0">
                <a:solidFill>
                  <a:srgbClr val="2A3C64"/>
                </a:solidFill>
                <a:latin typeface="Comic Sans MS" panose="030F0702030302020204" pitchFamily="66" charset="0"/>
              </a:rPr>
              <a:t>: As </a:t>
            </a:r>
            <a:r>
              <a:rPr lang="en-ZA" b="1" dirty="0" err="1">
                <a:solidFill>
                  <a:srgbClr val="2A3C64"/>
                </a:solidFill>
                <a:latin typeface="Comic Sans MS" panose="030F0702030302020204" pitchFamily="66" charset="0"/>
              </a:rPr>
              <a:t>julle</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nie</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tekens</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en</a:t>
            </a:r>
            <a:r>
              <a:rPr lang="en-ZA" b="1" dirty="0">
                <a:solidFill>
                  <a:srgbClr val="2A3C64"/>
                </a:solidFill>
                <a:latin typeface="Comic Sans MS" panose="030F0702030302020204" pitchFamily="66" charset="0"/>
              </a:rPr>
              <a:t> wonders </a:t>
            </a:r>
            <a:r>
              <a:rPr lang="en-ZA" b="1" dirty="0" err="1">
                <a:solidFill>
                  <a:srgbClr val="2A3C64"/>
                </a:solidFill>
                <a:latin typeface="Comic Sans MS" panose="030F0702030302020204" pitchFamily="66" charset="0"/>
              </a:rPr>
              <a:t>sien</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nie</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sal</a:t>
            </a:r>
            <a:r>
              <a:rPr lang="en-ZA" b="1" dirty="0">
                <a:solidFill>
                  <a:srgbClr val="2A3C64"/>
                </a:solidFill>
                <a:latin typeface="Comic Sans MS" panose="030F0702030302020204" pitchFamily="66" charset="0"/>
              </a:rPr>
              <a:t> </a:t>
            </a:r>
            <a:r>
              <a:rPr lang="en-ZA" b="1" dirty="0" err="1">
                <a:solidFill>
                  <a:srgbClr val="2A3C64"/>
                </a:solidFill>
                <a:latin typeface="Comic Sans MS" panose="030F0702030302020204" pitchFamily="66" charset="0"/>
              </a:rPr>
              <a:t>julle</a:t>
            </a:r>
            <a:r>
              <a:rPr lang="en-ZA" b="1" dirty="0">
                <a:solidFill>
                  <a:srgbClr val="2A3C64"/>
                </a:solidFill>
                <a:latin typeface="Comic Sans MS" panose="030F0702030302020204" pitchFamily="66" charset="0"/>
              </a:rPr>
              <a:t> nooit glo </a:t>
            </a:r>
            <a:r>
              <a:rPr lang="en-ZA" b="1" dirty="0" err="1">
                <a:solidFill>
                  <a:srgbClr val="2A3C64"/>
                </a:solidFill>
                <a:latin typeface="Comic Sans MS" panose="030F0702030302020204" pitchFamily="66" charset="0"/>
              </a:rPr>
              <a:t>nie</a:t>
            </a:r>
            <a:r>
              <a:rPr lang="en-ZA" b="1" dirty="0">
                <a:solidFill>
                  <a:srgbClr val="2A3C64"/>
                </a:solidFill>
                <a:latin typeface="Comic Sans MS" panose="030F0702030302020204" pitchFamily="66" charset="0"/>
              </a:rPr>
              <a:t>.” </a:t>
            </a:r>
            <a:r>
              <a:rPr lang="en-ZA" sz="1400" b="1" dirty="0">
                <a:solidFill>
                  <a:srgbClr val="2A3C64"/>
                </a:solidFill>
                <a:latin typeface="Comic Sans MS" panose="030F0702030302020204" pitchFamily="66" charset="0"/>
              </a:rPr>
              <a:t>(Johannes 4:48)</a:t>
            </a:r>
            <a:endParaRPr lang="en" sz="1400" b="1" dirty="0">
              <a:solidFill>
                <a:srgbClr val="2A3C64"/>
              </a:solidFill>
              <a:latin typeface="Comic Sans MS" panose="030F0702030302020204" pitchFamily="66" charset="0"/>
            </a:endParaRPr>
          </a:p>
        </p:txBody>
      </p:sp>
      <p:sp>
        <p:nvSpPr>
          <p:cNvPr id="6" name="CuadroTexto 5">
            <a:extLst>
              <a:ext uri="{FF2B5EF4-FFF2-40B4-BE49-F238E27FC236}">
                <a16:creationId xmlns:a16="http://schemas.microsoft.com/office/drawing/2014/main" id="{0B0AB516-79BF-53D8-4CCE-59963E1E13E1}"/>
              </a:ext>
            </a:extLst>
          </p:cNvPr>
          <p:cNvSpPr txBox="1"/>
          <p:nvPr/>
        </p:nvSpPr>
        <p:spPr>
          <a:xfrm>
            <a:off x="3641062" y="1109592"/>
            <a:ext cx="8567472" cy="1938992"/>
          </a:xfrm>
          <a:prstGeom prst="rect">
            <a:avLst/>
          </a:prstGeom>
          <a:noFill/>
        </p:spPr>
        <p:txBody>
          <a:bodyPr wrap="square" rtlCol="0">
            <a:spAutoFit/>
          </a:bodyPr>
          <a:lstStyle/>
          <a:p>
            <a:pPr>
              <a:spcBef>
                <a:spcPts val="600"/>
              </a:spcBef>
            </a:pPr>
            <a:r>
              <a:rPr lang="nl-NL" sz="2000" b="1" dirty="0"/>
              <a:t>’n Teken is ’n kenmerkende merk of demonstrasie wat gegee word om ’n geïnspireerde boodskap te bevestig of goddelike gesag te ondersteun. Alhoewel ’n teken gewoonlik as ’n wonderwerk verstaan word—soos die bruilof in Kana (Johannes 2:11)—was die feit dat Israel voor die berg Sinai kamp opgeslaan het om God te aanbid (Eksodus 3:12) ook as ’n teken gegee.</a:t>
            </a:r>
            <a:endParaRPr lang="en" sz="2000" b="1" dirty="0"/>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25986" y="2907610"/>
            <a:ext cx="4693002" cy="1323439"/>
          </a:xfrm>
          <a:prstGeom prst="rect">
            <a:avLst/>
          </a:prstGeom>
          <a:noFill/>
        </p:spPr>
        <p:txBody>
          <a:bodyPr wrap="square">
            <a:spAutoFit/>
          </a:bodyPr>
          <a:lstStyle/>
          <a:p>
            <a:pPr lvl="0">
              <a:spcBef>
                <a:spcPts val="600"/>
              </a:spcBef>
              <a:defRPr/>
            </a:pPr>
            <a:r>
              <a:rPr lang="nl-NL" sz="2000" b="1" dirty="0">
                <a:solidFill>
                  <a:srgbClr val="000000"/>
                </a:solidFill>
              </a:rPr>
              <a:t>Die Fariseërs het Jesus gevra om enige teken te wys wat kon bewys dat Hy die Messias is, sodat hulle in Hom kon glo (Markus 8:11).</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nl-NL" sz="2000" b="1" dirty="0">
                <a:solidFill>
                  <a:srgbClr val="000000"/>
                </a:solidFill>
              </a:rPr>
              <a:t>God het genoegsame bewyse in Sy Woord en in die natuur gegee sodat elkeen wat wil glo, kan glo. Tog is daar altyd ruimte vir twyfel. Daarom het Jesus ’n spesiale seën gegee aan “die wat nie gesien het nie en tog geglo het.” (Johannes 20:29).</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57599" y="4084200"/>
            <a:ext cx="4693002" cy="1631216"/>
          </a:xfrm>
          <a:prstGeom prst="rect">
            <a:avLst/>
          </a:prstGeom>
          <a:noFill/>
        </p:spPr>
        <p:txBody>
          <a:bodyPr wrap="square">
            <a:spAutoFit/>
          </a:bodyPr>
          <a:lstStyle/>
          <a:p>
            <a:pPr lvl="0">
              <a:spcBef>
                <a:spcPts val="600"/>
              </a:spcBef>
              <a:defRPr/>
            </a:pPr>
            <a:r>
              <a:rPr lang="nl-NL" sz="2000" b="1" dirty="0">
                <a:solidFill>
                  <a:srgbClr val="000000"/>
                </a:solidFill>
              </a:rPr>
              <a:t>Jesus was gefrustreerd toe hulle ’n teken gevra het om hul gebrek aan geloof te regverdig (Markus 8:12). Wanneer iemand nie wil glo nie, kan geen teken hom oortuig nie.</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rgbClr val="CC9900"/>
                </a:solidFill>
              </a:rPr>
              <a:t>DIE MAATSTAF VAN GELOOF</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43763"/>
            <a:ext cx="9747681" cy="923330"/>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“Hy het </a:t>
            </a:r>
            <a:r>
              <a:rPr lang="en-US" b="1" dirty="0" err="1">
                <a:solidFill>
                  <a:schemeClr val="accent2">
                    <a:lumMod val="50000"/>
                  </a:schemeClr>
                </a:solidFill>
                <a:latin typeface="Comic Sans MS" panose="030F0702030302020204" pitchFamily="66" charset="0"/>
              </a:rPr>
              <a:t>geantwoord</a:t>
            </a:r>
            <a:r>
              <a:rPr lang="en-US" b="1" dirty="0">
                <a:solidFill>
                  <a:schemeClr val="accent2">
                    <a:lumMod val="50000"/>
                  </a:schemeClr>
                </a:solidFill>
                <a:latin typeface="Comic Sans MS" panose="030F0702030302020204" pitchFamily="66" charset="0"/>
              </a:rPr>
              <a:t>: “As </a:t>
            </a:r>
            <a:r>
              <a:rPr lang="en-US" b="1" dirty="0" err="1">
                <a:solidFill>
                  <a:schemeClr val="accent2">
                    <a:lumMod val="50000"/>
                  </a:schemeClr>
                </a:solidFill>
                <a:latin typeface="Comic Sans MS" panose="030F0702030302020204" pitchFamily="66" charset="0"/>
              </a:rPr>
              <a:t>julle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geloof</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gehad</a:t>
            </a:r>
            <a:r>
              <a:rPr lang="en-US" b="1" dirty="0">
                <a:solidFill>
                  <a:schemeClr val="accent2">
                    <a:lumMod val="50000"/>
                  </a:schemeClr>
                </a:solidFill>
                <a:latin typeface="Comic Sans MS" panose="030F0702030302020204" pitchFamily="66" charset="0"/>
              </a:rPr>
              <a:t> het </a:t>
            </a:r>
            <a:r>
              <a:rPr lang="en-US" b="1" dirty="0" err="1">
                <a:solidFill>
                  <a:schemeClr val="accent2">
                    <a:lumMod val="50000"/>
                  </a:schemeClr>
                </a:solidFill>
                <a:latin typeface="Comic Sans MS" panose="030F0702030302020204" pitchFamily="66" charset="0"/>
              </a:rPr>
              <a:t>soos</a:t>
            </a:r>
            <a:r>
              <a:rPr lang="en-US" b="1" dirty="0">
                <a:solidFill>
                  <a:schemeClr val="accent2">
                    <a:lumMod val="50000"/>
                  </a:schemeClr>
                </a:solidFill>
                <a:latin typeface="Comic Sans MS" panose="030F0702030302020204" pitchFamily="66" charset="0"/>
              </a:rPr>
              <a:t> ‘n </a:t>
            </a:r>
            <a:r>
              <a:rPr lang="en-US" b="1" dirty="0" err="1">
                <a:solidFill>
                  <a:schemeClr val="accent2">
                    <a:lumMod val="50000"/>
                  </a:schemeClr>
                </a:solidFill>
                <a:latin typeface="Comic Sans MS" panose="030F0702030302020204" pitchFamily="66" charset="0"/>
              </a:rPr>
              <a:t>mosterdsaad</a:t>
            </a:r>
            <a:r>
              <a:rPr lang="en-US" b="1" dirty="0">
                <a:solidFill>
                  <a:schemeClr val="accent2">
                    <a:lumMod val="50000"/>
                  </a:schemeClr>
                </a:solidFill>
                <a:latin typeface="Comic Sans MS" panose="030F0702030302020204" pitchFamily="66" charset="0"/>
              </a:rPr>
              <a:t>, sou </a:t>
            </a:r>
            <a:r>
              <a:rPr lang="en-US" b="1" dirty="0" err="1">
                <a:solidFill>
                  <a:schemeClr val="accent2">
                    <a:lumMod val="50000"/>
                  </a:schemeClr>
                </a:solidFill>
                <a:latin typeface="Comic Sans MS" panose="030F0702030302020204" pitchFamily="66" charset="0"/>
              </a:rPr>
              <a:t>julle</a:t>
            </a:r>
            <a:r>
              <a:rPr lang="en-US" b="1" dirty="0">
                <a:solidFill>
                  <a:schemeClr val="accent2">
                    <a:lumMod val="50000"/>
                  </a:schemeClr>
                </a:solidFill>
                <a:latin typeface="Comic Sans MS" panose="030F0702030302020204" pitchFamily="66" charset="0"/>
              </a:rPr>
              <a:t> vir </a:t>
            </a:r>
            <a:r>
              <a:rPr lang="en-US" b="1" dirty="0" err="1">
                <a:solidFill>
                  <a:schemeClr val="accent2">
                    <a:lumMod val="50000"/>
                  </a:schemeClr>
                </a:solidFill>
                <a:latin typeface="Comic Sans MS" panose="030F0702030302020204" pitchFamily="66" charset="0"/>
              </a:rPr>
              <a:t>hierdie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moerbeiboom</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sê</a:t>
            </a:r>
            <a:r>
              <a:rPr lang="en-US" b="1" dirty="0">
                <a:solidFill>
                  <a:schemeClr val="accent2">
                    <a:lumMod val="50000"/>
                  </a:schemeClr>
                </a:solidFill>
                <a:latin typeface="Comic Sans MS" panose="030F0702030302020204" pitchFamily="66" charset="0"/>
              </a:rPr>
              <a:t>: Word </a:t>
            </a:r>
            <a:r>
              <a:rPr lang="en-US" b="1" dirty="0" err="1">
                <a:solidFill>
                  <a:schemeClr val="accent2">
                    <a:lumMod val="50000"/>
                  </a:schemeClr>
                </a:solidFill>
                <a:latin typeface="Comic Sans MS" panose="030F0702030302020204" pitchFamily="66" charset="0"/>
              </a:rPr>
              <a:t>ontwortel</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en</a:t>
            </a:r>
            <a:r>
              <a:rPr lang="en-US" b="1" dirty="0">
                <a:solidFill>
                  <a:schemeClr val="accent2">
                    <a:lumMod val="50000"/>
                  </a:schemeClr>
                </a:solidFill>
                <a:latin typeface="Comic Sans MS" panose="030F0702030302020204" pitchFamily="66" charset="0"/>
              </a:rPr>
              <a:t> in die see </a:t>
            </a:r>
            <a:r>
              <a:rPr lang="en-US" b="1" dirty="0" err="1">
                <a:solidFill>
                  <a:schemeClr val="accent2">
                    <a:lumMod val="50000"/>
                  </a:schemeClr>
                </a:solidFill>
                <a:latin typeface="Comic Sans MS" panose="030F0702030302020204" pitchFamily="66" charset="0"/>
              </a:rPr>
              <a:t>geplant</a:t>
            </a:r>
            <a:r>
              <a:rPr lang="en-US"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Comic Sans MS" panose="030F0702030302020204" pitchFamily="66" charset="0"/>
              </a:rPr>
              <a:t>en</a:t>
            </a:r>
            <a:r>
              <a:rPr lang="en-US" b="1" dirty="0">
                <a:solidFill>
                  <a:schemeClr val="accent2">
                    <a:lumMod val="50000"/>
                  </a:schemeClr>
                </a:solidFill>
                <a:latin typeface="Comic Sans MS" panose="030F0702030302020204" pitchFamily="66" charset="0"/>
              </a:rPr>
              <a:t> hy sou </a:t>
            </a:r>
            <a:r>
              <a:rPr lang="en-US" b="1" dirty="0" err="1">
                <a:solidFill>
                  <a:schemeClr val="accent2">
                    <a:lumMod val="50000"/>
                  </a:schemeClr>
                </a:solidFill>
                <a:latin typeface="Comic Sans MS" panose="030F0702030302020204" pitchFamily="66" charset="0"/>
              </a:rPr>
              <a:t>julle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gehoorsaam</a:t>
            </a:r>
            <a:r>
              <a:rPr lang="en-US" b="1" dirty="0">
                <a:solidFill>
                  <a:schemeClr val="accent2">
                    <a:lumMod val="50000"/>
                  </a:schemeClr>
                </a:solidFill>
                <a:latin typeface="Comic Sans MS" panose="030F0702030302020204" pitchFamily="66" charset="0"/>
              </a:rPr>
              <a:t> wees.”  </a:t>
            </a:r>
            <a:r>
              <a:rPr lang="en" sz="1400" b="1" dirty="0">
                <a:solidFill>
                  <a:schemeClr val="accent2">
                    <a:lumMod val="50000"/>
                  </a:schemeClr>
                </a:solidFill>
                <a:latin typeface="Comic Sans MS" panose="030F0702030302020204" pitchFamily="66" charset="0"/>
              </a:rPr>
              <a:t>(Lukas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309958627"/>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275646" y="1446879"/>
            <a:ext cx="9196384" cy="400110"/>
          </a:xfrm>
          <a:prstGeom prst="rect">
            <a:avLst/>
          </a:prstGeom>
          <a:noFill/>
        </p:spPr>
        <p:txBody>
          <a:bodyPr wrap="square" rtlCol="0">
            <a:spAutoFit/>
          </a:bodyPr>
          <a:lstStyle/>
          <a:p>
            <a:pPr>
              <a:spcBef>
                <a:spcPts val="600"/>
              </a:spcBef>
            </a:pPr>
            <a:r>
              <a:rPr lang="nl-NL" sz="2000" b="1" dirty="0"/>
              <a:t>Daar is verskillende maatreëls van geloof:</a:t>
            </a:r>
            <a:endParaRPr lang="en" sz="2000" b="1" dirty="0"/>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677108"/>
          </a:xfrm>
          <a:prstGeom prst="rect">
            <a:avLst/>
          </a:prstGeom>
          <a:noFill/>
        </p:spPr>
        <p:txBody>
          <a:bodyPr wrap="square" rtlCol="0">
            <a:spAutoFit/>
          </a:bodyPr>
          <a:lstStyle/>
          <a:p>
            <a:pPr>
              <a:spcBef>
                <a:spcPts val="600"/>
              </a:spcBef>
            </a:pPr>
            <a:r>
              <a:rPr lang="nl-NL" sz="1900" b="1" dirty="0"/>
              <a:t>Geloof kan groei namate die wortels van ongeloof uitgeroei word. Oortuiging moet geleidelik twyfel vervang. Ons versoek moet wees: “Gee ons meer geloof.” (Lukas 17:5).</a:t>
            </a:r>
            <a:endParaRPr lang="en" sz="1900" b="1" dirty="0"/>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707886"/>
          </a:xfrm>
          <a:prstGeom prst="rect">
            <a:avLst/>
          </a:prstGeom>
          <a:noFill/>
        </p:spPr>
        <p:txBody>
          <a:bodyPr wrap="square">
            <a:spAutoFit/>
          </a:bodyPr>
          <a:lstStyle/>
          <a:p>
            <a:pPr>
              <a:spcBef>
                <a:spcPts val="600"/>
              </a:spcBef>
            </a:pPr>
            <a:r>
              <a:rPr lang="nl-NL" sz="2000" b="1" dirty="0"/>
              <a:t>Deur die werk van die Heilige Gees, Bybelstudie en ons ervaring met God sal ons kan sien dat “julle geloof … groter word” (2 Tessalonisense 1:3).</a:t>
            </a:r>
            <a:endParaRPr lang="en" sz="2000" b="1" dirty="0"/>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400" b="1" spc="600" dirty="0">
                <a:ln w="9525">
                  <a:noFill/>
                  <a:prstDash val="solid"/>
                </a:ln>
                <a:solidFill>
                  <a:schemeClr val="accent5"/>
                </a:solidFill>
                <a:effectLst>
                  <a:outerShdw blurRad="12700" dist="25400" dir="2700000" algn="tl" rotWithShape="0">
                    <a:srgbClr val="C00000"/>
                  </a:outerShdw>
                </a:effectLst>
              </a:rPr>
              <a:t>GELOOF EN GEVOELENS</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1"/>
                </a:solidFill>
                <a:latin typeface="Comic Sans MS" panose="030F0702030302020204" pitchFamily="66" charset="0"/>
              </a:rPr>
              <a:t>“Want uit genade is julle gered, deur die geloof, en dit nie uit julleself nie: dit is die gawe van God;” </a:t>
            </a:r>
            <a:r>
              <a:rPr lang="nl-NL" sz="1400" b="1" dirty="0">
                <a:solidFill>
                  <a:schemeClr val="accent1"/>
                </a:solidFill>
                <a:latin typeface="Comic Sans MS" panose="030F0702030302020204" pitchFamily="66" charset="0"/>
              </a:rPr>
              <a:t>(Efesiërs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00110"/>
          </a:xfrm>
          <a:prstGeom prst="rect">
            <a:avLst/>
          </a:prstGeom>
          <a:noFill/>
        </p:spPr>
        <p:txBody>
          <a:bodyPr wrap="square" rtlCol="0">
            <a:spAutoFit/>
          </a:bodyPr>
          <a:lstStyle/>
          <a:p>
            <a:pPr>
              <a:spcBef>
                <a:spcPts val="600"/>
              </a:spcBef>
            </a:pPr>
            <a:r>
              <a:rPr lang="nl-NL" sz="2000" b="1" dirty="0"/>
              <a:t>Is geloof ’n gevoel of ’n rasionele daad?</a:t>
            </a:r>
            <a:endParaRPr lang="en" sz="2000" b="1" dirty="0"/>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631216"/>
          </a:xfrm>
          <a:prstGeom prst="rect">
            <a:avLst/>
          </a:prstGeom>
          <a:noFill/>
        </p:spPr>
        <p:txBody>
          <a:bodyPr wrap="square">
            <a:spAutoFit/>
          </a:bodyPr>
          <a:lstStyle/>
          <a:p>
            <a:pPr lvl="0">
              <a:spcBef>
                <a:spcPts val="600"/>
              </a:spcBef>
              <a:defRPr/>
            </a:pPr>
            <a:r>
              <a:rPr lang="nl-NL" sz="2000" b="1" dirty="0">
                <a:solidFill>
                  <a:srgbClr val="000000"/>
                </a:solidFill>
              </a:rPr>
              <a:t>Maar geloof self is nie ’n gevoel nie; dit is “sekerheid” en “oortuiging” (Hebreërs 11:1). Dit hang nie van ons gemoed af nie. Wanneer ek swak voel of ver voel van redding, moet ek juis die meeste geloof beoefen.</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196289" y="3745152"/>
            <a:ext cx="6284444" cy="1323439"/>
          </a:xfrm>
          <a:prstGeom prst="rect">
            <a:avLst/>
          </a:prstGeom>
          <a:noFill/>
        </p:spPr>
        <p:txBody>
          <a:bodyPr wrap="square">
            <a:spAutoFit/>
          </a:bodyPr>
          <a:lstStyle/>
          <a:p>
            <a:pPr lvl="0">
              <a:spcBef>
                <a:spcPts val="600"/>
              </a:spcBef>
              <a:defRPr/>
            </a:pPr>
            <a:r>
              <a:rPr lang="nl-NL" sz="2000" b="1" dirty="0">
                <a:solidFill>
                  <a:srgbClr val="000000"/>
                </a:solidFill>
              </a:rPr>
              <a:t>Wanneer ons positief op daardie geskenk reageer—wanneer ons begin om geloof uit te oefen—verwek daardie geloof gevoelens in ons soos vreugde; rustigheid; ’n gevoel van geestelike verligting; …</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707886"/>
          </a:xfrm>
          <a:prstGeom prst="rect">
            <a:avLst/>
          </a:prstGeom>
          <a:noFill/>
        </p:spPr>
        <p:txBody>
          <a:bodyPr wrap="square">
            <a:spAutoFit/>
          </a:bodyPr>
          <a:lstStyle/>
          <a:p>
            <a:pPr lvl="0">
              <a:spcBef>
                <a:spcPts val="600"/>
              </a:spcBef>
              <a:defRPr/>
            </a:pPr>
            <a:r>
              <a:rPr lang="nl-NL" sz="2000" b="1" dirty="0">
                <a:solidFill>
                  <a:srgbClr val="000000"/>
                </a:solidFill>
              </a:rPr>
              <a:t>Waar kom geloof vandaan? Geloof kom van God en Hy gee dit as ’n gawe (Romeine 12:3; Efesiërs 2:8).</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lvl="0">
              <a:spcBef>
                <a:spcPts val="600"/>
              </a:spcBef>
              <a:defRPr/>
            </a:pPr>
            <a:r>
              <a:rPr lang="nl-NL" sz="2000" b="1" dirty="0">
                <a:solidFill>
                  <a:srgbClr val="000000"/>
                </a:solidFill>
              </a:rPr>
              <a:t>Die antwoord is belangrik. Dit is nie dieselfde om te sê “EK VOEL ek is gered” as om te sê “EK WEET ek is gered” nie.</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WAT IS GELOOF?</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30942"/>
          </a:xfrm>
          <a:prstGeom prst="rect">
            <a:avLst/>
          </a:prstGeom>
          <a:noFill/>
        </p:spPr>
        <p:txBody>
          <a:bodyPr wrap="square">
            <a:spAutoFit/>
          </a:bodyPr>
          <a:lstStyle/>
          <a:p>
            <a:pPr algn="ctr"/>
            <a:r>
              <a:rPr lang="nl-NL" sz="35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DEFINISIE EN ONTWIKKELING VAN GELOOF</a:t>
            </a:r>
            <a:endParaRPr lang="en" sz="35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640932" y="704851"/>
            <a:ext cx="3283993"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nl-NL" b="1" dirty="0">
                <a:latin typeface="Comic Sans MS" panose="030F0702030302020204" pitchFamily="66" charset="0"/>
              </a:rPr>
              <a:t>“Die geloof dan is ‘n vaste vertroue op die dinge wat ons hoop, ‘n bewys van die dinge wat ons nie sien nie.” </a:t>
            </a:r>
            <a:r>
              <a:rPr lang="nl-NL" sz="1400" b="1" dirty="0">
                <a:latin typeface="Comic Sans MS" panose="030F0702030302020204" pitchFamily="66" charset="0"/>
              </a:rPr>
              <a:t>(Hebreërs 11:1)</a:t>
            </a:r>
            <a:endParaRPr lang="en" sz="1400" b="1" dirty="0">
              <a:latin typeface="Comic Sans MS" panose="030F0702030302020204" pitchFamily="66" charset="0"/>
            </a:endParaRP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146924"/>
            <a:ext cx="5595484"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832215"/>
                  </a:glow>
                  <a:outerShdw blurRad="38100" dist="38100" dir="2700000" algn="tl">
                    <a:srgbClr val="000000"/>
                  </a:outerShdw>
                </a:effectLst>
              </a:rPr>
              <a:t>Hebreërs 11:1, 3 en 6 gee ’n breë definisie van geloof. Geloof het baie te doen met ons begrip van God. Dit lei ons om in Hom as Skepper en Beloner te glo.</a:t>
            </a:r>
            <a:endParaRPr lang="en" sz="2000" b="1" dirty="0">
              <a:solidFill>
                <a:schemeClr val="bg1"/>
              </a:solidFill>
              <a:effectLst>
                <a:glow rad="127000">
                  <a:srgbClr val="832215"/>
                </a:glow>
                <a:outerShdw blurRad="38100" dist="38100" dir="2700000" algn="tl">
                  <a:srgbClr val="000000"/>
                </a:outerShdw>
              </a:effectLst>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4050304014"/>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5856172"/>
            <a:ext cx="7388651" cy="1015663"/>
          </a:xfrm>
          <a:prstGeom prst="rect">
            <a:avLst/>
          </a:prstGeom>
          <a:noFill/>
        </p:spPr>
        <p:txBody>
          <a:bodyPr wrap="square">
            <a:spAutoFit/>
          </a:bodyPr>
          <a:lstStyle/>
          <a:p>
            <a:pPr lvl="0">
              <a:spcBef>
                <a:spcPts val="600"/>
              </a:spcBef>
              <a:defRPr/>
            </a:pPr>
            <a:r>
              <a:rPr lang="nl-NL" sz="2000" b="1" dirty="0">
                <a:solidFill>
                  <a:prstClr val="white"/>
                </a:solidFill>
                <a:effectLst>
                  <a:glow rad="127000">
                    <a:srgbClr val="832215"/>
                  </a:glow>
                  <a:outerShdw blurRad="38100" dist="38100" dir="2700000" algn="tl">
                    <a:srgbClr val="000000"/>
                  </a:outerShdw>
                </a:effectLst>
              </a:rPr>
              <a:t>Soos ons gesien het, het ons nie almal dieselfde vlak van geloof nie. Hoe kan ek die geloof wat ek het, ontwikkel, of dit nou min of baie is?</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36721" y="4337831"/>
            <a:ext cx="5504211" cy="1631216"/>
          </a:xfrm>
          <a:prstGeom prst="rect">
            <a:avLst/>
          </a:prstGeom>
          <a:noFill/>
        </p:spPr>
        <p:txBody>
          <a:bodyPr wrap="square">
            <a:spAutoFit/>
          </a:bodyPr>
          <a:lstStyle/>
          <a:p>
            <a:pPr lvl="0">
              <a:spcBef>
                <a:spcPts val="600"/>
              </a:spcBef>
              <a:defRPr/>
            </a:pPr>
            <a:r>
              <a:rPr lang="nl-NL" sz="2000" b="1" dirty="0">
                <a:solidFill>
                  <a:prstClr val="white"/>
                </a:solidFill>
                <a:effectLst>
                  <a:glow rad="127000">
                    <a:srgbClr val="832215"/>
                  </a:glow>
                  <a:outerShdw blurRad="38100" dist="38100" dir="2700000" algn="tl">
                    <a:srgbClr val="000000"/>
                  </a:outerShdw>
                </a:effectLst>
              </a:rPr>
              <a:t>In die res van die hoofstuk beskryf Paulus die geloof van baie mans en vroue wat as 'n voorbeeld en aanmoediging vir ons dien om nie moed te verloor terwyl ons vir die beloning wag nie.</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835</TotalTime>
  <Words>1305</Words>
  <Application>Microsoft Office PowerPoint</Application>
  <PresentationFormat>Panorámica</PresentationFormat>
  <Paragraphs>74</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Comic Sans MS</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2026-04-05T13:32:58Z</dcterms:created>
  <dcterms:modified xsi:type="dcterms:W3CDTF">2026-04-21T06:52:47Z</dcterms:modified>
</cp:coreProperties>
</file>