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07" autoAdjust="0"/>
  </p:normalViewPr>
  <p:slideViewPr>
    <p:cSldViewPr snapToGrid="0">
      <p:cViewPr varScale="1">
        <p:scale>
          <a:sx n="91" d="100"/>
          <a:sy n="91" d="100"/>
        </p:scale>
        <p:origin x="12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endParaRPr lang="af-ZA" sz="2800" b="1" noProof="0" dirty="0">
            <a:effectLst>
              <a:outerShdw blurRad="38100" dist="38100" dir="2700000" algn="tl">
                <a:srgbClr val="000000">
                  <a:alpha val="43137"/>
                </a:srgbClr>
              </a:outerShdw>
            </a:effectLst>
          </a:endParaRPr>
        </a:p>
        <a:p>
          <a:r>
            <a:rPr lang="af-ZA" sz="2800" b="1" noProof="0" dirty="0">
              <a:effectLst>
                <a:outerShdw blurRad="38100" dist="38100" dir="2700000" algn="tl">
                  <a:srgbClr val="000000">
                    <a:alpha val="43137"/>
                  </a:srgbClr>
                </a:outerShdw>
              </a:effectLst>
            </a:rPr>
            <a:t>Die Liefde Uitmuntend Uitgebeeld</a:t>
          </a:r>
        </a:p>
        <a:p>
          <a:endParaRPr lang="af-ZA" sz="2800" b="1" noProof="0"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af-ZA" sz="2000" b="1" noProof="0" dirty="0">
              <a:effectLst>
                <a:outerShdw blurRad="38100" dist="38100" dir="2700000" algn="tl">
                  <a:srgbClr val="000000">
                    <a:alpha val="43137"/>
                  </a:srgbClr>
                </a:outerShdw>
              </a:effectLst>
            </a:rPr>
            <a:t>Die voortreflikheid van liefde</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af-ZA" sz="2000" b="1" noProof="0" dirty="0">
              <a:effectLst>
                <a:outerShdw blurRad="38100" dist="38100" dir="2700000" algn="tl">
                  <a:srgbClr val="000000">
                    <a:alpha val="43137"/>
                  </a:srgbClr>
                </a:outerShdw>
              </a:effectLst>
            </a:rPr>
            <a:t>Die uitnemendste weg</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af-ZA" sz="2000" b="1" noProof="0" dirty="0">
              <a:effectLst>
                <a:outerShdw blurRad="38100" dist="38100" dir="2700000" algn="tl">
                  <a:srgbClr val="000000">
                    <a:alpha val="43137"/>
                  </a:srgbClr>
                </a:outerShdw>
              </a:effectLst>
            </a:rPr>
            <a:t>Kenmerke van die liefde</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af-ZA" sz="2000" b="1" noProof="0" dirty="0">
              <a:effectLst>
                <a:outerShdw blurRad="38100" dist="38100" dir="2700000" algn="tl">
                  <a:srgbClr val="000000">
                    <a:alpha val="43137"/>
                  </a:srgbClr>
                </a:outerShdw>
              </a:effectLst>
            </a:rPr>
            <a:t>Wat die liefde doen</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af-ZA" sz="1800" b="1" noProof="0" dirty="0">
              <a:effectLst>
                <a:outerShdw blurRad="38100" dist="38100" dir="2700000" algn="tl">
                  <a:srgbClr val="000000">
                    <a:alpha val="43137"/>
                  </a:srgbClr>
                </a:outerShdw>
              </a:effectLst>
            </a:rPr>
            <a:t>Wat die liefde NIE doen NIE</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af-ZA" sz="2000" b="1" noProof="0" dirty="0">
              <a:effectLst>
                <a:outerShdw blurRad="38100" dist="38100" dir="2700000" algn="tl">
                  <a:srgbClr val="000000">
                    <a:alpha val="43137"/>
                  </a:srgbClr>
                </a:outerShdw>
              </a:effectLst>
            </a:rPr>
            <a:t>'n Portret van Jesus</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af-ZA" sz="2000" b="1" noProof="0" dirty="0">
              <a:effectLst>
                <a:outerShdw blurRad="38100" dist="38100" dir="2700000" algn="tl">
                  <a:srgbClr val="000000">
                    <a:alpha val="43137"/>
                  </a:srgbClr>
                </a:outerShdw>
              </a:effectLst>
            </a:rPr>
            <a:t>Die volharding van liefde</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af-ZA" sz="2000" b="1" noProof="0" dirty="0">
              <a:effectLst>
                <a:outerShdw blurRad="38100" dist="38100" dir="2700000" algn="tl">
                  <a:srgbClr val="000000">
                    <a:alpha val="43137"/>
                  </a:srgbClr>
                </a:outerShdw>
              </a:effectLst>
            </a:rPr>
            <a:t>Die grootste van die deugde</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12548">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212311"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is lankmoedig</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is vriendelik</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af-ZA" sz="1800" b="1" noProof="0" dirty="0">
              <a:effectLst>
                <a:outerShdw blurRad="38100" dist="38100" dir="2700000" algn="tl">
                  <a:srgbClr val="000000">
                    <a:alpha val="43137"/>
                  </a:srgbClr>
                </a:outerShdw>
              </a:effectLst>
            </a:rPr>
            <a:t>Dit is bly saam met die waarheid</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makrothymeō</a:t>
          </a:r>
          <a:r>
            <a:rPr lang="af-ZA" sz="1800" b="1" noProof="0" dirty="0"/>
            <a:t>: om lank van gees te wees; te verdra; geduldig te wees</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af-ZA" sz="1800" b="1" noProof="0" dirty="0"/>
            <a:t>Toon geduld en verdra die foute van ander.</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jrēsteuomai </a:t>
          </a:r>
          <a:r>
            <a:rPr lang="af-ZA" sz="1800" b="1" noProof="0" dirty="0"/>
            <a:t>: om welwillend op te tree</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af-ZA" sz="1800" b="1" noProof="0" dirty="0"/>
            <a:t>Dit is barmhartig en medelydend.</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synjairō</a:t>
          </a:r>
          <a:r>
            <a:rPr lang="af-ZA" sz="1800" b="1" noProof="0" dirty="0"/>
            <a:t>: om saam bly te wees; geluk te wens</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af-ZA" sz="1800" b="1" noProof="0" dirty="0"/>
            <a:t>Dit verheug hom saam met dié wat die waarheid ondersteun.</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bedek alles</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stegō</a:t>
          </a:r>
          <a:r>
            <a:rPr lang="af-ZA" sz="1800" b="1" noProof="0" dirty="0"/>
            <a:t>: om in stilte te bedek (geduldig te verdra)</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af-ZA" sz="1600" b="1" noProof="0" dirty="0"/>
            <a:t>Dit bedek en swyg oor die foute van ander sonder om dit bekend te maak.</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glo alles</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pisteuō</a:t>
          </a:r>
          <a:r>
            <a:rPr lang="af-ZA" sz="1800" b="1" noProof="0" dirty="0"/>
            <a:t>: om te glo; vertroue te hê</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af-ZA" sz="1800" b="1" noProof="0" dirty="0"/>
            <a:t>Dit veroordeel nie, maar gee ander die voordeel van die twyfel.</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hoop alles</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Elpizō:</a:t>
          </a:r>
          <a:r>
            <a:rPr lang="af-ZA" sz="1800" b="1" noProof="0" dirty="0"/>
            <a:t> verwagting of om te vertrou</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af-ZA" sz="1800" b="1" noProof="0" dirty="0"/>
            <a:t>Altyd verwag dat iets goeds sal gebeur</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verdra alles</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Hypomenō: </a:t>
          </a:r>
          <a:r>
            <a:rPr lang="af-ZA" sz="1800" b="1" noProof="0" dirty="0"/>
            <a:t>om weerstand te bied; te volhard</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af-ZA" sz="1800" b="1" noProof="0" dirty="0"/>
            <a:t>Dit verdra swaarkry, beproewings en vervolging.</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nie jaloers nie</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zeloō</a:t>
          </a:r>
          <a:r>
            <a:rPr lang="af-ZA" sz="1800" b="1" noProof="0" dirty="0"/>
            <a:t>: om 'n brandende gevoel te hê</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af-ZA" sz="1800" b="1" noProof="0" dirty="0"/>
            <a:t>Dit beny nie dié wat ander gawes of deugde het nie.</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praat nie groot nie</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perpereuomai </a:t>
          </a:r>
          <a:r>
            <a:rPr lang="af-ZA" sz="1800" b="1" noProof="0" dirty="0"/>
            <a:t>: om te spog</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af-ZA" sz="1600" b="1" noProof="0" dirty="0"/>
            <a:t>Dit verlang nie daarna om deur ander geprys te word nie</a:t>
          </a:r>
          <a:r>
            <a:rPr lang="af-ZA" sz="1800" b="1" noProof="0" dirty="0"/>
            <a:t>.</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is nie opgeblase nie</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fysioō</a:t>
          </a:r>
          <a:r>
            <a:rPr lang="af-ZA" sz="1800" b="1" noProof="0" dirty="0"/>
            <a:t>: om opgeblase of trots te wees</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af-ZA" sz="1700" b="1" noProof="0" dirty="0"/>
            <a:t>Dit het nie 'n oordrewe siening van homself nie.</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handel nie onwelvoeglik nie</a:t>
          </a: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asjēmoneō</a:t>
          </a:r>
          <a:r>
            <a:rPr lang="af-ZA" sz="1800" b="1" noProof="0" dirty="0"/>
            <a:t>: om onbehoorlik op te tree</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af-ZA" sz="1600" b="1" noProof="0" dirty="0"/>
            <a:t>Dit tree nie in stryd met sosiale en morele norme op nie.</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soek nie sy eie belang nie</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zēteō</a:t>
          </a:r>
          <a:r>
            <a:rPr lang="af-ZA" sz="1800" b="1" noProof="0" dirty="0"/>
            <a:t>: om te soek</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af-ZA" sz="1800" b="1" noProof="0" dirty="0"/>
            <a:t>Dit gee sy eie regte prys ter wille van ander.</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af-ZA" sz="2000" b="1" noProof="0" dirty="0">
              <a:effectLst>
                <a:outerShdw blurRad="38100" dist="38100" dir="2700000" algn="tl">
                  <a:srgbClr val="000000">
                    <a:alpha val="43137"/>
                  </a:srgbClr>
                </a:outerShdw>
              </a:effectLst>
            </a:rPr>
            <a:t>Dit word nie verbitterd nie</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paroxynō </a:t>
          </a:r>
          <a:r>
            <a:rPr lang="af-ZA" sz="1800" b="1" noProof="0" dirty="0"/>
            <a:t>: Om op te skerp om te prikkel, uit te lok of te vererg</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af-ZA" sz="1800" b="1" noProof="0" dirty="0"/>
            <a:t>Dit is nie opvlieënd of oorgevoelig nie.</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af-ZA" sz="1800" b="1" noProof="0" dirty="0">
              <a:effectLst>
                <a:outerShdw blurRad="38100" dist="38100" dir="2700000" algn="tl">
                  <a:srgbClr val="000000">
                    <a:alpha val="43137"/>
                  </a:srgbClr>
                </a:outerShdw>
              </a:effectLst>
            </a:rPr>
            <a:t>Dit reken die kwaad nie toe nie</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logizomai </a:t>
          </a:r>
          <a:r>
            <a:rPr lang="af-ZA" sz="1800" b="1" noProof="0" dirty="0"/>
            <a:t>: om boek te hou</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af-ZA" sz="1800" b="1" noProof="0" dirty="0"/>
            <a:t>Dit vergewe en hou nie rekord van die onreg wat dit aangedoen is nie.</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af-ZA" sz="1800" b="1" noProof="0" dirty="0">
              <a:effectLst>
                <a:outerShdw blurRad="38100" dist="38100" dir="2700000" algn="tl">
                  <a:srgbClr val="000000">
                    <a:alpha val="43137"/>
                  </a:srgbClr>
                </a:outerShdw>
              </a:effectLst>
            </a:rPr>
            <a:t>Dit is nie bly oor die ongeregtig-heid nie</a:t>
          </a: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af-ZA" sz="1800" b="0" i="1" noProof="0" dirty="0">
              <a:effectLst>
                <a:outerShdw blurRad="38100" dist="38100" dir="2700000" algn="tl">
                  <a:srgbClr val="000000">
                    <a:alpha val="43137"/>
                  </a:srgbClr>
                </a:outerShdw>
              </a:effectLst>
            </a:rPr>
            <a:t>jairō</a:t>
          </a:r>
          <a:r>
            <a:rPr lang="af-ZA" sz="1800" b="1" noProof="0" dirty="0"/>
            <a:t>: om bly of verheug te wees</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af-ZA" sz="1800" b="1" noProof="0" dirty="0"/>
            <a:t>Dit verheug hom nie oor verkeerde dade nie, maar soek om dit reg te stel</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9000">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af-ZA" sz="2000" b="1" noProof="0" dirty="0"/>
            <a:t>Hy het slae, beledigings en veragting verduur </a:t>
          </a:r>
          <a:br>
            <a:rPr lang="af-ZA" sz="2000" b="1" noProof="0" dirty="0"/>
          </a:br>
          <a:r>
            <a:rPr lang="af-ZA" sz="2000" b="1" noProof="0" dirty="0"/>
            <a:t>(Matt.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af-ZA" sz="2000" b="1" noProof="0" dirty="0">
              <a:effectLst>
                <a:outerShdw blurRad="38100" dist="38100" dir="2700000" algn="tl">
                  <a:srgbClr val="000000">
                    <a:alpha val="43137"/>
                  </a:srgbClr>
                </a:outerShdw>
              </a:effectLst>
            </a:rPr>
            <a:t>Hy is vriendelik</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af-ZA" sz="2000" b="1" noProof="0" dirty="0"/>
            <a:t>Hy het Hom ontferm oor almal wat gely het</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af-ZA" sz="2000" b="1" noProof="0" dirty="0">
              <a:effectLst>
                <a:outerShdw blurRad="38100" dist="38100" dir="2700000" algn="tl">
                  <a:srgbClr val="000000">
                    <a:alpha val="43137"/>
                  </a:srgbClr>
                </a:outerShdw>
              </a:effectLst>
            </a:rPr>
            <a:t>Hy is lankmoedig</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af-ZA" sz="2000" b="1" noProof="0" dirty="0">
              <a:effectLst>
                <a:outerShdw blurRad="38100" dist="38100" dir="2700000" algn="tl">
                  <a:srgbClr val="000000">
                    <a:alpha val="43137"/>
                  </a:srgbClr>
                </a:outerShdw>
              </a:effectLst>
            </a:rPr>
            <a:t>Hy is bly oor die waarheid</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af-ZA" sz="2000" b="1" noProof="0" dirty="0"/>
            <a:t>Hy het die waarheid met duidelikheid en oortuiging verkondig</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af-ZA" sz="2000" b="1" noProof="0" dirty="0">
              <a:effectLst>
                <a:outerShdw blurRad="38100" dist="38100" dir="2700000" algn="tl">
                  <a:srgbClr val="000000">
                    <a:alpha val="43137"/>
                  </a:srgbClr>
                </a:outerShdw>
              </a:effectLst>
            </a:rPr>
            <a:t>Hy bedek alles</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af-ZA" sz="1900" b="1" noProof="0" dirty="0"/>
            <a:t>Hy het die sondige vrou nie veroordeel nie, maar haar vergewe (Joh. 8:10-11</a:t>
          </a:r>
          <a:r>
            <a:rPr lang="af-ZA" sz="1700" b="1" noProof="0" dirty="0"/>
            <a:t>)</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af-ZA" sz="2000" b="1" noProof="0" dirty="0">
              <a:effectLst>
                <a:outerShdw blurRad="38100" dist="38100" dir="2700000" algn="tl">
                  <a:srgbClr val="000000">
                    <a:alpha val="43137"/>
                  </a:srgbClr>
                </a:outerShdw>
              </a:effectLst>
            </a:rPr>
            <a:t>Hy glo alles</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af-ZA" sz="2000" b="1" noProof="0" dirty="0"/>
            <a:t>Hy het die opregtheid van Saggeus vertrou </a:t>
          </a:r>
          <a:br>
            <a:rPr lang="af-ZA" sz="2000" b="1" noProof="0" dirty="0"/>
          </a:br>
          <a:r>
            <a:rPr lang="af-ZA" sz="2000" b="1" noProof="0" dirty="0"/>
            <a:t>(Lk.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af-ZA" sz="2000" b="1" noProof="0" dirty="0"/>
            <a:t>Hy hoop alles</a:t>
          </a:r>
          <a:endParaRPr lang="af-ZA" sz="2000" b="1" noProof="0"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af-ZA" sz="2000" b="1" noProof="0" dirty="0"/>
            <a:t>Hy het twaalf manne voorberei vir 'n "onmoontlike" sending</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af-ZA" sz="2000" b="1" noProof="0" dirty="0"/>
            <a:t>Hy verdra alles</a:t>
          </a:r>
          <a:endParaRPr lang="af-ZA" sz="2000" b="1" noProof="0"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af-ZA" sz="2000" b="1" noProof="0" dirty="0"/>
            <a:t>Hy het honger, verwerping, pyn en vervolging verduur</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E33F1430-CBA2-4DA4-9D04-3B496054D7F7}">
      <dgm:prSet phldrT="[Texto]" phldr="0" custT="1"/>
      <dgm:spPr>
        <a:solidFill>
          <a:schemeClr val="accent1">
            <a:lumMod val="20000"/>
            <a:lumOff val="80000"/>
          </a:schemeClr>
        </a:solidFill>
        <a:ln w="28575">
          <a:solidFill>
            <a:schemeClr val="tx1"/>
          </a:solidFill>
        </a:ln>
      </dgm:spPr>
      <dgm:t>
        <a:bodyPr/>
        <a:lstStyle/>
        <a:p>
          <a:pPr marL="0" indent="0">
            <a:buNone/>
          </a:pPr>
          <a:endParaRPr lang="af-ZA" sz="2000" b="1" noProof="0" dirty="0"/>
        </a:p>
      </dgm:t>
    </dgm:pt>
    <dgm:pt modelId="{D19CAA9E-C140-420F-A4E4-8736ABD300E6}" type="parTrans" cxnId="{184310DF-9725-486F-A923-0B1FD154BE26}">
      <dgm:prSet/>
      <dgm:spPr/>
      <dgm:t>
        <a:bodyPr/>
        <a:lstStyle/>
        <a:p>
          <a:endParaRPr lang="en-ZA"/>
        </a:p>
      </dgm:t>
    </dgm:pt>
    <dgm:pt modelId="{5F333DDA-16A2-4346-AFC9-C3F4F7504F4F}" type="sibTrans" cxnId="{184310DF-9725-486F-A923-0B1FD154BE26}">
      <dgm:prSet/>
      <dgm:spPr/>
      <dgm:t>
        <a:bodyPr/>
        <a:lstStyle/>
        <a:p>
          <a:endParaRPr lang="en-ZA"/>
        </a:p>
      </dgm:t>
    </dgm:pt>
    <dgm:pt modelId="{29EF3363-A8D0-41EA-8985-BB95576F8117}">
      <dgm:prSet phldrT="[Texto]" phldr="0" custT="1"/>
      <dgm:spPr>
        <a:solidFill>
          <a:schemeClr val="accent1">
            <a:lumMod val="20000"/>
            <a:lumOff val="80000"/>
          </a:schemeClr>
        </a:solidFill>
        <a:ln w="28575">
          <a:solidFill>
            <a:schemeClr val="tx1"/>
          </a:solidFill>
        </a:ln>
      </dgm:spPr>
      <dgm:t>
        <a:bodyPr/>
        <a:lstStyle/>
        <a:p>
          <a:pPr marL="0" indent="0">
            <a:buNone/>
          </a:pPr>
          <a:endParaRPr lang="af-ZA" sz="2000" b="1" noProof="0" dirty="0"/>
        </a:p>
      </dgm:t>
    </dgm:pt>
    <dgm:pt modelId="{0D095299-5322-49F6-92CF-1C63183D1319}" type="parTrans" cxnId="{EA29C473-6E40-4697-8C1E-F33752878900}">
      <dgm:prSet/>
      <dgm:spPr/>
    </dgm:pt>
    <dgm:pt modelId="{1DDDE2B5-A3D9-4994-BCC0-4A1521D0FFBE}" type="sibTrans" cxnId="{EA29C473-6E40-4697-8C1E-F33752878900}">
      <dgm:prSet/>
      <dgm:spPr/>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7814E361-593E-4F73-9FD4-88973670B57F}" type="presOf" srcId="{E33F1430-CBA2-4DA4-9D04-3B496054D7F7}" destId="{807C0EF1-B9C3-46D7-A7CF-A19F899A1E63}" srcOrd="0" destOrd="1" presId="urn:microsoft.com/office/officeart/2005/8/layout/bList2"/>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EA29C473-6E40-4697-8C1E-F33752878900}" srcId="{11E48E72-8706-430E-8872-0DE5A9A978AA}" destId="{29EF3363-A8D0-41EA-8985-BB95576F8117}" srcOrd="2" destOrd="0" parTransId="{0D095299-5322-49F6-92CF-1C63183D1319}" sibTransId="{1DDDE2B5-A3D9-4994-BCC0-4A1521D0FFBE}"/>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184310DF-9725-486F-A923-0B1FD154BE26}" srcId="{11E48E72-8706-430E-8872-0DE5A9A978AA}" destId="{E33F1430-CBA2-4DA4-9D04-3B496054D7F7}" srcOrd="1" destOrd="0" parTransId="{D19CAA9E-C140-420F-A4E4-8736ABD300E6}" sibTransId="{5F333DDA-16A2-4346-AFC9-C3F4F7504F4F}"/>
    <dgm:cxn modelId="{229F90E0-2D92-4E73-8EE8-8DFEF1978ABA}" type="presOf" srcId="{04DF50DE-6743-4BA6-8E4C-B98790351CBD}" destId="{22DEF795-DD42-42AC-8FC3-60BD676E9449}" srcOrd="0" destOrd="0" presId="urn:microsoft.com/office/officeart/2005/8/layout/bList2"/>
    <dgm:cxn modelId="{7BD3D5F8-4D0B-4AE3-92DF-92CE06EF7B12}" type="presOf" srcId="{29EF3363-A8D0-41EA-8985-BB95576F8117}" destId="{807C0EF1-B9C3-46D7-A7CF-A19F899A1E63}" srcOrd="0" destOrd="2"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af-ZA" sz="2000" b="1" noProof="0" dirty="0">
              <a:solidFill>
                <a:schemeClr val="tx1"/>
              </a:solidFill>
            </a:rPr>
            <a:t>Hy begeer nie</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af-ZA" sz="2000" b="1" noProof="0" dirty="0">
              <a:solidFill>
                <a:schemeClr val="bg1"/>
              </a:solidFill>
              <a:effectLst>
                <a:outerShdw blurRad="38100" dist="38100" dir="2700000" algn="tl">
                  <a:srgbClr val="000000">
                    <a:alpha val="43137"/>
                  </a:srgbClr>
                </a:outerShdw>
              </a:effectLst>
            </a:rPr>
            <a:t>Hy het nie eer gesoek nie en het met nederige mense omgegaan</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af-ZA" sz="1800" b="1" noProof="0" dirty="0">
              <a:solidFill>
                <a:schemeClr val="tx1"/>
              </a:solidFill>
            </a:rPr>
            <a:t>Hy praat nie groot nie</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af-ZA" sz="2000" b="1" noProof="0" dirty="0">
              <a:solidFill>
                <a:schemeClr val="bg1"/>
              </a:solidFill>
              <a:effectLst>
                <a:outerShdw blurRad="38100" dist="38100" dir="2700000" algn="tl">
                  <a:srgbClr val="000000">
                    <a:alpha val="43137"/>
                  </a:srgbClr>
                </a:outerShdw>
              </a:effectLst>
            </a:rPr>
            <a:t>Al was Hy die Koning van die heelal, het Hy nooit daarmee gespog nie</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af-ZA" sz="1800" b="1" noProof="0" dirty="0">
              <a:solidFill>
                <a:schemeClr val="tx1"/>
              </a:solidFill>
            </a:rPr>
            <a:t>Hy is nie opgeblase nie</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af-ZA" sz="2000" b="1" noProof="0" dirty="0">
              <a:solidFill>
                <a:schemeClr val="bg1"/>
              </a:solidFill>
              <a:effectLst>
                <a:outerShdw blurRad="38100" dist="38100" dir="2700000" algn="tl">
                  <a:srgbClr val="000000">
                    <a:alpha val="43137"/>
                  </a:srgbClr>
                </a:outerShdw>
              </a:effectLst>
            </a:rPr>
            <a:t>Hy was bereid om die nederigste take te verrig</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af-ZA" sz="1700" b="1" noProof="0" dirty="0">
              <a:solidFill>
                <a:schemeClr val="tx1"/>
              </a:solidFill>
            </a:rPr>
            <a:t>Hy handel nie onwelvoeglik nie</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af-ZA" sz="2000" b="1" noProof="0" dirty="0">
              <a:solidFill>
                <a:schemeClr val="bg1"/>
              </a:solidFill>
              <a:effectLst>
                <a:outerShdw blurRad="38100" dist="38100" dir="2700000" algn="tl">
                  <a:srgbClr val="000000">
                    <a:alpha val="43137"/>
                  </a:srgbClr>
                </a:outerShdw>
              </a:effectLst>
            </a:rPr>
            <a:t>Hy het almal met hoflikheid en waardigheid behandel</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af-ZA" sz="1800" b="1" noProof="0" dirty="0">
              <a:solidFill>
                <a:schemeClr val="tx1"/>
              </a:solidFill>
            </a:rPr>
            <a:t>Hy soek nie sy eie belang nie</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af-ZA" sz="2000" b="1" noProof="0" dirty="0">
              <a:solidFill>
                <a:schemeClr val="bg1"/>
              </a:solidFill>
              <a:effectLst>
                <a:outerShdw blurRad="38100" dist="38100" dir="2700000" algn="tl">
                  <a:srgbClr val="000000">
                    <a:alpha val="43137"/>
                  </a:srgbClr>
                </a:outerShdw>
              </a:effectLst>
            </a:rPr>
            <a:t>Hy het altyd die wil van sy Vader gedoen (Joh. 6:38)</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af-ZA" sz="2000" b="1" noProof="0" dirty="0">
              <a:solidFill>
                <a:schemeClr val="tx1"/>
              </a:solidFill>
            </a:rPr>
            <a:t>Hy is nie liggeraak nie</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af-ZA" sz="2000" b="1" noProof="0" dirty="0">
              <a:solidFill>
                <a:schemeClr val="bg1"/>
              </a:solidFill>
              <a:effectLst>
                <a:outerShdw blurRad="38100" dist="38100" dir="2700000" algn="tl">
                  <a:srgbClr val="000000">
                    <a:alpha val="43137"/>
                  </a:srgbClr>
                </a:outerShdw>
              </a:effectLst>
            </a:rPr>
            <a:t>Selfs toe hulle Hom slaan, het Hy met hoflikheid geantwoord </a:t>
          </a:r>
          <a:br>
            <a:rPr lang="af-ZA" sz="2000" b="1" noProof="0" dirty="0">
              <a:solidFill>
                <a:schemeClr val="bg1"/>
              </a:solidFill>
              <a:effectLst>
                <a:outerShdw blurRad="38100" dist="38100" dir="2700000" algn="tl">
                  <a:srgbClr val="000000">
                    <a:alpha val="43137"/>
                  </a:srgbClr>
                </a:outerShdw>
              </a:effectLst>
            </a:rPr>
          </a:br>
          <a:r>
            <a:rPr lang="af-ZA" sz="2000" b="1" noProof="0" dirty="0">
              <a:solidFill>
                <a:schemeClr val="bg1"/>
              </a:solidFill>
              <a:effectLst>
                <a:outerShdw blurRad="38100" dist="38100" dir="2700000" algn="tl">
                  <a:srgbClr val="000000">
                    <a:alpha val="43137"/>
                  </a:srgbClr>
                </a:outerShdw>
              </a:effectLst>
            </a:rPr>
            <a:t>(Joh. 18:22-23);</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af-ZA" sz="1800" b="1" noProof="0" dirty="0">
              <a:solidFill>
                <a:schemeClr val="tx1"/>
              </a:solidFill>
            </a:rPr>
            <a:t>Hy reken die kwaad nie toe nie</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af-ZA" sz="2000" b="1" noProof="0" dirty="0">
              <a:solidFill>
                <a:schemeClr val="bg1"/>
              </a:solidFill>
              <a:effectLst>
                <a:outerShdw blurRad="38100" dist="38100" dir="2700000" algn="tl">
                  <a:srgbClr val="000000">
                    <a:alpha val="43137"/>
                  </a:srgbClr>
                </a:outerShdw>
              </a:effectLst>
            </a:rPr>
            <a:t>Hy het vergifnis gevra vir dié wat Hom gekruisig het </a:t>
          </a:r>
          <a:br>
            <a:rPr lang="af-ZA" sz="2000" b="1" noProof="0" dirty="0">
              <a:solidFill>
                <a:schemeClr val="bg1"/>
              </a:solidFill>
              <a:effectLst>
                <a:outerShdw blurRad="38100" dist="38100" dir="2700000" algn="tl">
                  <a:srgbClr val="000000">
                    <a:alpha val="43137"/>
                  </a:srgbClr>
                </a:outerShdw>
              </a:effectLst>
            </a:rPr>
          </a:br>
          <a:r>
            <a:rPr lang="af-ZA" sz="2000" b="1" noProof="0" dirty="0">
              <a:solidFill>
                <a:schemeClr val="bg1"/>
              </a:solidFill>
              <a:effectLst>
                <a:outerShdw blurRad="38100" dist="38100" dir="2700000" algn="tl">
                  <a:srgbClr val="000000">
                    <a:alpha val="43137"/>
                  </a:srgbClr>
                </a:outerShdw>
              </a:effectLst>
            </a:rPr>
            <a:t>(Luk. 23:34)</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af-ZA" sz="1600" b="1" noProof="0" dirty="0">
              <a:solidFill>
                <a:schemeClr val="tx1"/>
              </a:solidFill>
            </a:rPr>
            <a:t>Hy is nie bly oor ongeregtigheid nie</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af-ZA" sz="2000" b="1" noProof="0" dirty="0">
              <a:solidFill>
                <a:schemeClr val="bg1"/>
              </a:solidFill>
              <a:effectLst>
                <a:outerShdw blurRad="38100" dist="38100" dir="2700000" algn="tl">
                  <a:srgbClr val="000000">
                    <a:alpha val="43137"/>
                  </a:srgbClr>
                </a:outerShdw>
              </a:effectLst>
            </a:rPr>
            <a:t>Hy het die onregverdige Fariseërs streng bestraf (Matt.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807" y="875"/>
          <a:ext cx="7904134"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af-ZA" sz="2800" b="1" kern="1200" noProof="0" dirty="0">
            <a:effectLst>
              <a:outerShdw blurRad="38100" dist="38100" dir="2700000" algn="tl">
                <a:srgbClr val="000000">
                  <a:alpha val="43137"/>
                </a:srgbClr>
              </a:outerShdw>
            </a:effectLst>
          </a:endParaRPr>
        </a:p>
        <a:p>
          <a:pPr marL="0" lvl="0" indent="0" algn="ctr" defTabSz="1244600">
            <a:lnSpc>
              <a:spcPct val="90000"/>
            </a:lnSpc>
            <a:spcBef>
              <a:spcPct val="0"/>
            </a:spcBef>
            <a:spcAft>
              <a:spcPct val="35000"/>
            </a:spcAft>
            <a:buNone/>
          </a:pPr>
          <a:r>
            <a:rPr lang="af-ZA" sz="2800" b="1" kern="1200" noProof="0" dirty="0">
              <a:effectLst>
                <a:outerShdw blurRad="38100" dist="38100" dir="2700000" algn="tl">
                  <a:srgbClr val="000000">
                    <a:alpha val="43137"/>
                  </a:srgbClr>
                </a:outerShdw>
              </a:effectLst>
            </a:rPr>
            <a:t>Die Liefde Uitmuntend Uitgebeeld</a:t>
          </a:r>
        </a:p>
        <a:p>
          <a:pPr marL="0" lvl="0" indent="0" algn="ctr" defTabSz="1244600">
            <a:lnSpc>
              <a:spcPct val="90000"/>
            </a:lnSpc>
            <a:spcBef>
              <a:spcPct val="0"/>
            </a:spcBef>
            <a:spcAft>
              <a:spcPct val="35000"/>
            </a:spcAft>
            <a:buNone/>
          </a:pPr>
          <a:endParaRPr lang="af-ZA" sz="2800" b="1" kern="1200" noProof="0" dirty="0">
            <a:effectLst>
              <a:outerShdw blurRad="38100" dist="38100" dir="2700000" algn="tl">
                <a:srgbClr val="000000">
                  <a:alpha val="43137"/>
                </a:srgbClr>
              </a:outerShdw>
            </a:effectLst>
          </a:endParaRPr>
        </a:p>
      </dsp:txBody>
      <dsp:txXfrm>
        <a:off x="14546" y="14614"/>
        <a:ext cx="7876656" cy="441614"/>
      </dsp:txXfrm>
    </dsp:sp>
    <dsp:sp modelId="{ACDC36D2-6AC7-4F41-B88C-BCA24DEDB065}">
      <dsp:nvSpPr>
        <dsp:cNvPr id="0" name=""/>
        <dsp:cNvSpPr/>
      </dsp:nvSpPr>
      <dsp:spPr>
        <a:xfrm>
          <a:off x="8522" y="611561"/>
          <a:ext cx="2476435"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Die voortreflikheid van liefde</a:t>
          </a:r>
        </a:p>
      </dsp:txBody>
      <dsp:txXfrm>
        <a:off x="39572" y="642611"/>
        <a:ext cx="2414335" cy="998021"/>
      </dsp:txXfrm>
    </dsp:sp>
    <dsp:sp modelId="{0D2D9D5E-57A4-415D-9D5B-7D46004FD9EA}">
      <dsp:nvSpPr>
        <dsp:cNvPr id="0" name=""/>
        <dsp:cNvSpPr/>
      </dsp:nvSpPr>
      <dsp:spPr>
        <a:xfrm>
          <a:off x="150862" y="1813275"/>
          <a:ext cx="2191754"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Die uitnemendste weg</a:t>
          </a:r>
        </a:p>
      </dsp:txBody>
      <dsp:txXfrm>
        <a:off x="194812" y="1857225"/>
        <a:ext cx="2103854" cy="1412648"/>
      </dsp:txXfrm>
    </dsp:sp>
    <dsp:sp modelId="{B5F7911F-4156-4B99-927E-8450E4249B0E}">
      <dsp:nvSpPr>
        <dsp:cNvPr id="0" name=""/>
        <dsp:cNvSpPr/>
      </dsp:nvSpPr>
      <dsp:spPr>
        <a:xfrm>
          <a:off x="2571928" y="611561"/>
          <a:ext cx="3196178"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Kenmerke van die liefde</a:t>
          </a:r>
        </a:p>
      </dsp:txBody>
      <dsp:txXfrm>
        <a:off x="2602978" y="642611"/>
        <a:ext cx="3134078" cy="998021"/>
      </dsp:txXfrm>
    </dsp:sp>
    <dsp:sp modelId="{6F889E49-F227-4759-BE46-C1BD1E885D40}">
      <dsp:nvSpPr>
        <dsp:cNvPr id="0" name=""/>
        <dsp:cNvSpPr/>
      </dsp:nvSpPr>
      <dsp:spPr>
        <a:xfrm>
          <a:off x="2578161" y="1813275"/>
          <a:ext cx="1032332"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Wat die liefde doen</a:t>
          </a:r>
        </a:p>
      </dsp:txBody>
      <dsp:txXfrm>
        <a:off x="2608397" y="1843511"/>
        <a:ext cx="971860" cy="1440076"/>
      </dsp:txXfrm>
    </dsp:sp>
    <dsp:sp modelId="{C93AE218-E267-4BE1-B67E-BD1DB0237802}">
      <dsp:nvSpPr>
        <dsp:cNvPr id="0" name=""/>
        <dsp:cNvSpPr/>
      </dsp:nvSpPr>
      <dsp:spPr>
        <a:xfrm>
          <a:off x="3653851" y="1813275"/>
          <a:ext cx="1032332"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effectLst>
                <a:outerShdw blurRad="38100" dist="38100" dir="2700000" algn="tl">
                  <a:srgbClr val="000000">
                    <a:alpha val="43137"/>
                  </a:srgbClr>
                </a:outerShdw>
              </a:effectLst>
            </a:rPr>
            <a:t>Wat die liefde NIE doen NIE</a:t>
          </a:r>
        </a:p>
      </dsp:txBody>
      <dsp:txXfrm>
        <a:off x="3684087" y="1843511"/>
        <a:ext cx="971860" cy="1440076"/>
      </dsp:txXfrm>
    </dsp:sp>
    <dsp:sp modelId="{A7847FB9-DBE9-4D4C-8E20-8EDC136D15AF}">
      <dsp:nvSpPr>
        <dsp:cNvPr id="0" name=""/>
        <dsp:cNvSpPr/>
      </dsp:nvSpPr>
      <dsp:spPr>
        <a:xfrm>
          <a:off x="4729541" y="1813275"/>
          <a:ext cx="1032332"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'n Portret van Jesus</a:t>
          </a:r>
        </a:p>
      </dsp:txBody>
      <dsp:txXfrm>
        <a:off x="4759777" y="1843511"/>
        <a:ext cx="971860" cy="1440076"/>
      </dsp:txXfrm>
    </dsp:sp>
    <dsp:sp modelId="{517CB350-DD93-45DC-9943-411AA58E242F}">
      <dsp:nvSpPr>
        <dsp:cNvPr id="0" name=""/>
        <dsp:cNvSpPr/>
      </dsp:nvSpPr>
      <dsp:spPr>
        <a:xfrm>
          <a:off x="5855077" y="611561"/>
          <a:ext cx="204214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Die volharding van liefde</a:t>
          </a:r>
        </a:p>
      </dsp:txBody>
      <dsp:txXfrm>
        <a:off x="5886127" y="642611"/>
        <a:ext cx="1980049" cy="998021"/>
      </dsp:txXfrm>
    </dsp:sp>
    <dsp:sp modelId="{4CBD7F29-7EBD-4A45-AB82-2083F6007082}">
      <dsp:nvSpPr>
        <dsp:cNvPr id="0" name=""/>
        <dsp:cNvSpPr/>
      </dsp:nvSpPr>
      <dsp:spPr>
        <a:xfrm>
          <a:off x="6225075" y="1813275"/>
          <a:ext cx="1302152"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Die grootste van die deugde</a:t>
          </a:r>
        </a:p>
      </dsp:txBody>
      <dsp:txXfrm>
        <a:off x="6263214" y="1851414"/>
        <a:ext cx="1225874" cy="14242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is lankmoedig</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makrothymeō</a:t>
          </a:r>
          <a:r>
            <a:rPr lang="af-ZA" sz="1800" b="1" kern="1200" noProof="0" dirty="0"/>
            <a:t>: om lank van gees te wees; te verdra; geduldig te wees</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Toon geduld en verdra die foute van ander.</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is vriendelik</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jrēsteuomai </a:t>
          </a:r>
          <a:r>
            <a:rPr lang="af-ZA" sz="1800" b="1" kern="1200" noProof="0" dirty="0"/>
            <a:t>: om welwillend op te tree</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is barmhartig en medelydend.</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effectLst>
                <a:outerShdw blurRad="38100" dist="38100" dir="2700000" algn="tl">
                  <a:srgbClr val="000000">
                    <a:alpha val="43137"/>
                  </a:srgbClr>
                </a:outerShdw>
              </a:effectLst>
            </a:rPr>
            <a:t>Dit is bly saam met die waarheid</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synjairō</a:t>
          </a:r>
          <a:r>
            <a:rPr lang="af-ZA" sz="1800" b="1" kern="1200" noProof="0" dirty="0"/>
            <a:t>: om saam bly te wees; geluk te wens</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verheug hom saam met dié wat die waarheid ondersteun.</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bedek alles</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stegō</a:t>
          </a:r>
          <a:r>
            <a:rPr lang="af-ZA" sz="1800" b="1" kern="1200" noProof="0" dirty="0"/>
            <a:t>: om in stilte te bedek (geduldig te verdra)</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f-ZA" sz="1600" b="1" kern="1200" noProof="0" dirty="0"/>
            <a:t>Dit bedek en swyg oor die foute van ander sonder om dit bekend te maak.</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glo alles</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pisteuō</a:t>
          </a:r>
          <a:r>
            <a:rPr lang="af-ZA" sz="1800" b="1" kern="1200" noProof="0" dirty="0"/>
            <a:t>: om te glo; vertroue te hê</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veroordeel nie, maar gee ander die voordeel van die twyfel.</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hoop alles</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Elpizō:</a:t>
          </a:r>
          <a:r>
            <a:rPr lang="af-ZA" sz="1800" b="1" kern="1200" noProof="0" dirty="0"/>
            <a:t> verwagting of om te vertrou</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Altyd verwag dat iets goeds sal gebeur</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verdra alles</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Hypomenō: </a:t>
          </a:r>
          <a:r>
            <a:rPr lang="af-ZA" sz="1800" b="1" kern="1200" noProof="0" dirty="0"/>
            <a:t>om weerstand te bied; te volhard</a:t>
          </a: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verdra swaarkry, beproewings en vervolging.</a:t>
          </a: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247" y="51570"/>
          <a:ext cx="1968686" cy="741753"/>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nie jaloers nie</a:t>
          </a:r>
        </a:p>
      </dsp:txBody>
      <dsp:txXfrm>
        <a:off x="4247" y="51570"/>
        <a:ext cx="1783248" cy="741753"/>
      </dsp:txXfrm>
    </dsp:sp>
    <dsp:sp modelId="{457B8CBB-987F-4522-8ABC-306C72715119}">
      <dsp:nvSpPr>
        <dsp:cNvPr id="0" name=""/>
        <dsp:cNvSpPr/>
      </dsp:nvSpPr>
      <dsp:spPr>
        <a:xfrm>
          <a:off x="1731864" y="114619"/>
          <a:ext cx="3421672" cy="615655"/>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zeloō</a:t>
          </a:r>
          <a:r>
            <a:rPr lang="af-ZA" sz="1800" b="1" kern="1200" noProof="0" dirty="0"/>
            <a:t>: om 'n brandende gevoel te hê</a:t>
          </a:r>
        </a:p>
      </dsp:txBody>
      <dsp:txXfrm>
        <a:off x="2039692" y="114619"/>
        <a:ext cx="2806017" cy="615655"/>
      </dsp:txXfrm>
    </dsp:sp>
    <dsp:sp modelId="{07DDF968-0E92-4133-920B-F52297154214}">
      <dsp:nvSpPr>
        <dsp:cNvPr id="0" name=""/>
        <dsp:cNvSpPr/>
      </dsp:nvSpPr>
      <dsp:spPr>
        <a:xfrm>
          <a:off x="4938057" y="114619"/>
          <a:ext cx="3421672" cy="615655"/>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beny nie dié wat ander gawes of deugde het nie.</a:t>
          </a:r>
        </a:p>
      </dsp:txBody>
      <dsp:txXfrm>
        <a:off x="5245885" y="114619"/>
        <a:ext cx="2806017" cy="615655"/>
      </dsp:txXfrm>
    </dsp:sp>
    <dsp:sp modelId="{169525B1-C073-4224-A08C-048F355CD70C}">
      <dsp:nvSpPr>
        <dsp:cNvPr id="0" name=""/>
        <dsp:cNvSpPr/>
      </dsp:nvSpPr>
      <dsp:spPr>
        <a:xfrm>
          <a:off x="4247" y="897169"/>
          <a:ext cx="1969484" cy="741753"/>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praat nie groot nie</a:t>
          </a:r>
        </a:p>
      </dsp:txBody>
      <dsp:txXfrm>
        <a:off x="4247" y="897169"/>
        <a:ext cx="1784046" cy="741753"/>
      </dsp:txXfrm>
    </dsp:sp>
    <dsp:sp modelId="{96C34CE6-8738-4E95-B1A0-FDC2A80E076D}">
      <dsp:nvSpPr>
        <dsp:cNvPr id="0" name=""/>
        <dsp:cNvSpPr/>
      </dsp:nvSpPr>
      <dsp:spPr>
        <a:xfrm>
          <a:off x="1732661" y="960218"/>
          <a:ext cx="3421672" cy="615655"/>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perpereuomai </a:t>
          </a:r>
          <a:r>
            <a:rPr lang="af-ZA" sz="1800" b="1" kern="1200" noProof="0" dirty="0"/>
            <a:t>: om te spog</a:t>
          </a:r>
        </a:p>
      </dsp:txBody>
      <dsp:txXfrm>
        <a:off x="2040489" y="960218"/>
        <a:ext cx="2806017" cy="615655"/>
      </dsp:txXfrm>
    </dsp:sp>
    <dsp:sp modelId="{51F76EEE-3B51-4F1F-B355-E38683073737}">
      <dsp:nvSpPr>
        <dsp:cNvPr id="0" name=""/>
        <dsp:cNvSpPr/>
      </dsp:nvSpPr>
      <dsp:spPr>
        <a:xfrm>
          <a:off x="4938855" y="960218"/>
          <a:ext cx="3524625" cy="615655"/>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f-ZA" sz="1600" b="1" kern="1200" noProof="0" dirty="0"/>
            <a:t>Dit verlang nie daarna om deur ander geprys te word nie</a:t>
          </a:r>
          <a:r>
            <a:rPr lang="af-ZA" sz="1800" b="1" kern="1200" noProof="0" dirty="0"/>
            <a:t>.</a:t>
          </a:r>
        </a:p>
      </dsp:txBody>
      <dsp:txXfrm>
        <a:off x="5246683" y="960218"/>
        <a:ext cx="2908970" cy="615655"/>
      </dsp:txXfrm>
    </dsp:sp>
    <dsp:sp modelId="{DB5AFC04-BD33-45D1-AC6F-967867F6381A}">
      <dsp:nvSpPr>
        <dsp:cNvPr id="0" name=""/>
        <dsp:cNvSpPr/>
      </dsp:nvSpPr>
      <dsp:spPr>
        <a:xfrm>
          <a:off x="4247" y="1742767"/>
          <a:ext cx="1968686" cy="741753"/>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is nie opgeblase nie</a:t>
          </a:r>
        </a:p>
      </dsp:txBody>
      <dsp:txXfrm>
        <a:off x="4247" y="1742767"/>
        <a:ext cx="1783248" cy="741753"/>
      </dsp:txXfrm>
    </dsp:sp>
    <dsp:sp modelId="{1CCE6C85-7B5D-430B-9F56-A9C418DB1D95}">
      <dsp:nvSpPr>
        <dsp:cNvPr id="0" name=""/>
        <dsp:cNvSpPr/>
      </dsp:nvSpPr>
      <dsp:spPr>
        <a:xfrm>
          <a:off x="1731864" y="1805816"/>
          <a:ext cx="3421672" cy="615655"/>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fysioō</a:t>
          </a:r>
          <a:r>
            <a:rPr lang="af-ZA" sz="1800" b="1" kern="1200" noProof="0" dirty="0"/>
            <a:t>: om opgeblase of trots te wees</a:t>
          </a:r>
        </a:p>
      </dsp:txBody>
      <dsp:txXfrm>
        <a:off x="2039692" y="1805816"/>
        <a:ext cx="2806017" cy="615655"/>
      </dsp:txXfrm>
    </dsp:sp>
    <dsp:sp modelId="{B52B9E53-451A-4F36-9119-9FF81DD2233D}">
      <dsp:nvSpPr>
        <dsp:cNvPr id="0" name=""/>
        <dsp:cNvSpPr/>
      </dsp:nvSpPr>
      <dsp:spPr>
        <a:xfrm>
          <a:off x="4938057" y="1805816"/>
          <a:ext cx="3421672" cy="615655"/>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af-ZA" sz="1700" b="1" kern="1200" noProof="0" dirty="0"/>
            <a:t>Dit het nie 'n oordrewe siening van homself nie.</a:t>
          </a:r>
        </a:p>
      </dsp:txBody>
      <dsp:txXfrm>
        <a:off x="5245885" y="1805816"/>
        <a:ext cx="2806017" cy="615655"/>
      </dsp:txXfrm>
    </dsp:sp>
    <dsp:sp modelId="{B20A4C7E-36B3-4725-8DFB-4FF5CDEB91EC}">
      <dsp:nvSpPr>
        <dsp:cNvPr id="0" name=""/>
        <dsp:cNvSpPr/>
      </dsp:nvSpPr>
      <dsp:spPr>
        <a:xfrm>
          <a:off x="4247" y="2588366"/>
          <a:ext cx="1969484" cy="741753"/>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handel nie onwelvoeglik nie</a:t>
          </a:r>
        </a:p>
      </dsp:txBody>
      <dsp:txXfrm>
        <a:off x="4247" y="2588366"/>
        <a:ext cx="1784046" cy="741753"/>
      </dsp:txXfrm>
    </dsp:sp>
    <dsp:sp modelId="{68F1CFFE-5D06-459E-BCBD-974819EFBFA0}">
      <dsp:nvSpPr>
        <dsp:cNvPr id="0" name=""/>
        <dsp:cNvSpPr/>
      </dsp:nvSpPr>
      <dsp:spPr>
        <a:xfrm>
          <a:off x="1732661" y="2651415"/>
          <a:ext cx="3421672" cy="615655"/>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asjēmoneō</a:t>
          </a:r>
          <a:r>
            <a:rPr lang="af-ZA" sz="1800" b="1" kern="1200" noProof="0" dirty="0"/>
            <a:t>: om onbehoorlik op te tree</a:t>
          </a:r>
        </a:p>
      </dsp:txBody>
      <dsp:txXfrm>
        <a:off x="2040489" y="2651415"/>
        <a:ext cx="2806017" cy="615655"/>
      </dsp:txXfrm>
    </dsp:sp>
    <dsp:sp modelId="{D8FE57D5-CC58-4448-9530-962042026ED1}">
      <dsp:nvSpPr>
        <dsp:cNvPr id="0" name=""/>
        <dsp:cNvSpPr/>
      </dsp:nvSpPr>
      <dsp:spPr>
        <a:xfrm>
          <a:off x="4938855" y="2651415"/>
          <a:ext cx="3421672" cy="615655"/>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af-ZA" sz="1600" b="1" kern="1200" noProof="0" dirty="0"/>
            <a:t>Dit tree nie in stryd met sosiale en morele norme op nie.</a:t>
          </a:r>
        </a:p>
      </dsp:txBody>
      <dsp:txXfrm>
        <a:off x="5246683" y="2651415"/>
        <a:ext cx="2806017" cy="615655"/>
      </dsp:txXfrm>
    </dsp:sp>
    <dsp:sp modelId="{FEA9585B-2310-4252-B817-AAA4F9838368}">
      <dsp:nvSpPr>
        <dsp:cNvPr id="0" name=""/>
        <dsp:cNvSpPr/>
      </dsp:nvSpPr>
      <dsp:spPr>
        <a:xfrm>
          <a:off x="4247" y="3433965"/>
          <a:ext cx="1968686" cy="741753"/>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soek nie sy eie belang nie</a:t>
          </a:r>
        </a:p>
      </dsp:txBody>
      <dsp:txXfrm>
        <a:off x="4247" y="3433965"/>
        <a:ext cx="1783248" cy="741753"/>
      </dsp:txXfrm>
    </dsp:sp>
    <dsp:sp modelId="{361FE7B8-5C4B-437A-AE96-F3A6E0833C37}">
      <dsp:nvSpPr>
        <dsp:cNvPr id="0" name=""/>
        <dsp:cNvSpPr/>
      </dsp:nvSpPr>
      <dsp:spPr>
        <a:xfrm>
          <a:off x="1731864" y="3497014"/>
          <a:ext cx="3421672" cy="615655"/>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zēteō</a:t>
          </a:r>
          <a:r>
            <a:rPr lang="af-ZA" sz="1800" b="1" kern="1200" noProof="0" dirty="0"/>
            <a:t>: om te soek</a:t>
          </a:r>
        </a:p>
      </dsp:txBody>
      <dsp:txXfrm>
        <a:off x="2039692" y="3497014"/>
        <a:ext cx="2806017" cy="615655"/>
      </dsp:txXfrm>
    </dsp:sp>
    <dsp:sp modelId="{A59A0B62-003F-4038-A25E-0EB235616BF2}">
      <dsp:nvSpPr>
        <dsp:cNvPr id="0" name=""/>
        <dsp:cNvSpPr/>
      </dsp:nvSpPr>
      <dsp:spPr>
        <a:xfrm>
          <a:off x="4938057" y="3497014"/>
          <a:ext cx="3421672" cy="615655"/>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gee sy eie regte prys ter wille van ander.</a:t>
          </a:r>
        </a:p>
      </dsp:txBody>
      <dsp:txXfrm>
        <a:off x="5245885" y="3497014"/>
        <a:ext cx="2806017" cy="615655"/>
      </dsp:txXfrm>
    </dsp:sp>
    <dsp:sp modelId="{91924D95-6CEC-4FC5-BE12-C31DB7DC3964}">
      <dsp:nvSpPr>
        <dsp:cNvPr id="0" name=""/>
        <dsp:cNvSpPr/>
      </dsp:nvSpPr>
      <dsp:spPr>
        <a:xfrm>
          <a:off x="4247" y="4282106"/>
          <a:ext cx="1968686" cy="741753"/>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Dit word nie verbitterd nie</a:t>
          </a:r>
        </a:p>
      </dsp:txBody>
      <dsp:txXfrm>
        <a:off x="4247" y="4282106"/>
        <a:ext cx="1783248" cy="741753"/>
      </dsp:txXfrm>
    </dsp:sp>
    <dsp:sp modelId="{ED56B013-7A69-4BC3-AE95-16DB4F0CB600}">
      <dsp:nvSpPr>
        <dsp:cNvPr id="0" name=""/>
        <dsp:cNvSpPr/>
      </dsp:nvSpPr>
      <dsp:spPr>
        <a:xfrm>
          <a:off x="1731864" y="4279563"/>
          <a:ext cx="3421672" cy="746838"/>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paroxynō </a:t>
          </a:r>
          <a:r>
            <a:rPr lang="af-ZA" sz="1800" b="1" kern="1200" noProof="0" dirty="0"/>
            <a:t>: Om op te skerp om te prikkel, uit te lok of te vererg</a:t>
          </a:r>
        </a:p>
      </dsp:txBody>
      <dsp:txXfrm>
        <a:off x="2105283" y="4279563"/>
        <a:ext cx="2674834" cy="746838"/>
      </dsp:txXfrm>
    </dsp:sp>
    <dsp:sp modelId="{164C8E25-0F11-4535-8F6B-5D6C014D9107}">
      <dsp:nvSpPr>
        <dsp:cNvPr id="0" name=""/>
        <dsp:cNvSpPr/>
      </dsp:nvSpPr>
      <dsp:spPr>
        <a:xfrm>
          <a:off x="4938057" y="4279563"/>
          <a:ext cx="3421672" cy="746838"/>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is nie opvlieënd of oorgevoelig nie.</a:t>
          </a:r>
        </a:p>
      </dsp:txBody>
      <dsp:txXfrm>
        <a:off x="5311476" y="4279563"/>
        <a:ext cx="2674834" cy="746838"/>
      </dsp:txXfrm>
    </dsp:sp>
    <dsp:sp modelId="{BF6C196A-F9BA-482C-8FFB-463A4F6BE7D1}">
      <dsp:nvSpPr>
        <dsp:cNvPr id="0" name=""/>
        <dsp:cNvSpPr/>
      </dsp:nvSpPr>
      <dsp:spPr>
        <a:xfrm>
          <a:off x="4247" y="5132790"/>
          <a:ext cx="1968686" cy="741753"/>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effectLst>
                <a:outerShdw blurRad="38100" dist="38100" dir="2700000" algn="tl">
                  <a:srgbClr val="000000">
                    <a:alpha val="43137"/>
                  </a:srgbClr>
                </a:outerShdw>
              </a:effectLst>
            </a:rPr>
            <a:t>Dit reken die kwaad nie toe nie</a:t>
          </a:r>
        </a:p>
      </dsp:txBody>
      <dsp:txXfrm>
        <a:off x="4247" y="5132790"/>
        <a:ext cx="1783248" cy="741753"/>
      </dsp:txXfrm>
    </dsp:sp>
    <dsp:sp modelId="{DA2DF499-8290-441B-B627-1655DEBC7209}">
      <dsp:nvSpPr>
        <dsp:cNvPr id="0" name=""/>
        <dsp:cNvSpPr/>
      </dsp:nvSpPr>
      <dsp:spPr>
        <a:xfrm>
          <a:off x="1731864" y="5130247"/>
          <a:ext cx="3421672" cy="746838"/>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logizomai </a:t>
          </a:r>
          <a:r>
            <a:rPr lang="af-ZA" sz="1800" b="1" kern="1200" noProof="0" dirty="0"/>
            <a:t>: om boek te hou</a:t>
          </a:r>
        </a:p>
      </dsp:txBody>
      <dsp:txXfrm>
        <a:off x="2105283" y="5130247"/>
        <a:ext cx="2674834" cy="746838"/>
      </dsp:txXfrm>
    </dsp:sp>
    <dsp:sp modelId="{649A6CBF-F290-4EEE-B78D-0D564C2B9D25}">
      <dsp:nvSpPr>
        <dsp:cNvPr id="0" name=""/>
        <dsp:cNvSpPr/>
      </dsp:nvSpPr>
      <dsp:spPr>
        <a:xfrm>
          <a:off x="4938057" y="5130247"/>
          <a:ext cx="3421672" cy="746838"/>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vergewe en hou nie rekord van die onreg wat dit aangedoen is nie.</a:t>
          </a:r>
        </a:p>
      </dsp:txBody>
      <dsp:txXfrm>
        <a:off x="5311476" y="5130247"/>
        <a:ext cx="2674834" cy="746838"/>
      </dsp:txXfrm>
    </dsp:sp>
    <dsp:sp modelId="{0E148539-EB33-4ABA-B989-DB519EA8B5CE}">
      <dsp:nvSpPr>
        <dsp:cNvPr id="0" name=""/>
        <dsp:cNvSpPr/>
      </dsp:nvSpPr>
      <dsp:spPr>
        <a:xfrm>
          <a:off x="4247" y="5983475"/>
          <a:ext cx="1969484" cy="741753"/>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effectLst>
                <a:outerShdw blurRad="38100" dist="38100" dir="2700000" algn="tl">
                  <a:srgbClr val="000000">
                    <a:alpha val="43137"/>
                  </a:srgbClr>
                </a:outerShdw>
              </a:effectLst>
            </a:rPr>
            <a:t>Dit is nie bly oor die ongeregtig-heid nie</a:t>
          </a:r>
        </a:p>
      </dsp:txBody>
      <dsp:txXfrm>
        <a:off x="4247" y="5983475"/>
        <a:ext cx="1784046" cy="741753"/>
      </dsp:txXfrm>
    </dsp:sp>
    <dsp:sp modelId="{E9B318AF-1F9A-4683-BD60-E6D76EFFF793}">
      <dsp:nvSpPr>
        <dsp:cNvPr id="0" name=""/>
        <dsp:cNvSpPr/>
      </dsp:nvSpPr>
      <dsp:spPr>
        <a:xfrm>
          <a:off x="1732661" y="5980932"/>
          <a:ext cx="3421672" cy="746838"/>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0" i="1" kern="1200" noProof="0" dirty="0">
              <a:effectLst>
                <a:outerShdw blurRad="38100" dist="38100" dir="2700000" algn="tl">
                  <a:srgbClr val="000000">
                    <a:alpha val="43137"/>
                  </a:srgbClr>
                </a:outerShdw>
              </a:effectLst>
            </a:rPr>
            <a:t>jairō</a:t>
          </a:r>
          <a:r>
            <a:rPr lang="af-ZA" sz="1800" b="1" kern="1200" noProof="0" dirty="0"/>
            <a:t>: om bly of verheug te wees</a:t>
          </a:r>
        </a:p>
      </dsp:txBody>
      <dsp:txXfrm>
        <a:off x="2106080" y="5980932"/>
        <a:ext cx="2674834" cy="746838"/>
      </dsp:txXfrm>
    </dsp:sp>
    <dsp:sp modelId="{F0F60C94-7EB6-4949-BD65-B9F32C4BA715}">
      <dsp:nvSpPr>
        <dsp:cNvPr id="0" name=""/>
        <dsp:cNvSpPr/>
      </dsp:nvSpPr>
      <dsp:spPr>
        <a:xfrm>
          <a:off x="4938855" y="5980932"/>
          <a:ext cx="3421672" cy="746838"/>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af-ZA" sz="1800" b="1" kern="1200" noProof="0" dirty="0"/>
            <a:t>Dit verheug hom nie oor verkeerde dade nie, maar soek om dit reg te stel</a:t>
          </a:r>
        </a:p>
      </dsp:txBody>
      <dsp:txXfrm>
        <a:off x="5312274" y="5980932"/>
        <a:ext cx="2674834" cy="7468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t>Hy het slae, beledigings en veragting verduur </a:t>
          </a:r>
          <a:br>
            <a:rPr lang="af-ZA" sz="2000" b="1" kern="1200" noProof="0" dirty="0"/>
          </a:br>
          <a:r>
            <a:rPr lang="af-ZA" sz="2000" b="1" kern="1200" noProof="0" dirty="0"/>
            <a:t>(Matt.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ZA" sz="2000" b="1" kern="1200" noProof="0" dirty="0">
              <a:effectLst>
                <a:outerShdw blurRad="38100" dist="38100" dir="2700000" algn="tl">
                  <a:srgbClr val="000000">
                    <a:alpha val="43137"/>
                  </a:srgbClr>
                </a:outerShdw>
              </a:effectLst>
            </a:rPr>
            <a:t>Hy is lankmoedig</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t>Hy het Hom ontferm oor almal wat gely het</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ZA" sz="2000" b="1" kern="1200" noProof="0" dirty="0">
              <a:effectLst>
                <a:outerShdw blurRad="38100" dist="38100" dir="2700000" algn="tl">
                  <a:srgbClr val="000000">
                    <a:alpha val="43137"/>
                  </a:srgbClr>
                </a:outerShdw>
              </a:effectLst>
            </a:rPr>
            <a:t>Hy is vriendelik</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t>Hy het die waarheid met duidelikheid en oortuiging verkondig</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f-ZA" sz="2000" b="1" kern="1200" noProof="0" dirty="0">
              <a:effectLst>
                <a:outerShdw blurRad="38100" dist="38100" dir="2700000" algn="tl">
                  <a:srgbClr val="000000">
                    <a:alpha val="43137"/>
                  </a:srgbClr>
                </a:outerShdw>
              </a:effectLst>
            </a:rPr>
            <a:t>Hy is bly oor die waarheid</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130" tIns="72390" rIns="24130" bIns="24130" numCol="1" spcCol="1270" anchor="t" anchorCtr="0">
          <a:noAutofit/>
        </a:bodyPr>
        <a:lstStyle/>
        <a:p>
          <a:pPr marL="0" lvl="1" indent="0" algn="l" defTabSz="844550">
            <a:lnSpc>
              <a:spcPct val="90000"/>
            </a:lnSpc>
            <a:spcBef>
              <a:spcPct val="0"/>
            </a:spcBef>
            <a:spcAft>
              <a:spcPct val="15000"/>
            </a:spcAft>
            <a:buNone/>
          </a:pPr>
          <a:r>
            <a:rPr lang="af-ZA" sz="1900" b="1" kern="1200" noProof="0" dirty="0"/>
            <a:t>Hy het die sondige vrou nie veroordeel nie, maar haar vergewe (Joh. 8:10-11</a:t>
          </a:r>
          <a:r>
            <a:rPr lang="af-ZA" sz="1700" b="1" kern="1200" noProof="0" dirty="0"/>
            <a:t>)</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ZA" sz="2000" b="1" kern="1200" noProof="0" dirty="0">
              <a:effectLst>
                <a:outerShdw blurRad="38100" dist="38100" dir="2700000" algn="tl">
                  <a:srgbClr val="000000">
                    <a:alpha val="43137"/>
                  </a:srgbClr>
                </a:outerShdw>
              </a:effectLst>
            </a:rPr>
            <a:t>Hy bedek alles</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t>Hy het die opregtheid van Saggeus vertrou </a:t>
          </a:r>
          <a:br>
            <a:rPr lang="af-ZA" sz="2000" b="1" kern="1200" noProof="0" dirty="0"/>
          </a:br>
          <a:r>
            <a:rPr lang="af-ZA" sz="2000" b="1" kern="1200" noProof="0" dirty="0"/>
            <a:t>(Lk.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ZA" sz="2000" b="1" kern="1200" noProof="0" dirty="0">
              <a:effectLst>
                <a:outerShdw blurRad="38100" dist="38100" dir="2700000" algn="tl">
                  <a:srgbClr val="000000">
                    <a:alpha val="43137"/>
                  </a:srgbClr>
                </a:outerShdw>
              </a:effectLst>
            </a:rPr>
            <a:t>Hy glo alles</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t>Hy het twaalf manne voorberei vir 'n "onmoontlike" sending</a:t>
          </a:r>
        </a:p>
        <a:p>
          <a:pPr marL="0" lvl="1" indent="0" algn="l" defTabSz="889000">
            <a:lnSpc>
              <a:spcPct val="90000"/>
            </a:lnSpc>
            <a:spcBef>
              <a:spcPct val="0"/>
            </a:spcBef>
            <a:spcAft>
              <a:spcPct val="15000"/>
            </a:spcAft>
            <a:buNone/>
          </a:pPr>
          <a:endParaRPr lang="en-ZA" sz="2000" b="1" kern="1200" noProof="0" dirty="0"/>
        </a:p>
        <a:p>
          <a:pPr marL="0" lvl="1" indent="0" algn="l" defTabSz="889000">
            <a:lnSpc>
              <a:spcPct val="90000"/>
            </a:lnSpc>
            <a:spcBef>
              <a:spcPct val="0"/>
            </a:spcBef>
            <a:spcAft>
              <a:spcPct val="15000"/>
            </a:spcAft>
            <a:buNone/>
          </a:pPr>
          <a:endParaRPr lang="en" sz="2000" b="1" kern="1200" noProof="0" dirty="0"/>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f-ZA" sz="2000" b="1" kern="1200" noProof="0" dirty="0"/>
            <a:t>Hy hoop alles</a:t>
          </a:r>
          <a:endParaRPr lang="af-ZA" sz="2000" b="1" kern="1200" noProof="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t>Hy het honger, verwerping, pyn en vervolging verduur</a:t>
          </a: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af-ZA" sz="2000" b="1" kern="1200" noProof="0" dirty="0"/>
            <a:t>Hy verdra alles</a:t>
          </a:r>
          <a:endParaRPr lang="af-ZA" sz="2000" b="1" kern="1200" noProof="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solidFill>
                <a:schemeClr val="bg1"/>
              </a:solidFill>
              <a:effectLst>
                <a:outerShdw blurRad="38100" dist="38100" dir="2700000" algn="tl">
                  <a:srgbClr val="000000">
                    <a:alpha val="43137"/>
                  </a:srgbClr>
                </a:outerShdw>
              </a:effectLst>
            </a:rPr>
            <a:t>Hy het nie eer gesoek nie en het met nederige mense omgegaan</a:t>
          </a: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Hy begeer nie</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solidFill>
                <a:schemeClr val="bg1"/>
              </a:solidFill>
              <a:effectLst>
                <a:outerShdw blurRad="38100" dist="38100" dir="2700000" algn="tl">
                  <a:srgbClr val="000000">
                    <a:alpha val="43137"/>
                  </a:srgbClr>
                </a:outerShdw>
              </a:effectLst>
            </a:rPr>
            <a:t>Al was Hy die Koning van die heelal, het Hy nooit daarmee gespog nie</a:t>
          </a: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af-ZA" sz="1800" b="1" kern="1200" noProof="0" dirty="0">
              <a:solidFill>
                <a:schemeClr val="tx1"/>
              </a:solidFill>
            </a:rPr>
            <a:t>Hy praat nie groot nie</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solidFill>
                <a:schemeClr val="bg1"/>
              </a:solidFill>
              <a:effectLst>
                <a:outerShdw blurRad="38100" dist="38100" dir="2700000" algn="tl">
                  <a:srgbClr val="000000">
                    <a:alpha val="43137"/>
                  </a:srgbClr>
                </a:outerShdw>
              </a:effectLst>
            </a:rPr>
            <a:t>Hy was bereid om die nederigste take te verrig</a:t>
          </a: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ZA" sz="1800" b="1" kern="1200" noProof="0" dirty="0">
              <a:solidFill>
                <a:schemeClr val="tx1"/>
              </a:solidFill>
            </a:rPr>
            <a:t>Hy is nie opgeblase nie</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solidFill>
                <a:schemeClr val="bg1"/>
              </a:solidFill>
              <a:effectLst>
                <a:outerShdw blurRad="38100" dist="38100" dir="2700000" algn="tl">
                  <a:srgbClr val="000000">
                    <a:alpha val="43137"/>
                  </a:srgbClr>
                </a:outerShdw>
              </a:effectLst>
            </a:rPr>
            <a:t>Hy het almal met hoflikheid en waardigheid behandel</a:t>
          </a: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af-ZA" sz="1700" b="1" kern="1200" noProof="0" dirty="0">
              <a:solidFill>
                <a:schemeClr val="tx1"/>
              </a:solidFill>
            </a:rPr>
            <a:t>Hy handel nie onwelvoeglik nie</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solidFill>
                <a:schemeClr val="bg1"/>
              </a:solidFill>
              <a:effectLst>
                <a:outerShdw blurRad="38100" dist="38100" dir="2700000" algn="tl">
                  <a:srgbClr val="000000">
                    <a:alpha val="43137"/>
                  </a:srgbClr>
                </a:outerShdw>
              </a:effectLst>
            </a:rPr>
            <a:t>Hy het altyd die wil van sy Vader gedoen (Joh. 6:38)</a:t>
          </a: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af-ZA" sz="1800" b="1" kern="1200" noProof="0" dirty="0">
              <a:solidFill>
                <a:schemeClr val="tx1"/>
              </a:solidFill>
            </a:rPr>
            <a:t>Hy soek nie sy eie belang nie</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solidFill>
                <a:schemeClr val="bg1"/>
              </a:solidFill>
              <a:effectLst>
                <a:outerShdw blurRad="38100" dist="38100" dir="2700000" algn="tl">
                  <a:srgbClr val="000000">
                    <a:alpha val="43137"/>
                  </a:srgbClr>
                </a:outerShdw>
              </a:effectLst>
            </a:rPr>
            <a:t>Selfs toe hulle Hom slaan, het Hy met hoflikheid geantwoord </a:t>
          </a:r>
          <a:br>
            <a:rPr lang="af-ZA" sz="2000" b="1" kern="1200" noProof="0" dirty="0">
              <a:solidFill>
                <a:schemeClr val="bg1"/>
              </a:solidFill>
              <a:effectLst>
                <a:outerShdw blurRad="38100" dist="38100" dir="2700000" algn="tl">
                  <a:srgbClr val="000000">
                    <a:alpha val="43137"/>
                  </a:srgbClr>
                </a:outerShdw>
              </a:effectLst>
            </a:rPr>
          </a:br>
          <a:r>
            <a:rPr lang="af-ZA" sz="2000" b="1" kern="1200" noProof="0" dirty="0">
              <a:solidFill>
                <a:schemeClr val="bg1"/>
              </a:solidFill>
              <a:effectLst>
                <a:outerShdw blurRad="38100" dist="38100" dir="2700000" algn="tl">
                  <a:srgbClr val="000000">
                    <a:alpha val="43137"/>
                  </a:srgbClr>
                </a:outerShdw>
              </a:effectLst>
            </a:rPr>
            <a:t>(Joh.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Hy is nie liggeraak nie</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solidFill>
                <a:schemeClr val="bg1"/>
              </a:solidFill>
              <a:effectLst>
                <a:outerShdw blurRad="38100" dist="38100" dir="2700000" algn="tl">
                  <a:srgbClr val="000000">
                    <a:alpha val="43137"/>
                  </a:srgbClr>
                </a:outerShdw>
              </a:effectLst>
            </a:rPr>
            <a:t>Hy het vergifnis gevra vir dié wat Hom gekruisig het </a:t>
          </a:r>
          <a:br>
            <a:rPr lang="af-ZA" sz="2000" b="1" kern="1200" noProof="0" dirty="0">
              <a:solidFill>
                <a:schemeClr val="bg1"/>
              </a:solidFill>
              <a:effectLst>
                <a:outerShdw blurRad="38100" dist="38100" dir="2700000" algn="tl">
                  <a:srgbClr val="000000">
                    <a:alpha val="43137"/>
                  </a:srgbClr>
                </a:outerShdw>
              </a:effectLst>
            </a:rPr>
          </a:br>
          <a:r>
            <a:rPr lang="af-ZA" sz="2000" b="1" kern="1200" noProof="0" dirty="0">
              <a:solidFill>
                <a:schemeClr val="bg1"/>
              </a:solidFill>
              <a:effectLst>
                <a:outerShdw blurRad="38100" dist="38100" dir="2700000" algn="tl">
                  <a:srgbClr val="000000">
                    <a:alpha val="43137"/>
                  </a:srgbClr>
                </a:outerShdw>
              </a:effectLst>
            </a:rPr>
            <a:t>(Luk. 23:34)</a:t>
          </a: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af-ZA" sz="1800" b="1" kern="1200" noProof="0" dirty="0">
              <a:solidFill>
                <a:schemeClr val="tx1"/>
              </a:solidFill>
            </a:rPr>
            <a:t>Hy reken die kwaad nie toe nie</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af-ZA" sz="2000" b="1" kern="1200" noProof="0" dirty="0">
              <a:solidFill>
                <a:schemeClr val="bg1"/>
              </a:solidFill>
              <a:effectLst>
                <a:outerShdw blurRad="38100" dist="38100" dir="2700000" algn="tl">
                  <a:srgbClr val="000000">
                    <a:alpha val="43137"/>
                  </a:srgbClr>
                </a:outerShdw>
              </a:effectLst>
            </a:rPr>
            <a:t>Hy het die onregverdige Fariseërs streng bestraf (Matt.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af-ZA" sz="1600" b="1" kern="1200" noProof="0" dirty="0">
              <a:solidFill>
                <a:schemeClr val="tx1"/>
              </a:solidFill>
            </a:rPr>
            <a:t>Hy is nie bly oor ongeregtigheid nie</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03/08/2026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D11F258-01A8-425D-A525-E4ED58968BCD}" type="slidenum">
              <a:rPr lang="es-ES" smtClean="0"/>
              <a:t>3</a:t>
            </a:fld>
            <a:endParaRPr lang="es-ES"/>
          </a:p>
        </p:txBody>
      </p:sp>
    </p:spTree>
    <p:extLst>
      <p:ext uri="{BB962C8B-B14F-4D97-AF65-F5344CB8AC3E}">
        <p14:creationId xmlns:p14="http://schemas.microsoft.com/office/powerpoint/2010/main" val="1442071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pPr rtl="0"/>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pPr rtl="0"/>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D11F258-01A8-425D-A525-E4ED58968BCD}" type="slidenum">
              <a:rPr lang="es-ES" smtClean="0"/>
              <a:t>9</a:t>
            </a:fld>
            <a:endParaRPr lang="es-ES"/>
          </a:p>
        </p:txBody>
      </p:sp>
    </p:spTree>
    <p:extLst>
      <p:ext uri="{BB962C8B-B14F-4D97-AF65-F5344CB8AC3E}">
        <p14:creationId xmlns:p14="http://schemas.microsoft.com/office/powerpoint/2010/main" val="79301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D11F258-01A8-425D-A525-E4ED58968BCD}" type="slidenum">
              <a:rPr lang="es-ES" smtClean="0"/>
              <a:t>10</a:t>
            </a:fld>
            <a:endParaRPr lang="es-ES"/>
          </a:p>
        </p:txBody>
      </p:sp>
    </p:spTree>
    <p:extLst>
      <p:ext uri="{BB962C8B-B14F-4D97-AF65-F5344CB8AC3E}">
        <p14:creationId xmlns:p14="http://schemas.microsoft.com/office/powerpoint/2010/main" val="1566752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DIE VOLHARDING VAN LIEFDE</a:t>
            </a:r>
          </a:p>
        </p:txBody>
      </p:sp>
      <p:sp>
        <p:nvSpPr>
          <p:cNvPr id="4" name="Slide Number Placeholder 3"/>
          <p:cNvSpPr>
            <a:spLocks noGrp="1"/>
          </p:cNvSpPr>
          <p:nvPr>
            <p:ph type="sldNum" sz="quarter" idx="5"/>
          </p:nvPr>
        </p:nvSpPr>
        <p:spPr/>
        <p:txBody>
          <a:bodyPr/>
          <a:lstStyle/>
          <a:p>
            <a:fld id="{0D11F258-01A8-425D-A525-E4ED58968BCD}" type="slidenum">
              <a:rPr lang="es-ES" smtClean="0"/>
              <a:t>11</a:t>
            </a:fld>
            <a:endParaRPr lang="es-ES"/>
          </a:p>
        </p:txBody>
      </p:sp>
    </p:spTree>
    <p:extLst>
      <p:ext uri="{BB962C8B-B14F-4D97-AF65-F5344CB8AC3E}">
        <p14:creationId xmlns:p14="http://schemas.microsoft.com/office/powerpoint/2010/main" val="4178857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D11F258-01A8-425D-A525-E4ED58968BCD}" type="slidenum">
              <a:rPr lang="es-ES" smtClean="0"/>
              <a:t>12</a:t>
            </a:fld>
            <a:endParaRPr lang="es-ES"/>
          </a:p>
        </p:txBody>
      </p:sp>
    </p:spTree>
    <p:extLst>
      <p:ext uri="{BB962C8B-B14F-4D97-AF65-F5344CB8AC3E}">
        <p14:creationId xmlns:p14="http://schemas.microsoft.com/office/powerpoint/2010/main" val="2478809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D11F258-01A8-425D-A525-E4ED58968BCD}" type="slidenum">
              <a:rPr lang="es-ES" smtClean="0"/>
              <a:t>13</a:t>
            </a:fld>
            <a:endParaRPr lang="es-ES"/>
          </a:p>
        </p:txBody>
      </p:sp>
    </p:spTree>
    <p:extLst>
      <p:ext uri="{BB962C8B-B14F-4D97-AF65-F5344CB8AC3E}">
        <p14:creationId xmlns:p14="http://schemas.microsoft.com/office/powerpoint/2010/main" val="3255509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03/08/2026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03/08/2026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03/08/2026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8.jpe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7.jpeg"/><Relationship Id="rId4" Type="http://schemas.openxmlformats.org/officeDocument/2006/relationships/diagramData" Target="../diagrams/data1.xm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0.jpe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503241"/>
            <a:ext cx="9681156" cy="1028599"/>
          </a:xfrm>
          <a:prstGeom prst="rect">
            <a:avLst/>
          </a:prstGeom>
          <a:noFill/>
        </p:spPr>
        <p:txBody>
          <a:bodyPr wrap="square" rtlCol="0">
            <a:prstTxWarp prst="textPlain">
              <a:avLst>
                <a:gd name="adj" fmla="val 50203"/>
              </a:avLst>
            </a:prstTxWarp>
            <a:spAutoFit/>
            <a:scene3d>
              <a:camera prst="orthographicFront"/>
              <a:lightRig rig="threePt" dir="t"/>
            </a:scene3d>
            <a:sp3d extrusionH="57150">
              <a:bevelT w="69850" h="69850" prst="divot"/>
            </a:sp3d>
          </a:bodyPr>
          <a:lstStyle/>
          <a:p>
            <a:pPr algn="ctr"/>
            <a:r>
              <a:rPr lang="af-ZA" sz="2000" b="1" noProof="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Die Liefde </a:t>
            </a:r>
          </a:p>
          <a:p>
            <a:pPr algn="ctr"/>
            <a:r>
              <a:rPr lang="af-ZA" sz="20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Uitmuntend Uitgebeeld</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615667" y="3887531"/>
            <a:ext cx="2644955" cy="338554"/>
          </a:xfrm>
          <a:prstGeom prst="rect">
            <a:avLst/>
          </a:prstGeom>
          <a:noFill/>
        </p:spPr>
        <p:txBody>
          <a:bodyPr wrap="none" rtlCol="0">
            <a:spAutoFit/>
          </a:bodyPr>
          <a:lstStyle/>
          <a:p>
            <a:pPr algn="r"/>
            <a:r>
              <a:rPr lang="af-ZA" sz="1600" b="1" noProof="0" dirty="0">
                <a:solidFill>
                  <a:srgbClr val="EDE4C9"/>
                </a:solidFill>
                <a:effectLst>
                  <a:outerShdw blurRad="38100" dist="38100" dir="2700000" algn="tl">
                    <a:srgbClr val="000000">
                      <a:alpha val="43137"/>
                    </a:srgbClr>
                  </a:outerShdw>
                </a:effectLst>
              </a:rPr>
              <a:t>Les 7 vir Augustus 15,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1444055383"/>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af-ZA"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‘N UITBEELDING VAN JESUS</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af-ZA" b="1" noProof="0" dirty="0">
                <a:solidFill>
                  <a:schemeClr val="bg1"/>
                </a:solidFill>
                <a:effectLst>
                  <a:outerShdw blurRad="38100" dist="38100" dir="2700000" algn="tl">
                    <a:srgbClr val="000000">
                      <a:alpha val="43137"/>
                    </a:srgbClr>
                  </a:outerShdw>
                </a:effectLst>
                <a:latin typeface="Comic Sans MS" panose="030F0702030302020204" pitchFamily="66" charset="0"/>
              </a:rPr>
              <a:t>“Dit is my gebod, dat julle mekaar moet liefhê net soos Ek julle liefgehad het.” </a:t>
            </a:r>
            <a:r>
              <a:rPr lang="af-ZA"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(Johannes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08036" y="2151233"/>
            <a:ext cx="6440130"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af-ZA" sz="6000" b="1" noProof="0" dirty="0">
                <a:ln/>
                <a:solidFill>
                  <a:srgbClr val="F1CD7E"/>
                </a:solidFill>
                <a:effectLst>
                  <a:outerShdw blurRad="50800" dist="50800" dir="3000000" algn="ctr" rotWithShape="0">
                    <a:schemeClr val="accent5">
                      <a:lumMod val="50000"/>
                    </a:schemeClr>
                  </a:outerShdw>
                </a:effectLst>
              </a:rPr>
              <a:t>DIE VOLHARDING VAN LIEFDE</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af-ZA"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DIE GROOTSTE VAN DIE DEUGDE</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af-ZA" b="1" noProof="0" dirty="0">
                <a:solidFill>
                  <a:schemeClr val="accent1">
                    <a:lumMod val="75000"/>
                  </a:schemeClr>
                </a:solidFill>
                <a:latin typeface="Comic Sans MS" panose="030F0702030302020204" pitchFamily="66" charset="0"/>
              </a:rPr>
              <a:t>“En nou bly geloof, hoop, liefde—hierdie drie; maar die grootste hiervan is die liefde..”</a:t>
            </a:r>
          </a:p>
          <a:p>
            <a:pPr algn="ctr"/>
            <a:r>
              <a:rPr lang="af-ZA" sz="1400" b="1" noProof="0" dirty="0">
                <a:solidFill>
                  <a:schemeClr val="accent1">
                    <a:lumMod val="75000"/>
                  </a:schemeClr>
                </a:solidFill>
                <a:latin typeface="Comic Sans MS" panose="030F0702030302020204" pitchFamily="66" charset="0"/>
              </a:rPr>
              <a:t>(1 Korintiërs 13:13)</a:t>
            </a:r>
            <a:endParaRPr lang="af-ZA"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362986"/>
            <a:ext cx="6547786" cy="1323439"/>
          </a:xfrm>
          <a:prstGeom prst="rect">
            <a:avLst/>
          </a:prstGeom>
          <a:noFill/>
        </p:spPr>
        <p:txBody>
          <a:bodyPr wrap="square" rtlCol="0">
            <a:spAutoFit/>
          </a:bodyPr>
          <a:lstStyle/>
          <a:p>
            <a:pPr>
              <a:spcBef>
                <a:spcPts val="600"/>
              </a:spcBef>
            </a:pPr>
            <a:r>
              <a:rPr lang="af-ZA" sz="2000" b="1" noProof="0" dirty="0"/>
              <a:t>Die Korintiërs het deur hulle houding getoon wat liefde nie doen nie: hulle was jaloers, grootpraterig, verwaand, onwelvoeglik, selfsugtig, maklik geprikkel, wraaksugtig en verdraagsaam teenoor sonde.</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spcBef>
                <a:spcPts val="600"/>
              </a:spcBef>
            </a:pPr>
            <a:r>
              <a:rPr lang="af-ZA" sz="2000" b="1" noProof="0" dirty="0"/>
              <a:t>Wanneer Jesus kom, sal sonde ophou bestaan en sal ons die ewige lewe saam met Hom geniet. Dan sal profesie, tale en ander gawes, saam met geloof en hoop, nie meer nodig wees nie. Maar die liefde sal vir ewig bly.  (1 Korintiërs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59922" y="2645771"/>
            <a:ext cx="6547786" cy="1631216"/>
          </a:xfrm>
          <a:prstGeom prst="rect">
            <a:avLst/>
          </a:prstGeom>
          <a:noFill/>
        </p:spPr>
        <p:txBody>
          <a:bodyPr wrap="square">
            <a:spAutoFit/>
          </a:bodyPr>
          <a:lstStyle/>
          <a:p>
            <a:pPr>
              <a:spcBef>
                <a:spcPts val="600"/>
              </a:spcBef>
            </a:pPr>
            <a:r>
              <a:rPr lang="af-ZA" sz="2000" b="1" noProof="0" dirty="0"/>
              <a:t>Soos hulle moet ons hierdie gebreke aflê en oorvloedig wees in die deugde van liefde, soos Paulus ons leer, sodat ons geestelike gawes reg kan gebruik. Hy nooi ons ook uit om vas te hou aan twee ander deugde: geloof en hoop.</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262979"/>
          </a:xfrm>
          <a:prstGeom prst="rect">
            <a:avLst/>
          </a:prstGeom>
          <a:noFill/>
        </p:spPr>
        <p:txBody>
          <a:bodyPr wrap="square">
            <a:spAutoFit/>
          </a:bodyPr>
          <a:lstStyle/>
          <a:p>
            <a:pPr>
              <a:spcBef>
                <a:spcPts val="600"/>
              </a:spcBef>
            </a:pPr>
            <a:r>
              <a:rPr lang="af-ZA" sz="2800" b="1" noProof="0" dirty="0">
                <a:latin typeface="Constantia" panose="02030602050306030303" pitchFamily="18" charset="0"/>
              </a:rPr>
              <a:t>“God is liefde. Die liefde van die Vader en die Seun is 'n kenmerk van elke gelowige. Die Woord van God is die kanaal waardeur die goddelike liefde aan die mens oorgedra word. God se waarheid is die middel waardeur die verstand bereik word. Die Heilige Gees word gegee aan die mens wat saam met die goddelike werksaamhede werk. Dit verander die verstand en die karakter en stel die mens in staat om te volhard asof hy Hom sien wat onsigbaar is. Volmaakte liefde kan slegs ervaar word deur die waarheid te glo en die Heilige Gees te ontvang."</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6521004" y="5982381"/>
            <a:ext cx="4677434" cy="338554"/>
          </a:xfrm>
          <a:prstGeom prst="rect">
            <a:avLst/>
          </a:prstGeom>
          <a:noFill/>
        </p:spPr>
        <p:txBody>
          <a:bodyPr wrap="none" rtlCol="0">
            <a:spAutoFit/>
          </a:bodyPr>
          <a:lstStyle/>
          <a:p>
            <a:pPr algn="r"/>
            <a:r>
              <a:rPr lang="af-ZA" sz="1600" b="1" noProof="0" dirty="0"/>
              <a:t>Vry vertaal uit EGW (Our Father Cares, October 9)</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646331"/>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f-ZA"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“En nou bly geloof, hoop, liefde—hierdie drie; maar die grootste hiervan is die liefde.”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f-ZA"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Korintiërs 13:13, </a:t>
            </a:r>
            <a:r>
              <a:rPr kumimoji="0" lang="af-ZA" sz="1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OAB</a:t>
            </a:r>
            <a:r>
              <a:rPr kumimoji="0" lang="af-ZA"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af-ZA"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1015663"/>
          </a:xfrm>
          <a:prstGeom prst="rect">
            <a:avLst/>
          </a:prstGeom>
          <a:noFill/>
        </p:spPr>
        <p:txBody>
          <a:bodyPr wrap="square" rtlCol="0">
            <a:spAutoFit/>
          </a:bodyPr>
          <a:lstStyle/>
          <a:p>
            <a:pPr>
              <a:spcBef>
                <a:spcPts val="600"/>
              </a:spcBef>
            </a:pPr>
            <a:r>
              <a:rPr lang="af-ZA" sz="2000" b="1" noProof="0" dirty="0"/>
              <a:t>1 Korintiërs 13 staan bekend as "die hoofstuk oor die liefde." Dit beskryf nie romantiese liefde nie, maar 'n veel dieper soort liefde: goddelike liefde.</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664358664"/>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07886"/>
          </a:xfrm>
          <a:prstGeom prst="rect">
            <a:avLst/>
          </a:prstGeom>
          <a:noFill/>
        </p:spPr>
        <p:txBody>
          <a:bodyPr wrap="square">
            <a:spAutoFit/>
          </a:bodyPr>
          <a:lstStyle/>
          <a:p>
            <a:pPr>
              <a:spcBef>
                <a:spcPts val="600"/>
              </a:spcBef>
            </a:pPr>
            <a:r>
              <a:rPr lang="af-ZA" sz="2000" b="1" noProof="0" dirty="0"/>
              <a:t>Liefde is die dryfkrag agter al ons dade, die rede waarom ons doen wat tot voordeel is van die mense met wie ons omgaan.</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spcBef>
                <a:spcPts val="600"/>
              </a:spcBef>
            </a:pPr>
            <a:r>
              <a:rPr lang="af-ZA" sz="2000" b="1" noProof="0" dirty="0"/>
              <a:t>Paulus verduidelik op treffende wyse hoe ons in ons lewens die liefde van God moet openbaar wat in ons harte uitgestort is (Rom.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01600" y="2092736"/>
            <a:ext cx="7164440"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af-ZA"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DIE VOORTREFLIKHEID VAN DIE LIEFDE</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af-ZA" sz="4400" b="1" noProof="0" dirty="0">
                <a:ln/>
                <a:solidFill>
                  <a:schemeClr val="accent3"/>
                </a:solidFill>
              </a:rPr>
              <a:t>DIE UITNEMENDSTE WEG</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655616"/>
            <a:ext cx="12192000" cy="584775"/>
          </a:xfrm>
          <a:prstGeom prst="rect">
            <a:avLst/>
          </a:prstGeom>
          <a:noFill/>
        </p:spPr>
        <p:txBody>
          <a:bodyPr wrap="square">
            <a:spAutoFit/>
          </a:bodyPr>
          <a:lstStyle/>
          <a:p>
            <a:pPr algn="ctr"/>
            <a:r>
              <a:rPr lang="af-ZA" b="1" noProof="0" dirty="0">
                <a:solidFill>
                  <a:schemeClr val="accent1">
                    <a:lumMod val="50000"/>
                  </a:schemeClr>
                </a:solidFill>
                <a:latin typeface="Comic Sans MS" panose="030F0702030302020204" pitchFamily="66" charset="0"/>
              </a:rPr>
              <a:t>“Maar beywer julle met die oog op die beste gawes; en ek wys julle ‘n nog uitnemender weg.”</a:t>
            </a:r>
          </a:p>
          <a:p>
            <a:pPr algn="ctr"/>
            <a:r>
              <a:rPr lang="af-ZA" sz="1400" b="1" noProof="0" dirty="0">
                <a:solidFill>
                  <a:schemeClr val="accent1">
                    <a:lumMod val="50000"/>
                  </a:schemeClr>
                </a:solidFill>
                <a:latin typeface="Comic Sans MS" panose="030F0702030302020204" pitchFamily="66" charset="0"/>
              </a:rPr>
              <a:t>(1 Korintiërs 12:31)</a:t>
            </a:r>
            <a:endParaRPr lang="af-ZA"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af-ZA" sz="2000" b="1" noProof="0" dirty="0"/>
              <a:t>Watter soort liefde beskryf Paulus in 1 Korintiërs 13, en waarom oortref dit enige geestelike gawe? (1 Kor.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spcBef>
                <a:spcPts val="600"/>
              </a:spcBef>
            </a:pPr>
            <a:r>
              <a:rPr lang="af-ZA" sz="2000" b="1" noProof="0" dirty="0"/>
              <a:t>Geen geestelike gawe is van waarde as dit nie deur hierdie soort liefde gemotiveer word nie. Trouens, al ons dade en gedagtes behoort deur </a:t>
            </a:r>
            <a:r>
              <a:rPr lang="af-ZA" sz="2000" b="1" i="1" noProof="0" dirty="0"/>
              <a:t>agapē</a:t>
            </a:r>
            <a:r>
              <a:rPr lang="af-ZA" sz="2000" b="1" noProof="0" dirty="0"/>
              <a:t>-liefde deurdrenk te wees.</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1015663"/>
          </a:xfrm>
          <a:prstGeom prst="rect">
            <a:avLst/>
          </a:prstGeom>
          <a:noFill/>
        </p:spPr>
        <p:txBody>
          <a:bodyPr wrap="square">
            <a:spAutoFit/>
          </a:bodyPr>
          <a:lstStyle/>
          <a:p>
            <a:pPr>
              <a:spcBef>
                <a:spcPts val="600"/>
              </a:spcBef>
            </a:pPr>
            <a:r>
              <a:rPr lang="af-ZA" sz="2000" b="1" noProof="0" dirty="0"/>
              <a:t>Jesus het ons gewaarsku dat hierdie liefde weens die toename van die wetteloosheid sal verkoel (Matt. 24:12). Maar ons mag nie toelaat dat dit met ons gebeur nie—nie in ons huise of in ons gemeentes nie.</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1922417"/>
            <a:ext cx="7858933" cy="1323439"/>
          </a:xfrm>
          <a:prstGeom prst="rect">
            <a:avLst/>
          </a:prstGeom>
          <a:noFill/>
        </p:spPr>
        <p:txBody>
          <a:bodyPr wrap="square">
            <a:spAutoFit/>
          </a:bodyPr>
          <a:lstStyle/>
          <a:p>
            <a:pPr>
              <a:spcBef>
                <a:spcPts val="600"/>
              </a:spcBef>
            </a:pPr>
            <a:r>
              <a:rPr lang="af-ZA" sz="2000" b="1" noProof="0" dirty="0"/>
              <a:t>In Grieks is daar verskeie woorde vir liefde. Paulus kies agapē (selfopofferende, onvoorwaardelike en beginselvaste liefde wat slegs die welstand van die geliefde soek), dieselfde woord wat Johannes gebruik wanneer hy sê: "God is liefde" (1 Joh.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4058989" y="2126174"/>
            <a:ext cx="6231830" cy="1938992"/>
          </a:xfrm>
          <a:prstGeom prst="rect">
            <a:avLst/>
          </a:prstGeom>
          <a:noFill/>
        </p:spPr>
        <p:txBody>
          <a:bodyPr wrap="square">
            <a:spAutoFit/>
            <a:scene3d>
              <a:camera prst="orthographicFront"/>
              <a:lightRig rig="threePt" dir="t"/>
            </a:scene3d>
            <a:sp3d extrusionH="57150">
              <a:bevelT w="50800" h="38100" prst="riblet"/>
            </a:sp3d>
          </a:bodyPr>
          <a:lstStyle/>
          <a:p>
            <a:pPr algn="ctr"/>
            <a:r>
              <a:rPr lang="af-ZA"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DIE EIENSKAPPE VAN LIEFDE</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25320" y="0"/>
            <a:ext cx="6038853" cy="646331"/>
          </a:xfrm>
          <a:prstGeom prst="rect">
            <a:avLst/>
          </a:prstGeom>
          <a:noFill/>
        </p:spPr>
        <p:txBody>
          <a:bodyPr wrap="square">
            <a:spAutoFit/>
          </a:bodyPr>
          <a:lstStyle/>
          <a:p>
            <a:pPr algn="ctr"/>
            <a:r>
              <a:rPr lang="af-ZA" sz="3600" b="1" noProof="0" dirty="0">
                <a:ln w="13462">
                  <a:solidFill>
                    <a:schemeClr val="bg1"/>
                  </a:solidFill>
                  <a:prstDash val="solid"/>
                </a:ln>
                <a:solidFill>
                  <a:schemeClr val="tx2">
                    <a:lumMod val="50000"/>
                  </a:schemeClr>
                </a:solidFill>
                <a:effectLst>
                  <a:outerShdw dist="38100" dir="2700000" algn="bl" rotWithShape="0">
                    <a:schemeClr val="accent5"/>
                  </a:outerShdw>
                </a:effectLst>
              </a:rPr>
              <a:t>HOE DIE LIEFDE OPTREE</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5486400" y="-38885"/>
            <a:ext cx="6705600" cy="923330"/>
          </a:xfrm>
          <a:prstGeom prst="rect">
            <a:avLst/>
          </a:prstGeom>
          <a:noFill/>
        </p:spPr>
        <p:txBody>
          <a:bodyPr wrap="square">
            <a:spAutoFit/>
            <a:scene3d>
              <a:camera prst="orthographicFront"/>
              <a:lightRig rig="threePt" dir="t"/>
            </a:scene3d>
            <a:sp3d extrusionH="57150">
              <a:bevelT w="38100" h="38100"/>
            </a:sp3d>
          </a:bodyPr>
          <a:lstStyle/>
          <a:p>
            <a:pPr algn="ctr"/>
            <a:r>
              <a:rPr lang="af-ZA" b="1" noProof="0" dirty="0">
                <a:solidFill>
                  <a:schemeClr val="accent5"/>
                </a:solidFill>
                <a:latin typeface="Comic Sans MS" panose="030F0702030302020204" pitchFamily="66" charset="0"/>
              </a:rPr>
              <a:t>“Die liefde is lankmoedig en vriendelik [...] maar is bly saam met die waarheid. Dit bedek alles, glo alles, hoop alles, verdra alles.    </a:t>
            </a:r>
            <a:r>
              <a:rPr lang="af-ZA" sz="1400" b="1" noProof="0" dirty="0">
                <a:solidFill>
                  <a:schemeClr val="accent5"/>
                </a:solidFill>
                <a:latin typeface="Comic Sans MS" panose="030F0702030302020204" pitchFamily="66" charset="0"/>
              </a:rPr>
              <a:t>(1 </a:t>
            </a:r>
            <a:r>
              <a:rPr lang="af-ZA" sz="1400" b="1" noProof="0" dirty="0">
                <a:solidFill>
                  <a:srgbClr val="C00000"/>
                </a:solidFill>
                <a:latin typeface="Comic Sans MS" panose="030F0702030302020204" pitchFamily="66" charset="0"/>
              </a:rPr>
              <a:t>Korintiërs</a:t>
            </a:r>
            <a:r>
              <a:rPr lang="af-ZA" sz="1400" b="1" noProof="0" dirty="0">
                <a:solidFill>
                  <a:schemeClr val="accent5"/>
                </a:solidFill>
                <a:latin typeface="Comic Sans MS" panose="030F0702030302020204" pitchFamily="66" charset="0"/>
              </a:rPr>
              <a:t>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3339934634"/>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1200329"/>
          </a:xfrm>
          <a:prstGeom prst="rect">
            <a:avLst/>
          </a:prstGeom>
          <a:noFill/>
        </p:spPr>
        <p:txBody>
          <a:bodyPr wrap="square">
            <a:spAutoFit/>
          </a:bodyPr>
          <a:lstStyle/>
          <a:p>
            <a:pPr algn="ctr"/>
            <a:r>
              <a:rPr lang="af-ZA" sz="36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HOE DIE LIEFDE NIE OPTREE NIE</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051839"/>
            <a:ext cx="3581400" cy="2246769"/>
          </a:xfrm>
          <a:prstGeom prst="rect">
            <a:avLst/>
          </a:prstGeom>
          <a:noFill/>
        </p:spPr>
        <p:txBody>
          <a:bodyPr wrap="square">
            <a:spAutoFit/>
            <a:scene3d>
              <a:camera prst="orthographicFront"/>
              <a:lightRig rig="threePt" dir="t"/>
            </a:scene3d>
            <a:sp3d extrusionH="57150">
              <a:bevelT w="38100" h="38100"/>
            </a:sp3d>
          </a:bodyPr>
          <a:lstStyle/>
          <a:p>
            <a:pPr algn="ctr"/>
            <a:r>
              <a:rPr lang="af-ZA" sz="1600" b="1" noProof="0" dirty="0">
                <a:solidFill>
                  <a:schemeClr val="accent3">
                    <a:lumMod val="75000"/>
                  </a:schemeClr>
                </a:solidFill>
                <a:latin typeface="Comic Sans MS" panose="030F0702030302020204" pitchFamily="66" charset="0"/>
              </a:rPr>
              <a:t>“[...] die liefde is nie jaloers nie; die liefde praat nie groot nie, is nie opgeblase nie, handel nie onwelvoeglik nie, soek nie sy eie belang nie, word nie verbitterd nie, reken die kwaad nie toe nie, is nie bly oor die ongeregtigheid nie [...]”</a:t>
            </a:r>
          </a:p>
          <a:p>
            <a:pPr algn="ctr"/>
            <a:r>
              <a:rPr lang="af-ZA" sz="1200" b="1" noProof="0" dirty="0">
                <a:solidFill>
                  <a:schemeClr val="accent3">
                    <a:lumMod val="75000"/>
                  </a:schemeClr>
                </a:solidFill>
                <a:latin typeface="Comic Sans MS" panose="030F0702030302020204" pitchFamily="66" charset="0"/>
              </a:rPr>
              <a:t>(1 Korintiërs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899276284"/>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af-ZA"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‘n UITBEELDING VAN JESUS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1506200" cy="369332"/>
          </a:xfrm>
          <a:prstGeom prst="rect">
            <a:avLst/>
          </a:prstGeom>
          <a:noFill/>
        </p:spPr>
        <p:txBody>
          <a:bodyPr wrap="square">
            <a:spAutoFit/>
          </a:bodyPr>
          <a:lstStyle/>
          <a:p>
            <a:pPr algn="ctr"/>
            <a:r>
              <a:rPr lang="af-ZA" b="1" noProof="0" dirty="0">
                <a:solidFill>
                  <a:schemeClr val="bg1"/>
                </a:solidFill>
                <a:effectLst>
                  <a:outerShdw blurRad="38100" dist="38100" dir="2700000" algn="tl">
                    <a:srgbClr val="000000">
                      <a:alpha val="43137"/>
                    </a:srgbClr>
                  </a:outerShdw>
                </a:effectLst>
                <a:latin typeface="Comic Sans MS" panose="030F0702030302020204" pitchFamily="66" charset="0"/>
              </a:rPr>
              <a:t>“Dit is my gebod, dat julle mekaar moet liefhê net soos Ek julle liefgehad het. ” </a:t>
            </a:r>
            <a:r>
              <a:rPr lang="af-ZA"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(Johannes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3471987738"/>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1140</TotalTime>
  <Words>1425</Words>
  <Application>Microsoft Office PowerPoint</Application>
  <PresentationFormat>Panorámica</PresentationFormat>
  <Paragraphs>129</Paragraphs>
  <Slides>13</Slides>
  <Notes>8</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 Display</vt:lpstr>
      <vt:lpstr>Comic Sans MS</vt:lpstr>
      <vt:lpstr>Constantia</vt:lpstr>
      <vt:lpstr>Aptos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148</cp:revision>
  <dcterms:created xsi:type="dcterms:W3CDTF">2026-07-11T14:17:46Z</dcterms:created>
  <dcterms:modified xsi:type="dcterms:W3CDTF">2026-08-03T12:35:00Z</dcterms:modified>
</cp:coreProperties>
</file>