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Nyala" panose="02000504070300020003" pitchFamily="2" charset="0"/>
      <p:regular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በክርስቶስ መጽናናት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በፍቅር መጽናናት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የመንፈስ ቅዱስ ሕብረት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ከልብ የመነጨ ፍቅር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ምሕረት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am-E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የፍቅርና የአሳብ አንድነት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dirty="0"/>
            <a:t>የክርስቶስን ሕይወት አርአያ እንዲያጠኑና እንዲመስሉ 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yala" panose="02000504070300020003" pitchFamily="2" charset="0"/>
              <a:ea typeface="+mn-ea"/>
              <a:cs typeface="+mn-cs"/>
            </a:rPr>
            <a:t>ለክርስቶስ ያላቸው ፍቅር በልቦናቸው ውስጥ የሚያነቃቃን ኃይል ያስቀምጣል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yala" panose="02000504070300020003" pitchFamily="2" charset="0"/>
            <a:ea typeface="+mn-ea"/>
            <a:cs typeface="+mn-cs"/>
          </a:endParaRPr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yala" panose="02000504070300020003" pitchFamily="2" charset="0"/>
              <a:ea typeface="+mn-ea"/>
              <a:cs typeface="+mn-cs"/>
            </a:rPr>
            <a:t>ለመንፈስ ቅዱስ እንዲገዙ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yala" panose="02000504070300020003" pitchFamily="2" charset="0"/>
            <a:ea typeface="+mn-ea"/>
            <a:cs typeface="+mn-cs"/>
          </a:endParaRPr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dirty="0"/>
            <a:t>ምቹና የሞቀ ፍቅርን ለሰዎች ሁሉ እንዲሰጡ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dirty="0"/>
            <a:t>ምሕረትንና ይቅርታን በማድረግ እውነተኛ ፍቅርን እንዲያሳዩ </a:t>
          </a:r>
          <a:endParaRPr lang="es-ES" sz="1800" b="1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am-ET" sz="1800" b="1" dirty="0"/>
            <a:t>የአንድነት ፍቅር</a:t>
          </a:r>
          <a:r>
            <a:rPr lang="en" sz="1800" b="1" dirty="0"/>
            <a:t> </a:t>
          </a:r>
          <a:r>
            <a:rPr lang="am-ET" sz="1800" b="1" dirty="0"/>
            <a:t>የሁሉን አሳብን የሚያጣጥም ስለሆነ ወደ ተግባር አንድነት ያመራል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መለኮታዊ መብቱን ተወ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እኛን ለማገልገል ሰው ሆነ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የታዘዘውን ሁሉ በትህትና ፈፅሞ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እስከ መስቀል ሞት እንኳን ታዘዘ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የክርስቶስን ሕይወት አርአያ እንዲያጠኑና እንዲመስሉ 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በክርስቶስ መጽናናት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yala" panose="02000504070300020003" pitchFamily="2" charset="0"/>
              <a:ea typeface="+mn-ea"/>
              <a:cs typeface="+mn-cs"/>
            </a:rPr>
            <a:t>ለክርስቶስ ያላቸው ፍቅር በልቦናቸው ውስጥ የሚያነቃቃን ኃይል ያስቀምጣል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yala" panose="02000504070300020003" pitchFamily="2" charset="0"/>
            <a:ea typeface="+mn-ea"/>
            <a:cs typeface="+mn-cs"/>
          </a:endParaRPr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በፍቅር መጽናናት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yala" panose="02000504070300020003" pitchFamily="2" charset="0"/>
              <a:ea typeface="+mn-ea"/>
              <a:cs typeface="+mn-cs"/>
            </a:rPr>
            <a:t>ለመንፈስ ቅዱስ እንዲገዙ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yala" panose="02000504070300020003" pitchFamily="2" charset="0"/>
            <a:ea typeface="+mn-ea"/>
            <a:cs typeface="+mn-cs"/>
          </a:endParaRPr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የመንፈስ ቅዱስ ሕብረት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ምቹና የሞቀ ፍቅርን ለሰዎች ሁሉ እንዲሰጡ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ከልብ የመነጨ ፍቅር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ምሕረትንና ይቅርታን በማድረግ እውነተኛ ፍቅርን እንዲያሳዩ </a:t>
          </a:r>
          <a:endParaRPr lang="es-ES" sz="1800" b="1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ምሕረት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የአንድነት ፍቅር</a:t>
          </a:r>
          <a:r>
            <a:rPr lang="en" sz="1800" b="1" kern="1200" dirty="0"/>
            <a:t> </a:t>
          </a:r>
          <a:r>
            <a:rPr lang="am-ET" sz="1800" b="1" kern="1200" dirty="0"/>
            <a:t>የሁሉን አሳብን የሚያጣጥም ስለሆነ ወደ ተግባር አንድነት ያመራል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የፍቅርና የአሳብ አንድነት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መለኮታዊ መብቱን ተወ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እኛን ለማገልገል ሰው ሆነ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የታዘዘውን ሁሉ በትህትና ፈፅሞ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እስከ መስቀል ሞት እንኳን ታዘዘ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ፊል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am-ET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ራስን ዝቅ በማድረግ   አንድነት መፍጠር</a:t>
            </a:r>
            <a:endParaRPr lang="en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b="1" dirty="0">
                <a:solidFill>
                  <a:schemeClr val="accent5">
                    <a:lumMod val="75000"/>
                  </a:schemeClr>
                </a:solidFill>
              </a:rPr>
              <a:t>ትምህርት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4 </a:t>
            </a:r>
            <a:r>
              <a:rPr lang="am-ET" b="1" dirty="0">
                <a:solidFill>
                  <a:schemeClr val="accent5">
                    <a:lumMod val="75000"/>
                  </a:schemeClr>
                </a:solidFill>
              </a:rPr>
              <a:t>ለ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m-ET" b="1" dirty="0">
                <a:solidFill>
                  <a:schemeClr val="accent5">
                    <a:lumMod val="75000"/>
                  </a:schemeClr>
                </a:solidFill>
              </a:rPr>
              <a:t>ጥር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am-ET" b="1" dirty="0">
                <a:solidFill>
                  <a:schemeClr val="accent5">
                    <a:lumMod val="75000"/>
                  </a:schemeClr>
                </a:solidFill>
              </a:rPr>
              <a:t>፣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እግዚአብሔር እያንዳንዱን የሰው ልጅ ግለኝነቱን እንዲለማመድ ይፈቅዳል።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እግዚአብሔር የማንም አሳብ ሟች በሆነው በሌላው አሳብ ውስጥ እንዲዋጥ አይፈቅድም።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በልባቸውና በባህሪያቸው መለወጥን የሚፈልጉ ወደ ሰው መመልከት የለባቸውም፤ ነገር ግን ወደ መለኮታዊው ምሳሌ እንጂ።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እግዚአብሔር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የሚጠራው ጥሪ</a:t>
            </a:r>
            <a:r>
              <a:rPr lang="en-US" sz="3200" b="1" dirty="0">
                <a:latin typeface="Constantia" panose="02030602050306030303" pitchFamily="18" charset="0"/>
              </a:rPr>
              <a:t> “</a:t>
            </a:r>
            <a:r>
              <a:rPr lang="am-ET" sz="3200" b="1" dirty="0">
                <a:latin typeface="Constantia" panose="02030602050306030303" pitchFamily="18" charset="0"/>
              </a:rPr>
              <a:t>በክርስቶስ ኢየሱስ የነበረ ይህ አሳብ በእናንተ ዘንድ ደግሞ ይሁን</a:t>
            </a:r>
            <a:r>
              <a:rPr lang="en-US" sz="3200" b="1" dirty="0">
                <a:latin typeface="Constantia" panose="02030602050306030303" pitchFamily="18" charset="0"/>
              </a:rPr>
              <a:t>”</a:t>
            </a:r>
            <a:r>
              <a:rPr lang="am-ET" sz="3200" b="1" dirty="0">
                <a:latin typeface="Constantia" panose="02030602050306030303" pitchFamily="18" charset="0"/>
              </a:rPr>
              <a:t> ነው።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በመዳን እና በመለወጥ ሰው ሁሉ የክርስቶስን አሳብ ይቀበላል።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274290"/>
            <a:ext cx="5958672" cy="63094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6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66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</a:rPr>
              <a:t>በአንድ አሳብ ተስማሙ፥ አንድ ፍቅር አንድም ልብ አንድም አሳብ ይሁንላችሁ፤</a:t>
            </a:r>
            <a:r>
              <a:rPr kumimoji="0" lang="es-ES" sz="6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5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ፊልጵስዩስ</a:t>
            </a:r>
            <a:r>
              <a:rPr kumimoji="0" lang="es-ES" sz="5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2:2</a:t>
            </a:r>
            <a:endParaRPr kumimoji="0" lang="es-ES" sz="5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am-ET" sz="2000" b="1" dirty="0">
                <a:solidFill>
                  <a:srgbClr val="B92F00"/>
                </a:solidFill>
              </a:rPr>
              <a:t>የመከፋፈል ምንጭ</a:t>
            </a:r>
            <a:r>
              <a:rPr lang="en" sz="2000" b="1" dirty="0">
                <a:solidFill>
                  <a:srgbClr val="B92F00"/>
                </a:solidFill>
              </a:rPr>
              <a:t> (</a:t>
            </a:r>
            <a:r>
              <a:rPr lang="am-ET" sz="2000" b="1" dirty="0">
                <a:solidFill>
                  <a:srgbClr val="B92F00"/>
                </a:solidFill>
              </a:rPr>
              <a:t>ፊልጵስዩስ</a:t>
            </a:r>
            <a:r>
              <a:rPr lang="en" sz="2000" b="1" dirty="0">
                <a:solidFill>
                  <a:srgbClr val="B92F00"/>
                </a:solidFill>
              </a:rPr>
              <a:t> 2:1-3</a:t>
            </a:r>
            <a:r>
              <a:rPr lang="am-ET" sz="2000" b="1" dirty="0">
                <a:solidFill>
                  <a:srgbClr val="B92F00"/>
                </a:solidFill>
              </a:rPr>
              <a:t>ሀ</a:t>
            </a:r>
            <a:r>
              <a:rPr lang="en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am-ET" sz="2000" b="1" dirty="0">
                <a:solidFill>
                  <a:srgbClr val="008496"/>
                </a:solidFill>
              </a:rPr>
              <a:t>ራስን ዝቅ በማድረግ ውስጥ አንድነት</a:t>
            </a:r>
            <a:r>
              <a:rPr lang="en" sz="2000" b="1" dirty="0">
                <a:solidFill>
                  <a:srgbClr val="008496"/>
                </a:solidFill>
              </a:rPr>
              <a:t> (</a:t>
            </a:r>
            <a:r>
              <a:rPr lang="am-ET" sz="2000" b="1" dirty="0">
                <a:solidFill>
                  <a:srgbClr val="008496"/>
                </a:solidFill>
              </a:rPr>
              <a:t>ፊልጵስዩስ</a:t>
            </a:r>
            <a:r>
              <a:rPr lang="en" sz="2000" b="1" dirty="0">
                <a:solidFill>
                  <a:srgbClr val="008496"/>
                </a:solidFill>
              </a:rPr>
              <a:t> 2:3</a:t>
            </a:r>
            <a:r>
              <a:rPr lang="am-ET" sz="2000" b="1" dirty="0">
                <a:solidFill>
                  <a:srgbClr val="008496"/>
                </a:solidFill>
              </a:rPr>
              <a:t>ለ</a:t>
            </a:r>
            <a:r>
              <a:rPr lang="en" sz="2000" b="1" dirty="0">
                <a:solidFill>
                  <a:srgbClr val="008496"/>
                </a:solidFill>
              </a:rPr>
              <a:t>-4)</a:t>
            </a:r>
          </a:p>
          <a:p>
            <a:pPr>
              <a:spcBef>
                <a:spcPts val="3000"/>
              </a:spcBef>
            </a:pPr>
            <a:r>
              <a:rPr lang="am-ET" sz="2000" b="1" dirty="0">
                <a:solidFill>
                  <a:srgbClr val="139E00"/>
                </a:solidFill>
              </a:rPr>
              <a:t>እንደ ኢየሱስ ማሰብ</a:t>
            </a:r>
            <a:r>
              <a:rPr lang="en" sz="2000" b="1" dirty="0">
                <a:solidFill>
                  <a:srgbClr val="139E00"/>
                </a:solidFill>
              </a:rPr>
              <a:t> (</a:t>
            </a:r>
            <a:r>
              <a:rPr lang="am-ET" sz="2000" b="1" dirty="0">
                <a:solidFill>
                  <a:srgbClr val="139E00"/>
                </a:solidFill>
              </a:rPr>
              <a:t>ፊልጵስዩስ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am-ET" sz="2000" b="1" dirty="0">
                <a:solidFill>
                  <a:srgbClr val="9800B9"/>
                </a:solidFill>
              </a:rPr>
              <a:t>የኢየሱስ አሳብ</a:t>
            </a:r>
            <a:r>
              <a:rPr lang="en" sz="2000" b="1" dirty="0">
                <a:solidFill>
                  <a:srgbClr val="9800B9"/>
                </a:solidFill>
              </a:rPr>
              <a:t> (</a:t>
            </a:r>
            <a:r>
              <a:rPr lang="am-ET" sz="2000" b="1" dirty="0">
                <a:solidFill>
                  <a:srgbClr val="9800B9"/>
                </a:solidFill>
              </a:rPr>
              <a:t>ፊልጵስዩስ</a:t>
            </a:r>
            <a:r>
              <a:rPr lang="en" sz="2000" b="1" dirty="0">
                <a:solidFill>
                  <a:srgbClr val="9800B9"/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በፊልጵስዩስ ያሉ አማኞችን በክርስትና ሕይወት በሚያጋጥሙ ተግዳሮቶች ውስጥ ጸንተው እንዲቆሙ አበረታትቷቸው ነበር።</a:t>
            </a:r>
            <a:r>
              <a:rPr lang="en" sz="2000" b="1" dirty="0"/>
              <a:t> </a:t>
            </a:r>
            <a:r>
              <a:rPr lang="am-ET" sz="2000" b="1" dirty="0"/>
              <a:t>ያቀረበላቸውም ጥሪ ለሰማያዊ ዜጎች እንደሚገባ ሕይወታቸውን እንዲኖሩና አንድነታቸውን እንዲያጠነክሩ ነበር።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</a:t>
            </a:r>
            <a:r>
              <a:rPr lang="en" sz="2000" b="1" dirty="0"/>
              <a:t> </a:t>
            </a:r>
            <a:r>
              <a:rPr lang="am-ET" sz="2000" b="1" dirty="0"/>
              <a:t>በዚህ ክፍል ፍጹም የሆነውን ያንን የክርቶስን ሕብረት ለማግኘት መረዳት ያሉብንን ቁልፍ ሃሳቦች ይሰጠናል። እነዚህም ነጥቦች ኢየሱስን መምሰል ተብለው ሊጠቃለሉ ይችላሉ።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-98075"/>
            <a:ext cx="891785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4800" b="1" dirty="0">
                <a:ln/>
                <a:solidFill>
                  <a:schemeClr val="accent6"/>
                </a:solidFill>
              </a:rPr>
              <a:t>የመከፋፈል ምንጭ</a:t>
            </a:r>
            <a:r>
              <a:rPr lang="en" sz="4800" b="1" dirty="0">
                <a:ln/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58454" y="471407"/>
            <a:ext cx="7600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ለወገኔ ይጠቅማል በማለት ወይም በከንቱ ውዳሴ ምክንያት አንድ እንኳ አታድርጉ፥</a:t>
            </a:r>
            <a:r>
              <a:rPr lang="en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(Philippians 2:3</a:t>
            </a:r>
            <a:r>
              <a:rPr lang="am-ET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ሀ</a:t>
            </a:r>
            <a:r>
              <a:rPr lang="en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ጥፋታቸው ላይ እጁን ከመጠቆሙና በፊልጵስዩስ ሰዎች መካከል ለሚታየው መከፋፈል ምክንያት የሆኑትን ነገሮች ከመዘርዘሩ በፊት</a:t>
            </a:r>
            <a:r>
              <a:rPr lang="en" sz="2000" b="1" dirty="0"/>
              <a:t> </a:t>
            </a:r>
            <a:r>
              <a:rPr lang="am-ET" sz="2000" b="1" dirty="0"/>
              <a:t>አንድነትን እንዲፈጥሩና ደስታውን ፍጹም እንዲያደርጉለት የሰጣቸው ምክሮች እነዚህ ናቸው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2:1-2)</a:t>
            </a:r>
            <a:r>
              <a:rPr lang="am-ET" sz="2000" b="1" dirty="0"/>
              <a:t>፡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02506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ይህን ሁሉ ሊያሳኩ የሚችሉት መከፋፈል ያመጡባቸውን ትምክህትንና ክርክርን ካስወገዱ ብቻ ነው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2:3</a:t>
            </a:r>
            <a:r>
              <a:rPr lang="am-ET" sz="2000" b="1" dirty="0"/>
              <a:t>ሀ</a:t>
            </a:r>
            <a:r>
              <a:rPr lang="en" sz="2000" b="1" dirty="0"/>
              <a:t>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እነዚህ ሁለቱም ችግሮች በሉሲፈር አመፅ ውስጥ የነበሩ ሲሆን በግንኙነቶች ውስጥም አደገኛ ከሆኑት ችግሮች መካከል ዋነኞቹ እነኚህ ናቸው</a:t>
            </a:r>
            <a:r>
              <a:rPr lang="en" sz="2000" b="1" dirty="0"/>
              <a:t> (</a:t>
            </a:r>
            <a:r>
              <a:rPr lang="am-ET" sz="2000" b="1" dirty="0"/>
              <a:t>ገላ</a:t>
            </a:r>
            <a:r>
              <a:rPr lang="en" sz="2000" b="1" dirty="0"/>
              <a:t> 5:26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ያዕ</a:t>
            </a:r>
            <a:r>
              <a:rPr lang="en" sz="2000" b="1" dirty="0"/>
              <a:t> 3:16)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-2" y="-5364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ራስን ዝቅ በማድረግ አንድነት መፍጠር</a:t>
            </a:r>
            <a:r>
              <a:rPr lang="en" sz="5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am-ET" sz="2000" dirty="0"/>
              <a:t> </a:t>
            </a:r>
            <a:r>
              <a:rPr lang="am-ET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ነገር ግን እያንዳንዱ ባልንጀራው ከራሱ ይልቅ እንዲሻል በትሕትና ይቍጠር፤ እያንዳንዱ ለራሱ የሚጠቅመውን አይመልከት፥ ለባልንጀራው ደግሞ እንጂ።</a:t>
            </a:r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2:3</a:t>
            </a:r>
            <a:r>
              <a:rPr lang="am-ET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ለ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አንድነት እንዲገኝ ሲል ያስቀመጠው መፍትሄ</a:t>
            </a:r>
            <a:r>
              <a:rPr lang="en" sz="2000" b="1" dirty="0"/>
              <a:t> </a:t>
            </a:r>
            <a:r>
              <a:rPr lang="am-ET" sz="2000" b="1" dirty="0"/>
              <a:t>የውጪያዊ ተግባር ሳይሆን የውስጣዊ የአሳብ መለወጥ ነበር። ይህም ራስን ዝቅ ማድረግ ነው።</a:t>
            </a:r>
            <a:r>
              <a:rPr lang="en" sz="2000" b="1" dirty="0"/>
              <a:t> </a:t>
            </a:r>
            <a:r>
              <a:rPr lang="am-ET" sz="2000" b="1" dirty="0"/>
              <a:t>ኢየሱስ ይህ መለያ ባህሪዩ ከመሆኑም ባለፈ ሕዝቡን ትሁት እንዲሆኑ ያስተምር ነበር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11:29</a:t>
            </a:r>
            <a:r>
              <a:rPr lang="am-ET" sz="2000" b="1" dirty="0"/>
              <a:t>፣</a:t>
            </a:r>
            <a:r>
              <a:rPr lang="en" sz="2000" b="1" dirty="0"/>
              <a:t> 18:4</a:t>
            </a:r>
            <a:r>
              <a:rPr lang="am-ET" sz="2000" b="1" dirty="0"/>
              <a:t>፣</a:t>
            </a:r>
            <a:r>
              <a:rPr lang="en" sz="2000" b="1" dirty="0"/>
              <a:t> 23:12)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ይህንን ትህትና ለመማር</a:t>
            </a:r>
            <a:r>
              <a:rPr lang="en" sz="2000" b="1" dirty="0"/>
              <a:t> </a:t>
            </a:r>
            <a:r>
              <a:rPr lang="am-ET" sz="2000" b="1" dirty="0"/>
              <a:t>ሌሎችን ከራሳችን ይልቅ እንደሚሻሉ እንድናስብ ጳውሎስ ይመክረናል</a:t>
            </a:r>
            <a:r>
              <a:rPr lang="en" sz="2000" b="1" dirty="0"/>
              <a:t>  (</a:t>
            </a:r>
            <a:r>
              <a:rPr lang="am-ET" sz="2000" b="1" dirty="0"/>
              <a:t>ፊል</a:t>
            </a:r>
            <a:r>
              <a:rPr lang="en" sz="2000" b="1" dirty="0"/>
              <a:t> 2:3)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ነገር ግን በእግዚአብሔር ፊት ሁላችን እኩል አይደለን</a:t>
            </a:r>
            <a:r>
              <a:rPr lang="en" sz="2000" b="1" dirty="0"/>
              <a:t>? </a:t>
            </a:r>
            <a:r>
              <a:rPr lang="am-ET" sz="2000" b="1" dirty="0"/>
              <a:t>አንድነት ይኖር ዘንድ እኩልነት ሊኖር አያስፈልምን</a:t>
            </a:r>
            <a:r>
              <a:rPr lang="en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ሌሎችን ለመርዳት</a:t>
            </a:r>
            <a:r>
              <a:rPr lang="en" sz="2000" b="1" dirty="0"/>
              <a:t> </a:t>
            </a:r>
            <a:r>
              <a:rPr lang="am-ET" sz="2000" b="1" dirty="0"/>
              <a:t>እነርሱን በጥሞና ማዳመጥና አሳባቸው መረዳት አለብን። ይህ ሁሉ ያለጥርጥር የመንፈስ ቅዱስ ሥራ ነው።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82285"/>
            <a:ext cx="5465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</a:t>
            </a:r>
            <a:r>
              <a:rPr lang="en" sz="2000" b="1" dirty="0"/>
              <a:t> </a:t>
            </a:r>
            <a:r>
              <a:rPr lang="am-ET" sz="2000" b="1" dirty="0"/>
              <a:t>ከሌሎች እንደምናንስ እየነገረን ሳይሆን</a:t>
            </a:r>
            <a:r>
              <a:rPr lang="en" sz="2000" b="1" dirty="0"/>
              <a:t> </a:t>
            </a:r>
            <a:r>
              <a:rPr lang="am-ET" sz="2000" b="1" dirty="0"/>
              <a:t>ነገር ግን ሌሎች ከእኛ </a:t>
            </a:r>
            <a:r>
              <a:rPr lang="am-ET" sz="2000" b="1" i="1" u="sng" dirty="0"/>
              <a:t>እንደሚሻሉ እንድናስብ </a:t>
            </a:r>
            <a:r>
              <a:rPr lang="am-ET" sz="2000" b="1" dirty="0"/>
              <a:t>ነው።</a:t>
            </a:r>
            <a:r>
              <a:rPr lang="en" sz="2000" b="1" dirty="0"/>
              <a:t> </a:t>
            </a:r>
            <a:r>
              <a:rPr lang="am-ET" sz="2000" b="1" dirty="0"/>
              <a:t>ባርያ ለጌታው መልካም ነገርን እንደሚሻ ሁሉ</a:t>
            </a:r>
            <a:r>
              <a:rPr lang="en" sz="2000" b="1" dirty="0"/>
              <a:t> </a:t>
            </a:r>
            <a:r>
              <a:rPr lang="am-ET" sz="2000" b="1" dirty="0"/>
              <a:t>ከእኛ እንደሚሻሉ </a:t>
            </a:r>
            <a:r>
              <a:rPr lang="am-ET" sz="2000" b="1" i="1" u="sng" dirty="0"/>
              <a:t>የምናስባቸውን</a:t>
            </a:r>
            <a:r>
              <a:rPr lang="am-ET" sz="2000" b="1" dirty="0"/>
              <a:t> ሰዎች መልካም ልንመኝላቸው ይገባል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2:4)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-138043"/>
            <a:ext cx="8721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እንደ ኢየሱስ ማሰብ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በክርስቶስ ኢየሱስ የነበረ ይህ አሳብ በእናንተ ዘንድ ደግሞ ይሁን።</a:t>
            </a:r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am-ET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2:5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አሳባችን እንዴት ይቀረፃል</a:t>
            </a:r>
            <a:r>
              <a:rPr lang="en" sz="2000" b="1" dirty="0"/>
              <a:t>?</a:t>
            </a:r>
            <a:r>
              <a:rPr lang="am-ET" sz="2000" b="1" dirty="0"/>
              <a:t> ይህ የሚሆነው ወደ ነፍሳችን የሚወስዱ አውራ ጎዳናዎች በሆኑት</a:t>
            </a:r>
            <a:r>
              <a:rPr lang="en" sz="2000" b="1" dirty="0"/>
              <a:t> </a:t>
            </a:r>
            <a:r>
              <a:rPr lang="am-ET" sz="2000" b="1" dirty="0"/>
              <a:t>በስሜት ሕዋሶቻችን በኩል ነው።</a:t>
            </a:r>
            <a:r>
              <a:rPr lang="en" sz="2000" b="1" dirty="0"/>
              <a:t> </a:t>
            </a:r>
            <a:r>
              <a:rPr lang="am-ET" sz="2000" b="1" dirty="0"/>
              <a:t>የምናነብበው፣ የምናየው፣ ወይም የምናደምጠው ሁሉ በአንድ ወይም በሌላ በኩል ይቀርፁናል።</a:t>
            </a:r>
            <a:r>
              <a:rPr lang="en" sz="2000" b="1" dirty="0"/>
              <a:t> </a:t>
            </a:r>
            <a:r>
              <a:rPr lang="am-ET" sz="2000" b="1" dirty="0"/>
              <a:t>ደግሞም ሰይጣን አሳባችንን በራሱ መንገድ ሊቀርጽ ስሜቶቻችንን በብዙ ነገሮች ለመደለል ይሞክራል።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ምክንያቱም አሳባችን ሥጋዊ ስለሆነና ልባችንም ተንኮለኛ ስለሆነ ነው </a:t>
            </a:r>
            <a:r>
              <a:rPr lang="en" sz="2000" b="1" dirty="0"/>
              <a:t>(</a:t>
            </a:r>
            <a:r>
              <a:rPr lang="am-ET" sz="2000" b="1" dirty="0"/>
              <a:t>ኤርምያስ</a:t>
            </a:r>
            <a:r>
              <a:rPr lang="en" sz="2000" b="1" dirty="0"/>
              <a:t> 17:9)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መንፈስ ቅዱስ</a:t>
            </a:r>
            <a:r>
              <a:rPr lang="en" sz="2000" b="1" dirty="0"/>
              <a:t> </a:t>
            </a:r>
            <a:r>
              <a:rPr lang="am-ET" sz="2000" b="1" dirty="0"/>
              <a:t>ሥጋዊ አሳባችንን በክርስቶስ ወዳለው መንፈሳዊ አሳብ ይለውጠዋል</a:t>
            </a:r>
            <a:r>
              <a:rPr lang="en" sz="2000" b="1" dirty="0"/>
              <a:t> (</a:t>
            </a:r>
            <a:r>
              <a:rPr lang="am-ET" sz="2000" b="1" dirty="0"/>
              <a:t>ሮሜ</a:t>
            </a:r>
            <a:r>
              <a:rPr lang="en" sz="2000" b="1" dirty="0"/>
              <a:t> 8:1</a:t>
            </a:r>
            <a:r>
              <a:rPr lang="am-ET" sz="2000" b="1" dirty="0"/>
              <a:t>፤</a:t>
            </a:r>
            <a:r>
              <a:rPr lang="en" sz="2000" b="1" dirty="0"/>
              <a:t> 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ምናልባት በብዙ ጭንቅ የመጀመሪያውን ልናሳካ እንችል</a:t>
            </a:r>
            <a:r>
              <a:rPr lang="en-US" sz="2000" b="1" dirty="0"/>
              <a:t> </a:t>
            </a:r>
            <a:r>
              <a:rPr lang="am-ET" sz="2000" b="1" dirty="0"/>
              <a:t>ይሆናል።</a:t>
            </a:r>
            <a:r>
              <a:rPr lang="en" sz="2000" b="1" dirty="0"/>
              <a:t> </a:t>
            </a:r>
            <a:r>
              <a:rPr lang="am-ET" sz="2000" b="1" dirty="0"/>
              <a:t>ነገር ግን አሳባችን የኢየሱስን አሳብ እንዲመስል ውስጣችንን መቅረጽ የሚችለው</a:t>
            </a:r>
            <a:r>
              <a:rPr lang="en" sz="2000" b="1" dirty="0"/>
              <a:t> </a:t>
            </a:r>
            <a:r>
              <a:rPr lang="am-ET" sz="2000" b="1" dirty="0"/>
              <a:t>መንፈስ ቅዱስ ብቻ ነው።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በዚህ ጉዳይ ስር ነቀል ሀሳብን ያራምዳል።</a:t>
            </a:r>
            <a:r>
              <a:rPr lang="en" sz="2000" b="1" dirty="0"/>
              <a:t> </a:t>
            </a:r>
            <a:r>
              <a:rPr lang="am-ET" sz="2000" b="1" dirty="0"/>
              <a:t>ለምናስበው ነገር እንድንጠነቀቅ ብቻ ሳይሆን ክርስቶስ ያስብ እንደነበር እኛም እንድናስብ ይመክረናል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4:8</a:t>
            </a:r>
            <a:r>
              <a:rPr lang="am-ET" sz="2000" b="1" dirty="0"/>
              <a:t>፣</a:t>
            </a:r>
            <a:r>
              <a:rPr lang="en" sz="2000" b="1" dirty="0"/>
              <a:t> 2:5)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ነገር ግን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ፈተናን ለመቋቋም ሥራ ይጠብቀናል።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በሰይጣን አሰራሮች መጠመድ የማይፈልጉ የነፍሳቸውን አውራ ጎዳናዎች በንቃት መጠበቅ አለባቸው፤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ንፁህ ያልሆኑ ሃሳቦችን የሚመክሩ ነገሮችን ከማንበብ፣ ከመመልከት ወይም ከማዳማመጥ መጠበቅ አለባቸው።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የነፍሳት ጠላት ሊያመጣቸው ከሚችሉት የዘፈቀደ ለሆኑ ሃሳቦች ልቦና እንዲሁ እንዲቅበዘበዝ መሰጠት የለበትም።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9581768" y="827752"/>
            <a:ext cx="248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am-ET" sz="1600" b="1" dirty="0"/>
              <a:t>አበውና ነቢያት፣</a:t>
            </a:r>
            <a:r>
              <a:rPr lang="en" sz="1600" b="1" dirty="0"/>
              <a:t> </a:t>
            </a:r>
            <a:r>
              <a:rPr lang="am-ET" sz="1600" b="1" dirty="0"/>
              <a:t>ገጽ</a:t>
            </a:r>
            <a:r>
              <a:rPr lang="en" sz="1600" b="1" dirty="0"/>
              <a:t>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-15720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7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የኢየሱስ ሀሳብ</a:t>
            </a:r>
            <a:r>
              <a:rPr lang="en" sz="7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6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(1)</a:t>
            </a:r>
            <a:endParaRPr lang="en" sz="7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እርሱ በእግዚአብሔር መልክ ሲኖር ሳለ ከእግዚአብሔር ጋር መተካከልን መቀማት እንደሚገባ ነገር አልቈጠረውም፥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2:6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የኢየሱስን ሦሥት ባሕሪያት አጉልቶ ያሳያል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054956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ፈጣሪ ሆኖ ሳለ ፍጡርን መስሎ ተመላለሰ።</a:t>
            </a:r>
            <a:r>
              <a:rPr lang="en" sz="2000" b="1" dirty="0"/>
              <a:t> </a:t>
            </a:r>
            <a:r>
              <a:rPr lang="am-ET" sz="2000" b="1" dirty="0"/>
              <a:t>እኛን ለመዋጀት ግፍን መቀበልንና በመስቀል ላይ መሞትን እምቢ አላለም።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እርሱ አርአያችን ነው።</a:t>
            </a:r>
            <a:r>
              <a:rPr lang="en" sz="2000" b="1" dirty="0"/>
              <a:t> </a:t>
            </a:r>
            <a:r>
              <a:rPr lang="am-ET" sz="2000" b="1" dirty="0"/>
              <a:t>ለሌሎች ጥቅም ራሳችንን ዝቅ ለማድረግና ራሳችንን መስዋዕት ለማድረግ ፈቃደኞች መሆን አለብን።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150226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ይህንን ስናስብ ለድንቁ አዳኛችን ከመስገድና ከማምለክ ውጪ ምንም ማድረግ አንችልም።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253444"/>
            <a:ext cx="7144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ከመለኮት ሁለቱ አካላት ጋር የሚስተካከል ሆኖ ሳለ</a:t>
            </a:r>
            <a:r>
              <a:rPr lang="en" sz="2000" b="1" dirty="0"/>
              <a:t> </a:t>
            </a:r>
            <a:r>
              <a:rPr lang="am-ET" sz="2000" b="1" dirty="0"/>
              <a:t>ለአብ ፈቃድ በፍፁም ተገዢ ነበር።</a:t>
            </a:r>
            <a:r>
              <a:rPr lang="en" sz="2000" b="1" dirty="0"/>
              <a:t> </a:t>
            </a:r>
            <a:r>
              <a:rPr lang="am-ET" sz="2000" b="1" dirty="0"/>
              <a:t>ለመገዛት አሻፈረኝ ያለበት አንድም ጊዜ አልነበረም።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1" y="-119287"/>
            <a:ext cx="761401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m-ET" sz="6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የኢየሱስ ሀሳብ</a:t>
            </a:r>
            <a:r>
              <a:rPr lang="en" sz="6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48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" sz="60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12371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እግዚአብሔርንም የመምሰል ምሥጢር ያለ ጥርጥር ታላቅ ነው፤ በሥጋ የተገለጠ፥ በመንፈስ የጸደቀ፥ ለመላእክት የታየ፥ በአሕዛብ የተሰበከ፥ በዓለም የታመነ፥ በክብር ያረገ።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am-E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ጢሞቴዎስ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3:16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እጅግ ድንቅ የሆነው የክርስቶስ ወደ ሰውነት ዝቅ ማለት ለዘላለም በተዋጁት የሚጠና ርዕስ ይሆናል።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የኢየሱስ አርአያነት ራስ ወዳድነታችንን እና በሌሎች ለመገልገል ያለንን ፍላጎት በመተው ራስን ዝቅ በማድረግና ሌሎችን በማገልገል ፍላጎት እንድንተካቸው ግድ ይለናል።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401749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ከጠቅላላ ገዢነት</a:t>
            </a:r>
            <a:r>
              <a:rPr lang="en" sz="2000" b="1" dirty="0"/>
              <a:t> </a:t>
            </a:r>
            <a:r>
              <a:rPr lang="am-ET" sz="2000" b="1" dirty="0"/>
              <a:t>ወደ ፍፁም ባርነት ነው የወረደው።</a:t>
            </a:r>
            <a:r>
              <a:rPr lang="en" sz="2000" b="1" dirty="0"/>
              <a:t> </a:t>
            </a:r>
            <a:r>
              <a:rPr lang="am-ET" sz="2000" b="1" dirty="0"/>
              <a:t>ይህ ሉሲፈር ይመኝ ከነበረው ፍፁም ተቃራኒ ነው። ሉሲፈር ባርያ ሆኖ ሳለ ጠቅላላ ገዢ ለመሆን ተመኝቷልና።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482180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ወሰን የሌለው ዘላለማዊ አምላክ ለሞት የተሰጠውን ውሱን ሰውን መሆኑ አስደናቂ ነው።</a:t>
            </a:r>
            <a:r>
              <a:rPr lang="en" sz="2000" b="1" dirty="0"/>
              <a:t> </a:t>
            </a:r>
            <a:r>
              <a:rPr lang="am-ET" sz="2000" b="1" dirty="0"/>
              <a:t>ጳውሎስ ይህንን </a:t>
            </a:r>
            <a:r>
              <a:rPr lang="en" sz="2000" b="1" dirty="0"/>
              <a:t>“</a:t>
            </a:r>
            <a:r>
              <a:rPr lang="am-ET" sz="2000" b="1" dirty="0"/>
              <a:t>እግዚአብሔርን የመምሰል ምስጢር</a:t>
            </a:r>
            <a:r>
              <a:rPr lang="en" sz="2000" b="1" dirty="0"/>
              <a:t>” </a:t>
            </a:r>
            <a:r>
              <a:rPr lang="am-ET" sz="2000" b="1" dirty="0"/>
              <a:t>ብሎ ይጠራዋል</a:t>
            </a:r>
            <a:r>
              <a:rPr lang="en" sz="2000" b="1" dirty="0"/>
              <a:t>(1 </a:t>
            </a:r>
            <a:r>
              <a:rPr lang="am-ET" sz="2000" b="1" dirty="0"/>
              <a:t>ጢሞ</a:t>
            </a:r>
            <a:r>
              <a:rPr lang="en" sz="2000" b="1" dirty="0"/>
              <a:t> 3:16)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913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 Display</vt:lpstr>
      <vt:lpstr>Nyala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399</cp:revision>
  <dcterms:created xsi:type="dcterms:W3CDTF">2025-12-31T11:02:26Z</dcterms:created>
  <dcterms:modified xsi:type="dcterms:W3CDTF">2026-01-15T16:53:44Z</dcterms:modified>
</cp:coreProperties>
</file>