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የእግዚአብሔርን ምሕረት በመቀበል </a:t>
          </a:r>
          <a:r>
            <a:rPr lang="en" sz="1800" b="1" dirty="0"/>
            <a:t>(</a:t>
          </a:r>
          <a:r>
            <a:rPr lang="am-ET" sz="1800" b="1" dirty="0"/>
            <a:t>መዝ</a:t>
          </a:r>
          <a:r>
            <a:rPr lang="en" sz="1800" b="1" dirty="0"/>
            <a:t>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በእርሱ በመተማመን</a:t>
          </a:r>
          <a:r>
            <a:rPr lang="en" sz="1800" b="1" dirty="0"/>
            <a:t> (</a:t>
          </a:r>
          <a:r>
            <a:rPr lang="am-ET" sz="1800" b="1" dirty="0"/>
            <a:t>መዝ</a:t>
          </a:r>
          <a:r>
            <a:rPr lang="en" sz="1800" b="1" dirty="0"/>
            <a:t>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የመዳንን በረከት በመቀበል </a:t>
          </a:r>
          <a:r>
            <a:rPr lang="en" sz="1800" b="1" dirty="0"/>
            <a:t>(</a:t>
          </a:r>
          <a:r>
            <a:rPr lang="am-ET" sz="1800" b="1" dirty="0"/>
            <a:t>መዝ</a:t>
          </a:r>
          <a:r>
            <a:rPr lang="en" sz="1800" b="1" dirty="0"/>
            <a:t> 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የእግዚአብሔርን ሕግ በመጠበቅ </a:t>
          </a:r>
          <a:r>
            <a:rPr lang="en" sz="1800" b="1" dirty="0"/>
            <a:t>(</a:t>
          </a:r>
          <a:r>
            <a:rPr lang="am-ET" sz="1800" b="1" dirty="0"/>
            <a:t>መዝ</a:t>
          </a:r>
          <a:r>
            <a:rPr lang="en" sz="1800" b="1" dirty="0"/>
            <a:t>  119:14</a:t>
          </a:r>
          <a:r>
            <a:rPr lang="am-ET" sz="1800" b="1" dirty="0"/>
            <a:t>፣ ኢሳይያስ</a:t>
          </a:r>
          <a:r>
            <a:rPr lang="en" sz="1800" b="1" dirty="0"/>
            <a:t> 58:13</a:t>
          </a:r>
          <a:r>
            <a:rPr lang="am-ET" sz="1800" b="1" dirty="0"/>
            <a:t>፣</a:t>
          </a:r>
          <a:r>
            <a:rPr lang="en" sz="1800" b="1" dirty="0"/>
            <a:t>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በቃሉ በመታመን</a:t>
          </a:r>
          <a:r>
            <a:rPr lang="en" sz="1800" b="1" dirty="0"/>
            <a:t> (</a:t>
          </a:r>
          <a:r>
            <a:rPr lang="am-ET" sz="1800" b="1" dirty="0"/>
            <a:t>መዝ</a:t>
          </a:r>
          <a:r>
            <a:rPr lang="en" sz="1800" b="1" dirty="0"/>
            <a:t> 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እግዚአብሔርን የሚፈሩ ልጆችን በማሳደግ </a:t>
          </a:r>
          <a:r>
            <a:rPr lang="en" sz="1800" b="1" dirty="0"/>
            <a:t>(</a:t>
          </a:r>
          <a:r>
            <a:rPr lang="am-ET" sz="1800" b="1" dirty="0"/>
            <a:t>ምሳሌ</a:t>
          </a:r>
          <a:r>
            <a:rPr lang="en" sz="1800" b="1" dirty="0"/>
            <a:t> 23:24, 25)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am-ET" sz="1800" b="1" dirty="0"/>
            <a:t>በስምንተኛው ቀን የተገረዘ፤</a:t>
          </a:r>
          <a:r>
            <a:rPr lang="en" sz="1800" b="1" dirty="0"/>
            <a:t> </a:t>
          </a:r>
          <a:r>
            <a:rPr lang="am-ET" sz="1800" b="1" dirty="0"/>
            <a:t>ወላጆቹ ፍጹማን ነበሩ</a:t>
          </a:r>
          <a:endParaRPr lang="en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am-ET" sz="1800" b="1" dirty="0"/>
            <a:t>ከዕብራውያንም ዕብራዊ የሆነ፤ ንፁህ ብንያማዊ</a:t>
          </a:r>
          <a:endParaRPr lang="en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am-ET" sz="1800" b="1" dirty="0"/>
            <a:t>ሕግን በተመለከተ</a:t>
          </a:r>
          <a:r>
            <a:rPr lang="en" sz="1800" b="1" dirty="0"/>
            <a:t> </a:t>
          </a:r>
          <a:r>
            <a:rPr lang="am-ET" sz="1800" b="1" dirty="0"/>
            <a:t>አክራሪ ፈሪሳዊ </a:t>
          </a:r>
          <a:endParaRPr lang="en" sz="18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am-ET" sz="1800" b="1" dirty="0"/>
            <a:t>ቀናተኝነትን በተመለከተ</a:t>
          </a:r>
          <a:r>
            <a:rPr lang="en" sz="1800" b="1" dirty="0"/>
            <a:t> </a:t>
          </a:r>
          <a:r>
            <a:rPr lang="am-ET" sz="1800" b="1" dirty="0"/>
            <a:t>ቤተክርስቲያንን የሚያሳድድ ነበር</a:t>
          </a:r>
          <a:endParaRPr lang="en" sz="18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am-ET" sz="1800" b="1" dirty="0"/>
            <a:t>የማይነቀፍ የሕጉ ጠበቃ ነበር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am-ET" sz="2000" b="1" dirty="0"/>
            <a:t>ቃሉን ስናጠና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am-ET" sz="2000" b="1" dirty="0"/>
            <a:t>በመንፈስ ቅዱስ ስንመራ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am-ET" sz="2000" b="1" dirty="0"/>
            <a:t>በመከራው ስንካፈል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am-ET" sz="2000" b="1" dirty="0"/>
            <a:t>ወደ መዳረሻችን ስንገሰግስ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የእግዚአብሔርን ምሕረት በመቀበል </a:t>
          </a:r>
          <a:r>
            <a:rPr lang="en" sz="1800" b="1" kern="1200" dirty="0"/>
            <a:t>(</a:t>
          </a:r>
          <a:r>
            <a:rPr lang="am-ET" sz="1800" b="1" kern="1200" dirty="0"/>
            <a:t>መዝ</a:t>
          </a:r>
          <a:r>
            <a:rPr lang="en" sz="1800" b="1" kern="1200" dirty="0"/>
            <a:t>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በእርሱ በመተማመን</a:t>
          </a:r>
          <a:r>
            <a:rPr lang="en" sz="1800" b="1" kern="1200" dirty="0"/>
            <a:t> (</a:t>
          </a:r>
          <a:r>
            <a:rPr lang="am-ET" sz="1800" b="1" kern="1200" dirty="0"/>
            <a:t>መዝ</a:t>
          </a:r>
          <a:r>
            <a:rPr lang="en" sz="1800" b="1" kern="1200" dirty="0"/>
            <a:t>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የመዳንን በረከት በመቀበል </a:t>
          </a:r>
          <a:r>
            <a:rPr lang="en" sz="1800" b="1" kern="1200" dirty="0"/>
            <a:t>(</a:t>
          </a:r>
          <a:r>
            <a:rPr lang="am-ET" sz="1800" b="1" kern="1200" dirty="0"/>
            <a:t>መዝ</a:t>
          </a:r>
          <a:r>
            <a:rPr lang="en" sz="1800" b="1" kern="1200" dirty="0"/>
            <a:t> 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የእግዚአብሔርን ሕግ በመጠበቅ </a:t>
          </a:r>
          <a:r>
            <a:rPr lang="en" sz="1800" b="1" kern="1200" dirty="0"/>
            <a:t>(</a:t>
          </a:r>
          <a:r>
            <a:rPr lang="am-ET" sz="1800" b="1" kern="1200" dirty="0"/>
            <a:t>መዝ</a:t>
          </a:r>
          <a:r>
            <a:rPr lang="en" sz="1800" b="1" kern="1200" dirty="0"/>
            <a:t>  119:14</a:t>
          </a:r>
          <a:r>
            <a:rPr lang="am-ET" sz="1800" b="1" kern="1200" dirty="0"/>
            <a:t>፣ ኢሳይያስ</a:t>
          </a:r>
          <a:r>
            <a:rPr lang="en" sz="1800" b="1" kern="1200" dirty="0"/>
            <a:t> 58:13</a:t>
          </a:r>
          <a:r>
            <a:rPr lang="am-ET" sz="1800" b="1" kern="1200" dirty="0"/>
            <a:t>፣</a:t>
          </a:r>
          <a:r>
            <a:rPr lang="en" sz="1800" b="1" kern="1200" dirty="0"/>
            <a:t> 14)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በቃሉ በመታመን</a:t>
          </a:r>
          <a:r>
            <a:rPr lang="en" sz="1800" b="1" kern="1200" dirty="0"/>
            <a:t> (</a:t>
          </a:r>
          <a:r>
            <a:rPr lang="am-ET" sz="1800" b="1" kern="1200" dirty="0"/>
            <a:t>መዝ</a:t>
          </a:r>
          <a:r>
            <a:rPr lang="en" sz="1800" b="1" kern="1200" dirty="0"/>
            <a:t> 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እግዚአብሔርን የሚፈሩ ልጆችን በማሳደግ </a:t>
          </a:r>
          <a:r>
            <a:rPr lang="en" sz="1800" b="1" kern="1200" dirty="0"/>
            <a:t>(</a:t>
          </a:r>
          <a:r>
            <a:rPr lang="am-ET" sz="1800" b="1" kern="1200" dirty="0"/>
            <a:t>ምሳሌ</a:t>
          </a:r>
          <a:r>
            <a:rPr lang="en" sz="1800" b="1" kern="1200" dirty="0"/>
            <a:t> 23:24, 25)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በስምንተኛው ቀን የተገረዘ፤</a:t>
          </a:r>
          <a:r>
            <a:rPr lang="en" sz="1800" b="1" kern="1200" dirty="0"/>
            <a:t> </a:t>
          </a:r>
          <a:r>
            <a:rPr lang="am-ET" sz="1800" b="1" kern="1200" dirty="0"/>
            <a:t>ወላጆቹ ፍጹማን ነበሩ</a:t>
          </a:r>
          <a:endParaRPr lang="en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ከዕብራውያንም ዕብራዊ የሆነ፤ ንፁህ ብንያማዊ</a:t>
          </a:r>
          <a:endParaRPr lang="en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ሕግን በተመለከተ</a:t>
          </a:r>
          <a:r>
            <a:rPr lang="en" sz="1800" b="1" kern="1200" dirty="0"/>
            <a:t> </a:t>
          </a:r>
          <a:r>
            <a:rPr lang="am-ET" sz="1800" b="1" kern="1200" dirty="0"/>
            <a:t>አክራሪ ፈሪሳዊ </a:t>
          </a:r>
          <a:endParaRPr lang="en" sz="18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ቀናተኝነትን በተመለከተ</a:t>
          </a:r>
          <a:r>
            <a:rPr lang="en" sz="1800" b="1" kern="1200" dirty="0"/>
            <a:t> </a:t>
          </a:r>
          <a:r>
            <a:rPr lang="am-ET" sz="1800" b="1" kern="1200" dirty="0"/>
            <a:t>ቤተክርስቲያንን የሚያሳድድ ነበር</a:t>
          </a:r>
          <a:endParaRPr lang="en" sz="18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የማይነቀፍ የሕጉ ጠበቃ ነበር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44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ቃሉን ስናጠና</a:t>
          </a:r>
          <a:endParaRPr lang="es-ES" sz="2000" kern="1200" dirty="0"/>
        </a:p>
      </dsp:txBody>
      <dsp:txXfrm>
        <a:off x="15781" y="16425"/>
        <a:ext cx="5807321" cy="291719"/>
      </dsp:txXfrm>
    </dsp:sp>
    <dsp:sp modelId="{AC2183AB-1788-4257-BAEC-8F86DBF54A97}">
      <dsp:nvSpPr>
        <dsp:cNvPr id="0" name=""/>
        <dsp:cNvSpPr/>
      </dsp:nvSpPr>
      <dsp:spPr>
        <a:xfrm>
          <a:off x="0" y="333600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በመንፈስ ቅዱስ ስንመራ</a:t>
          </a:r>
          <a:endParaRPr lang="es-ES" sz="2000" kern="1200" dirty="0"/>
        </a:p>
      </dsp:txBody>
      <dsp:txXfrm>
        <a:off x="15781" y="349381"/>
        <a:ext cx="5807321" cy="291719"/>
      </dsp:txXfrm>
    </dsp:sp>
    <dsp:sp modelId="{98181CE8-058B-4900-B30A-3A1C2A9FA89B}">
      <dsp:nvSpPr>
        <dsp:cNvPr id="0" name=""/>
        <dsp:cNvSpPr/>
      </dsp:nvSpPr>
      <dsp:spPr>
        <a:xfrm>
          <a:off x="0" y="666557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በመከራው ስንካፈል</a:t>
          </a:r>
          <a:endParaRPr lang="es-ES" sz="2000" kern="1200" dirty="0"/>
        </a:p>
      </dsp:txBody>
      <dsp:txXfrm>
        <a:off x="15781" y="682338"/>
        <a:ext cx="5807321" cy="291719"/>
      </dsp:txXfrm>
    </dsp:sp>
    <dsp:sp modelId="{AE6B2F7C-9832-47C0-AE96-1FC8C025600F}">
      <dsp:nvSpPr>
        <dsp:cNvPr id="0" name=""/>
        <dsp:cNvSpPr/>
      </dsp:nvSpPr>
      <dsp:spPr>
        <a:xfrm>
          <a:off x="0" y="999513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ወደ መዳረሻችን ስንገሰግስ</a:t>
          </a:r>
          <a:endParaRPr lang="es-ES" sz="2000" kern="1200" dirty="0"/>
        </a:p>
      </dsp:txBody>
      <dsp:txXfrm>
        <a:off x="15781" y="1015294"/>
        <a:ext cx="5807321" cy="291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82960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m-ET" sz="60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በክርስቶስ ብቻ መተማመን</a:t>
            </a:r>
            <a:endParaRPr lang="en" sz="60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m-ET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ትምህርት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am-ET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m-ET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ጥር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am-ET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፣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-53356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6000" b="1" dirty="0">
                <a:ln/>
                <a:solidFill>
                  <a:srgbClr val="954ECA"/>
                </a:solidFill>
              </a:rPr>
              <a:t>የክርስቶስ እውቀት</a:t>
            </a:r>
            <a:endParaRPr lang="en" sz="60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706293"/>
            <a:ext cx="10839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እርሱንና የትንሣኤውን ኃይል እንዳውቅ፥ በመከራውም እንድካፈል፥ ወደ ሙታንም ትንሣኤ ልደርስ ቢሆንልኝ፥ በሞቱ እንድመስለው እመኛለሁ።</a:t>
            </a:r>
            <a:r>
              <a:rPr lang="en" sz="20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3:10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-11</a:t>
            </a:r>
            <a:r>
              <a:rPr lang="en" sz="16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ክርስቶስን ማወቅ የምንችለው እንዴት ነው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258481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675832"/>
            <a:ext cx="6114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የክርስቲያን ሕይወት እንደ ሩጫ ነው።</a:t>
            </a:r>
            <a:r>
              <a:rPr lang="en" sz="2000" b="1" dirty="0"/>
              <a:t> </a:t>
            </a:r>
            <a:r>
              <a:rPr lang="am-ET" sz="2000" b="1" dirty="0"/>
              <a:t>መድረሻችን ላይ ሙሉ በሙሉ ማተኮር አለብን።</a:t>
            </a:r>
            <a:r>
              <a:rPr lang="en" sz="2000" b="1" dirty="0"/>
              <a:t> </a:t>
            </a:r>
            <a:r>
              <a:rPr lang="am-ET" sz="2000" b="1" dirty="0"/>
              <a:t>ዓላማችን በዚህ ለመክረምና ይህችን ህይወት ብቻ ተደስቶ ለማለፍ አይደለም።</a:t>
            </a:r>
            <a:r>
              <a:rPr lang="en" sz="2000" b="1" dirty="0"/>
              <a:t> </a:t>
            </a:r>
            <a:r>
              <a:rPr lang="am-ET" sz="2000" b="1" dirty="0"/>
              <a:t>የሙታንን ትንሳኤ ልንደርስ ተስፋ እናደርጋለን</a:t>
            </a:r>
            <a:r>
              <a:rPr lang="en" sz="2000" b="1" dirty="0"/>
              <a:t> (</a:t>
            </a:r>
            <a:r>
              <a:rPr lang="am-ET" sz="2000" b="1" dirty="0"/>
              <a:t>ፊል </a:t>
            </a:r>
            <a:r>
              <a:rPr lang="en" sz="2000" b="1" dirty="0"/>
              <a:t>3:11)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86036"/>
            <a:ext cx="61952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ያ ቀን እንኪመጣ ድረስ</a:t>
            </a:r>
            <a:r>
              <a:rPr lang="en" sz="2000" b="1" dirty="0"/>
              <a:t> </a:t>
            </a:r>
            <a:r>
              <a:rPr lang="am-ET" sz="2000" b="1" dirty="0"/>
              <a:t> </a:t>
            </a:r>
            <a:r>
              <a:rPr lang="en" sz="2000" b="1" dirty="0"/>
              <a:t>“</a:t>
            </a:r>
            <a:r>
              <a:rPr lang="am-ET" sz="2000" b="1" dirty="0"/>
              <a:t>በክርስቶስ ኢየሱስ የተያዝንበትን ያንን ደግሞ ለመያዝ</a:t>
            </a:r>
            <a:r>
              <a:rPr lang="en" sz="2000" b="1" dirty="0"/>
              <a:t>”</a:t>
            </a:r>
            <a:r>
              <a:rPr lang="am-ET" sz="2000" b="1" dirty="0"/>
              <a:t> እንታገላለን </a:t>
            </a:r>
            <a:r>
              <a:rPr lang="en" sz="2000" b="1" dirty="0"/>
              <a:t>(</a:t>
            </a:r>
            <a:r>
              <a:rPr lang="am-ET" sz="2000" b="1" dirty="0"/>
              <a:t>ፊል</a:t>
            </a:r>
            <a:r>
              <a:rPr lang="en" sz="2000" b="1" dirty="0"/>
              <a:t> 3:12)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ኢየሱስ</a:t>
            </a:r>
            <a:r>
              <a:rPr lang="en" sz="2000" b="1" dirty="0"/>
              <a:t> </a:t>
            </a:r>
            <a:r>
              <a:rPr lang="am-ET" sz="2000" b="1" dirty="0"/>
              <a:t>እኔን ያገኘኝ አገርን፣</a:t>
            </a:r>
            <a:r>
              <a:rPr lang="en" sz="2000" b="1" dirty="0"/>
              <a:t> </a:t>
            </a:r>
            <a:r>
              <a:rPr lang="am-ET" sz="2000" b="1" dirty="0"/>
              <a:t>ሽልማትን እና ከእርሱ ጋራ የማያልቅ ሕይወትን ሊሰጠኝ ነው</a:t>
            </a:r>
            <a:r>
              <a:rPr lang="en" sz="2000" b="1" dirty="0"/>
              <a:t>(</a:t>
            </a:r>
            <a:r>
              <a:rPr lang="am-ET" sz="2000" b="1" dirty="0"/>
              <a:t>ዕብ</a:t>
            </a:r>
            <a:r>
              <a:rPr lang="en" sz="2000" b="1" dirty="0"/>
              <a:t> 11:10</a:t>
            </a:r>
            <a:r>
              <a:rPr lang="am-ET" sz="2000" b="1" dirty="0"/>
              <a:t>፣</a:t>
            </a:r>
            <a:r>
              <a:rPr lang="en" sz="2000" b="1" dirty="0"/>
              <a:t> </a:t>
            </a:r>
            <a:r>
              <a:rPr lang="am-ET" sz="2000" b="1" dirty="0"/>
              <a:t>ፊል</a:t>
            </a:r>
            <a:r>
              <a:rPr lang="en" sz="2000" b="1" dirty="0"/>
              <a:t> 3:14</a:t>
            </a:r>
            <a:r>
              <a:rPr lang="am-ET" sz="2000" b="1" dirty="0"/>
              <a:t>፣</a:t>
            </a:r>
            <a:r>
              <a:rPr lang="en" sz="2000" b="1" dirty="0"/>
              <a:t> 1</a:t>
            </a:r>
            <a:r>
              <a:rPr lang="am-ET" sz="2000" b="1" dirty="0"/>
              <a:t>ተሰ</a:t>
            </a:r>
            <a:r>
              <a:rPr lang="en" sz="2000" b="1" dirty="0"/>
              <a:t> 4:17)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am-ET" sz="2400" b="1" dirty="0">
                <a:latin typeface="Constantia" panose="02030602050306030303" pitchFamily="18" charset="0"/>
              </a:rPr>
              <a:t>ጳውሎስ ፈተናን እና ተግዳሮትን እየተጋፈጠ ወደ ፊት እንዲገፋ ግድ ያለው ታላቅ ዓላማ ለእያንዳንዱ ክርስቲያን ሰራተኛ ለእግዚአብሔር አገልግሎት ራሱን ጨርሶ እንዲሰጥ የሚመራው ዓላማ ሊሆን ይገባል።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am-ET" sz="2400" b="1" dirty="0">
                <a:latin typeface="Constantia" panose="02030602050306030303" pitchFamily="18" charset="0"/>
              </a:rPr>
              <a:t>አለማዊ  ክጀላዎች ትኩረቱን ከአዳኙ ላይ ለመውሰድ በፊቱ የሚቀርቡ ቢሆንም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am-ET" sz="2400" b="1" dirty="0">
                <a:latin typeface="Constantia" panose="02030602050306030303" pitchFamily="18" charset="0"/>
              </a:rPr>
              <a:t>እርሱ ግን የእግዚአብሔርን ፊት የማየት ተስፋውን ለማግኘት የሚያስፈልገው ጥረትና መስዋዕትነት ሁሉ ተገቢ እንደሆነ ለአለም፣ ለመላዕክት እና ለሰዎች ሁሉ እያሳየ ወደ መዳረሻው ሊገሰግስ ይገባዋል።</a:t>
            </a:r>
            <a:endParaRPr lang="en-US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am-ET" sz="2400" b="1" dirty="0">
                <a:latin typeface="Constantia" panose="02030602050306030303" pitchFamily="18" charset="0"/>
              </a:rPr>
              <a:t>ከክርስቶስ ደቀ መዛሙርት የሁሉም በታች የሆነው ደቀ መዝሙር የሰማይ ዜጋና የማይጠፋ ርስት ወራሽ ነው።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52322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48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</a:rPr>
              <a:t>እርሱንና የትንሣኤውን ኃይል እንዳውቅ፥ በመከራውም እንድካፈል፥ ወደ ሙታንም ትንሣኤ ልደርስ ቢሆንልኝ፥ በሞቱ እንድመስለው እመኛለሁ።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ፊልጵስዩስ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3:10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</a:t>
            </a:r>
            <a:endParaRPr kumimoji="0" lang="es-E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rgbClr val="2B436F"/>
                </a:solidFill>
              </a:rPr>
              <a:t>መዳናችንን እንዳናጣ የሚረዱ ምክሮች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ከእኛ ሊርቁ የሚገቡ ነገሮች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3:1-3)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ሊተዉ የሚገቡ ነገሮች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3:4-6)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አስፈላጊው ጉዳይ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3:7-8)</a:t>
            </a:r>
          </a:p>
          <a:p>
            <a:pPr>
              <a:spcBef>
                <a:spcPts val="1800"/>
              </a:spcBef>
            </a:pPr>
            <a:r>
              <a:rPr lang="am-ET" sz="2000" b="1" dirty="0">
                <a:solidFill>
                  <a:srgbClr val="28724D"/>
                </a:solidFill>
              </a:rPr>
              <a:t>በመዳን ውስጥ ለመቆየት የሚረዱ ምክሮች</a:t>
            </a:r>
            <a:r>
              <a:rPr lang="en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የክርስቶስ እምነት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3:9)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የክርስቶስ እውቀት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5020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ጳውሎስና ሲላስ ከፊልጵስዩስ የመጀመሪያ አማኞች መካከል ለሆነው ለወህኒ ቤት ጠባቂው በግልጽ ባስተማሩት መሰረት የፊልጵስዩስ ቤተክርስቲያን ሰዎች ሁሉ የመዳንን መንገድ ጠንቅቀው ያውቁ ነበር </a:t>
            </a:r>
            <a:r>
              <a:rPr lang="en" sz="2000" b="1" dirty="0"/>
              <a:t>(</a:t>
            </a:r>
            <a:r>
              <a:rPr lang="am-ET" sz="2000" b="1" dirty="0"/>
              <a:t>የሐዋ</a:t>
            </a:r>
            <a:r>
              <a:rPr lang="en" sz="2000" b="1" dirty="0"/>
              <a:t> 16:30-31)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44375"/>
            <a:ext cx="4775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ስለዚህም ጳውሎስ በእምነት የመዳንን አበይት ምሰሶዎች እያሳሰበ ሲያስጠነቅቃቸው እናያለን።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509945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በዚያን ወቅት ቤተክርስቲያን በጽኑ መሠረት ተመስርታ የነበረች ብትሆንም የመዳንን መንገድ የመሳት አደጋ ግን በፊቷ ይጠብቃት ነበር።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554545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m-ET" sz="80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መዳናችንን እንዳናጣ የሚረዱ ምክሮች</a:t>
            </a:r>
            <a:endParaRPr lang="en" sz="80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6000" b="1" spc="300" dirty="0">
                <a:ln/>
                <a:solidFill>
                  <a:schemeClr val="accent3"/>
                </a:solidFill>
              </a:rPr>
              <a:t>ከእኛ ሊርቁ የሚገቡ ነገሮች</a:t>
            </a:r>
            <a:r>
              <a:rPr lang="en" sz="6000" b="1" spc="300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813553"/>
            <a:ext cx="1102995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ከውሾች ተጠበቁ፥ ከክፉዎችም ሠራተኞች ተጠበቁ፥ ከሐሰተኛም መገረዝ ተጠበቁ።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3:2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3838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ለእምነት አደጋ የሆኑትን ነገሮች ከመግለጹ በፊት አንዳንድ ምክሮችን ሲሰጥ እንመለከታለን።</a:t>
            </a:r>
            <a:r>
              <a:rPr lang="en" sz="2000" b="1" dirty="0"/>
              <a:t> “</a:t>
            </a:r>
            <a:r>
              <a:rPr lang="am-ET" sz="2000" b="1" dirty="0"/>
              <a:t>በጌታ ደስ ይበላችሁ</a:t>
            </a:r>
            <a:r>
              <a:rPr lang="en" sz="2000" b="1" dirty="0"/>
              <a:t>” </a:t>
            </a:r>
            <a:r>
              <a:rPr lang="am-ET" sz="2000" b="1" dirty="0"/>
              <a:t>ይላል </a:t>
            </a:r>
            <a:r>
              <a:rPr lang="en" sz="2000" b="1" dirty="0"/>
              <a:t>(</a:t>
            </a:r>
            <a:r>
              <a:rPr lang="am-ET" sz="2000" b="1" dirty="0"/>
              <a:t>ፊል</a:t>
            </a:r>
            <a:r>
              <a:rPr lang="en" sz="2000" b="1" dirty="0"/>
              <a:t> 3:1</a:t>
            </a:r>
            <a:r>
              <a:rPr lang="am-ET" sz="2000" b="1" dirty="0"/>
              <a:t>ሀ</a:t>
            </a:r>
            <a:r>
              <a:rPr lang="en" sz="2000" b="1" dirty="0"/>
              <a:t>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በዚሁ ላይ ሌላ አስፈላጊ ነገር ደግሞ ያለንን እውነት ምንም እንኳን የምናውቀው</a:t>
            </a:r>
            <a:r>
              <a:rPr lang="en" sz="2000" b="1" dirty="0"/>
              <a:t> </a:t>
            </a:r>
            <a:r>
              <a:rPr lang="am-ET" sz="2000" b="1" dirty="0"/>
              <a:t>ቢሆን ደግመን ማወቃችን ጥሩ መሆኑን ያክልበታል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3:1</a:t>
            </a:r>
            <a:r>
              <a:rPr lang="am-ET" sz="2000" b="1" dirty="0"/>
              <a:t>ለ</a:t>
            </a:r>
            <a:r>
              <a:rPr lang="en" sz="2000" b="1" dirty="0"/>
              <a:t>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5" y="4522575"/>
            <a:ext cx="5334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በዘመኑ ቤተክርስቲያንን የሚያሰጋ አደጋን ሲጠቁም እንመለከታለን</a:t>
            </a:r>
            <a:r>
              <a:rPr lang="en" sz="2000" b="1" dirty="0"/>
              <a:t>: </a:t>
            </a:r>
            <a:r>
              <a:rPr lang="am-ET" sz="2000" b="1" dirty="0"/>
              <a:t>ይህም አደጋ የበዓላትን ሕግ በጥብቅ በሚያስተምሩ ሐሰተኛ መምህራን በኩል የመጣ ነበር</a:t>
            </a:r>
            <a:r>
              <a:rPr lang="en" sz="2000" b="1" dirty="0"/>
              <a:t>(</a:t>
            </a:r>
            <a:r>
              <a:rPr lang="am-ET" sz="2000" b="1" dirty="0"/>
              <a:t>ፊል</a:t>
            </a:r>
            <a:r>
              <a:rPr lang="en" sz="2000" b="1" dirty="0"/>
              <a:t> 3:2)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በሶስት የተለያዩ መንገዶች ገልጿቸዋል</a:t>
            </a:r>
            <a:r>
              <a:rPr lang="en" sz="2000" b="1" dirty="0"/>
              <a:t>: </a:t>
            </a:r>
            <a:r>
              <a:rPr lang="am-ET" sz="2000" b="1" dirty="0"/>
              <a:t>ውሾች</a:t>
            </a:r>
            <a:r>
              <a:rPr lang="en" sz="2000" b="1" dirty="0"/>
              <a:t> (</a:t>
            </a:r>
            <a:r>
              <a:rPr lang="am-ET" sz="2000" b="1" dirty="0"/>
              <a:t>መዝ</a:t>
            </a:r>
            <a:r>
              <a:rPr lang="en" sz="2000" b="1" dirty="0"/>
              <a:t> 22:16</a:t>
            </a:r>
            <a:r>
              <a:rPr lang="am-ET" sz="2000" b="1" dirty="0"/>
              <a:t>፣</a:t>
            </a:r>
            <a:r>
              <a:rPr lang="en" sz="2000" b="1" dirty="0"/>
              <a:t> 2 </a:t>
            </a:r>
            <a:r>
              <a:rPr lang="am-ET" sz="2000" b="1" dirty="0"/>
              <a:t>ጴጥ</a:t>
            </a:r>
            <a:r>
              <a:rPr lang="en" sz="2000" b="1" dirty="0"/>
              <a:t> 2:21-22)</a:t>
            </a:r>
            <a:r>
              <a:rPr lang="am-ET" sz="2000" b="1" dirty="0"/>
              <a:t>፤</a:t>
            </a:r>
            <a:r>
              <a:rPr lang="en" sz="2000" b="1" dirty="0"/>
              <a:t> </a:t>
            </a:r>
            <a:r>
              <a:rPr lang="am-ET" sz="2000" b="1" dirty="0"/>
              <a:t>ክፉዎች እና ስለመገረዝ የሚያስተምሩ በማለት ይገልፃቸዋል።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293587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401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በጌታ ልንደሰት የምንችለው እንዴት ነው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m-ET" sz="5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ሊተዉ የሚገቡ ነገሮች</a:t>
            </a:r>
            <a:r>
              <a:rPr lang="en" sz="5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በስምንተኛው ቀን የተገረዝሁ፥ ከእስራኤል ትውልድ፥ ከብንያም ወገን፥ ከዕብራውያን ዕብራዊ ነኝ፤ ስለ ሕግ ብትጠይቁ፥ ፈሪሳዊ ነበርሁ</a:t>
            </a:r>
            <a:r>
              <a:rPr lang="en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823A36"/>
                </a:solidFill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3:5</a:t>
            </a:r>
            <a:r>
              <a:rPr lang="en" sz="1600" b="1" dirty="0">
                <a:solidFill>
                  <a:srgbClr val="823A36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በኢየሩሳሌም ጉባኤ ላይ አሕዛብ አማኞች በአይሁድ በዓላት ሕግጋት ላይ መጨነቅ እንደሌለባቸው ተወስኖ ነበር</a:t>
            </a:r>
            <a:r>
              <a:rPr lang="en" sz="2000" b="1" dirty="0"/>
              <a:t> (</a:t>
            </a:r>
            <a:r>
              <a:rPr lang="am-ET" sz="2000" b="1" dirty="0"/>
              <a:t>የሐዋ</a:t>
            </a:r>
            <a:r>
              <a:rPr lang="en" sz="2000" b="1" dirty="0"/>
              <a:t> 15:19-21)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ቢሆንም ግን</a:t>
            </a:r>
            <a:r>
              <a:rPr lang="en" sz="2000" b="1" dirty="0"/>
              <a:t> </a:t>
            </a:r>
            <a:r>
              <a:rPr lang="am-ET" sz="2000" b="1" dirty="0"/>
              <a:t>መገረዝ ግዴታ እንደሆነ የሚያስተምሩ አንዳንድ አስተማሪዎች ወደ ፊልጵስዩስ መጥተው ነበር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3:2-3)</a:t>
            </a:r>
            <a:r>
              <a:rPr lang="am-ET" sz="2000" b="1" dirty="0"/>
              <a:t>።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811584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ነገር ግን በእነዚህ ሁሉ ይመካ የነበረው ኢየሱስን ከማወቁ በፊት ነበር።</a:t>
            </a:r>
            <a:r>
              <a:rPr lang="en" sz="2000" b="1" dirty="0"/>
              <a:t> </a:t>
            </a:r>
            <a:r>
              <a:rPr lang="am-ET" sz="2000" b="1" dirty="0"/>
              <a:t>ከዚያ ግን ሕጉን እንኳን በቅጡ እንዳልተረዳ ተመለከተ </a:t>
            </a:r>
            <a:r>
              <a:rPr lang="en" sz="2000" b="1" dirty="0"/>
              <a:t>(</a:t>
            </a:r>
            <a:r>
              <a:rPr lang="am-ET" sz="2000" b="1" dirty="0"/>
              <a:t>ማቴ</a:t>
            </a:r>
            <a:r>
              <a:rPr lang="en" sz="2000" b="1" dirty="0"/>
              <a:t> 5:21-22)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አሁን ግን ኢየሱስ ብቻ እንደሚያድን አወቀ </a:t>
            </a:r>
            <a:r>
              <a:rPr lang="en" sz="2000" b="1" dirty="0"/>
              <a:t>(</a:t>
            </a:r>
            <a:r>
              <a:rPr lang="am-ET" sz="2000" b="1" dirty="0"/>
              <a:t>ፊል</a:t>
            </a:r>
            <a:r>
              <a:rPr lang="en" sz="2000" b="1" dirty="0"/>
              <a:t> 3:7)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የኋላ ታሪኩን በማስታወስ እንደነዚያ አስተማሪዎች በነበረበት ወቅት</a:t>
            </a:r>
            <a:r>
              <a:rPr lang="en" sz="2000" b="1" dirty="0"/>
              <a:t> </a:t>
            </a:r>
            <a:r>
              <a:rPr lang="am-ET" sz="2000" b="1" dirty="0"/>
              <a:t>ምን ያህል ፍጹም እንደነበረ ሲያስታውስ እንመለከታለን </a:t>
            </a:r>
            <a:r>
              <a:rPr lang="en" sz="2000" b="1" dirty="0"/>
              <a:t>(</a:t>
            </a:r>
            <a:r>
              <a:rPr lang="am-ET" sz="2000" b="1" dirty="0"/>
              <a:t>ፊል</a:t>
            </a:r>
            <a:r>
              <a:rPr lang="en" sz="2000" b="1" dirty="0"/>
              <a:t> 3:4-6):</a:t>
            </a: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200252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6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አስፈላጊው ጉዳይ</a:t>
            </a:r>
            <a:r>
              <a:rPr lang="en" sz="6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400110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485F2F"/>
                </a:solidFill>
                <a:latin typeface="Comic Sans MS" panose="030F0702030302020204" pitchFamily="66" charset="0"/>
              </a:rPr>
              <a:t>ነገር ግን ለእኔ ረብ የነበረውን ሁሉ ስለ ክርስቶስ እንደ ጉዳት ቈጥሬዋለሁ።</a:t>
            </a:r>
            <a:r>
              <a:rPr lang="en" sz="2000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3:7</a:t>
            </a:r>
            <a:r>
              <a:rPr lang="en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237943"/>
            <a:ext cx="7298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የቀደመው ህይወቱን ከአሁን ሕይወቱ ጋር በሚዛን ሰፈረው።</a:t>
            </a:r>
            <a:r>
              <a:rPr lang="en" sz="2000" b="1" dirty="0"/>
              <a:t> </a:t>
            </a:r>
            <a:r>
              <a:rPr lang="am-ET" sz="2000" b="1" dirty="0"/>
              <a:t>በአንዱ የሚዛኑ ጎን</a:t>
            </a:r>
            <a:r>
              <a:rPr lang="en" sz="2000" b="1" dirty="0"/>
              <a:t> </a:t>
            </a:r>
            <a:r>
              <a:rPr lang="am-ET" sz="2000" b="1" dirty="0"/>
              <a:t>እውቀቱን በሙሉ፣ በገማልኤል ስር የተማረ መሆኑን፣ አስገራሚ የሆኑ የፈሪሳዊነት ስጦታዎቹን አስቀመጠ።</a:t>
            </a:r>
            <a:r>
              <a:rPr lang="en" sz="2000" b="1" dirty="0"/>
              <a:t> </a:t>
            </a:r>
            <a:r>
              <a:rPr lang="am-ET" sz="2000" b="1" dirty="0"/>
              <a:t>እነዚህ ሁሉ የሚያስመኩ ናቸው።</a:t>
            </a:r>
            <a:endParaRPr lang="en" sz="20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8291" y="4733034"/>
            <a:ext cx="63037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m-ET" sz="2000" b="1" dirty="0"/>
              <a:t>በሰማይ እና በአዲሲቱ ምድር ዘላለማዊ ህይወትን ከማግኘት የሚበልጥ ነገር ምን አለ</a:t>
            </a:r>
            <a:r>
              <a:rPr lang="en" sz="2000" b="1" dirty="0"/>
              <a:t>? </a:t>
            </a:r>
            <a:r>
              <a:rPr lang="am-ET" sz="2000" b="1" dirty="0"/>
              <a:t>ቢሆንም ዓለማዊ ብልጭልጮች ብዙዎች ይህን እውነታ እንዳያስተውሉ አሳውረዋቸዋል።</a:t>
            </a:r>
            <a:r>
              <a:rPr lang="en" sz="2000" b="1" dirty="0"/>
              <a:t> </a:t>
            </a:r>
            <a:r>
              <a:rPr lang="am-ET" sz="2000" b="1" dirty="0"/>
              <a:t>በምድር አስፈላጊ ተብለው በሚቆጠሩት ነገሮችና ሰማይ ዋጋ በሚሰጣቸው ጉዳዮች መካከል ግልጽ የሆነ ተቃርኖ አለ።</a:t>
            </a:r>
            <a:r>
              <a:rPr lang="en" sz="2000" b="1" dirty="0"/>
              <a:t> </a:t>
            </a:r>
            <a:r>
              <a:rPr lang="am-ET" sz="2000" b="1" dirty="0"/>
              <a:t>ክርስቶስን የሚመስል ባህሪና የነፍስ መዳን የሰማይ ትኩረቶች ናቸው።</a:t>
            </a:r>
            <a:endParaRPr lang="en" sz="2000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8" y="2368245"/>
            <a:ext cx="72729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በሌላኛው ጎን ደግሞ</a:t>
            </a:r>
            <a:r>
              <a:rPr lang="en" sz="2000" b="1" dirty="0"/>
              <a:t> </a:t>
            </a:r>
            <a:r>
              <a:rPr lang="am-ET" sz="2000" b="1" dirty="0"/>
              <a:t>ክርስቶስን ካገኘ በኋላ ያለውን ሕይወቱን አስቀመጠ።</a:t>
            </a:r>
            <a:r>
              <a:rPr lang="en" sz="2000" b="1" dirty="0"/>
              <a:t> </a:t>
            </a:r>
            <a:r>
              <a:rPr lang="am-ET" sz="2000" b="1" dirty="0"/>
              <a:t>ለእርሱ ጥቅም የሆነው በሙሉ ከንቱ ሆኖ አገኘው፣ ምክንያቱም ከክርስቶስ ፍቅር ጋር የሚወዳደር ምንም ነገር ስለሌለ ነው</a:t>
            </a:r>
            <a:r>
              <a:rPr lang="en" sz="2000" b="1" dirty="0"/>
              <a:t> (</a:t>
            </a:r>
            <a:r>
              <a:rPr lang="am-ET" sz="2000" b="1" dirty="0"/>
              <a:t>ፊል</a:t>
            </a:r>
            <a:r>
              <a:rPr lang="en" sz="2000" b="1" dirty="0"/>
              <a:t> 3:7-8)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2308324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am-ET" sz="7200" spc="300" dirty="0"/>
              <a:t>በመዳን ውስጥ ለመቆየት የሚረዱ ምክሮች</a:t>
            </a:r>
            <a:endParaRPr lang="en" sz="72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1" y="-115265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am-ET" sz="5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የክርስቶስ እምነት</a:t>
            </a:r>
            <a:endParaRPr lang="en" sz="5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133475" y="595271"/>
            <a:ext cx="99250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ክርስቶስንም አገኝ ዘንድ፥ በክርስቶስም በማመን ያለው ጽድቅ ማለት በእምነት ከእግዚአብሔር ዘንድ ያለው ጽድቅ እንጂ ከሕግ ለእኔ ያለው ጽድቅ ሳይሆንልኝ፥ በእርሱ እገኝ ዘንድ ሁሉን እንደ ጕድፍ እቈጥራለሁ፤</a:t>
            </a:r>
            <a:r>
              <a:rPr lang="en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ፊልጵስዩስ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3:9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391131"/>
            <a:ext cx="8429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በራሱ ጽድቅ እየተማመነ</a:t>
            </a:r>
            <a:r>
              <a:rPr lang="en" sz="2000" b="1" dirty="0"/>
              <a:t> </a:t>
            </a:r>
            <a:r>
              <a:rPr lang="am-ET" sz="2000" b="1" dirty="0"/>
              <a:t>በእርሱ አስተሳሰብ የናዝሬቱን ኢየሱስን የሚከተሉ መናፍቃንን ወደ መዳን መንገድ ሊመልስ ወደ ደማስቆ ሄደ</a:t>
            </a:r>
            <a:r>
              <a:rPr lang="en" sz="2000" b="1" dirty="0"/>
              <a:t> (</a:t>
            </a:r>
            <a:r>
              <a:rPr lang="am-ET" sz="2000" b="1" dirty="0"/>
              <a:t>የሐዋ</a:t>
            </a:r>
            <a:r>
              <a:rPr lang="en" sz="2000" b="1" dirty="0"/>
              <a:t> 9:1-2)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ነገር ግን ደማስቆ የገባው ከእርሱ በእጅጉ በሚበልጥ ጽድቅ ማለትም በእግዚአብሔር ጽድቅ ተረትቶ ነበር። ይህም ጽድቅ</a:t>
            </a:r>
            <a:r>
              <a:rPr lang="en" sz="2000" b="1" dirty="0"/>
              <a:t> “</a:t>
            </a:r>
            <a:r>
              <a:rPr lang="am-ET" sz="2000" b="1" dirty="0"/>
              <a:t>በክርስቶስ በማመን ያለው ጽድቅ</a:t>
            </a:r>
            <a:r>
              <a:rPr lang="en" sz="2000" b="1" dirty="0"/>
              <a:t>” </a:t>
            </a:r>
            <a:r>
              <a:rPr lang="am-ET" sz="2000" b="1" dirty="0"/>
              <a:t>ነው </a:t>
            </a:r>
            <a:r>
              <a:rPr lang="en" sz="2000" b="1" dirty="0"/>
              <a:t>(</a:t>
            </a:r>
            <a:r>
              <a:rPr lang="am-ET" sz="2000" b="1" dirty="0"/>
              <a:t>ፊል</a:t>
            </a:r>
            <a:r>
              <a:rPr lang="en" sz="2000" b="1" dirty="0"/>
              <a:t> 3:9)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09924" y="3989355"/>
            <a:ext cx="47993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</a:t>
            </a:r>
            <a:r>
              <a:rPr lang="en" sz="2000" b="1" dirty="0"/>
              <a:t>1 </a:t>
            </a:r>
            <a:r>
              <a:rPr lang="am-ET" sz="2000" b="1" dirty="0"/>
              <a:t>ቆሮንቶስ</a:t>
            </a:r>
            <a:r>
              <a:rPr lang="en" sz="2000" b="1" dirty="0"/>
              <a:t>1:30</a:t>
            </a:r>
            <a:r>
              <a:rPr lang="am-ET" sz="2000" b="1" dirty="0"/>
              <a:t> መሠረት</a:t>
            </a:r>
            <a:r>
              <a:rPr lang="en" sz="2000" b="1" dirty="0"/>
              <a:t> “</a:t>
            </a:r>
            <a:r>
              <a:rPr lang="am-ET" sz="2000" b="1" dirty="0"/>
              <a:t>በክርስቶስ</a:t>
            </a:r>
            <a:r>
              <a:rPr lang="en" sz="2000" b="1" dirty="0"/>
              <a:t>”</a:t>
            </a:r>
            <a:r>
              <a:rPr lang="am-ET" sz="2000" b="1" dirty="0"/>
              <a:t> መሆን ማለት በእምነት ጸድቀን</a:t>
            </a:r>
            <a:r>
              <a:rPr lang="en" sz="2000" b="1" dirty="0"/>
              <a:t>(</a:t>
            </a:r>
            <a:r>
              <a:rPr lang="am-ET" sz="2000" b="1" dirty="0"/>
              <a:t>ጽድቅ</a:t>
            </a:r>
            <a:r>
              <a:rPr lang="en" sz="2000" b="1" dirty="0"/>
              <a:t>)</a:t>
            </a:r>
            <a:r>
              <a:rPr lang="am-ET" sz="2000" b="1" dirty="0"/>
              <a:t> መንፈሳዊ አስተሳሰባችን</a:t>
            </a:r>
            <a:r>
              <a:rPr lang="en" sz="2000" b="1" dirty="0"/>
              <a:t> (</a:t>
            </a:r>
            <a:r>
              <a:rPr lang="am-ET" sz="2000" b="1" dirty="0"/>
              <a:t>ጥበባችን</a:t>
            </a:r>
            <a:r>
              <a:rPr lang="en" sz="2000" b="1" dirty="0"/>
              <a:t>) </a:t>
            </a:r>
            <a:r>
              <a:rPr lang="am-ET" sz="2000" b="1" dirty="0"/>
              <a:t>ከሚፀነስበት ወቅት ጀምሮ ከዚያም በኋላ ለሰማይ በምናደርገው ዝግጅት</a:t>
            </a:r>
            <a:r>
              <a:rPr lang="en" sz="2000" b="1" dirty="0"/>
              <a:t>(</a:t>
            </a:r>
            <a:r>
              <a:rPr lang="am-ET" sz="2000" b="1" dirty="0"/>
              <a:t>ቅድስና</a:t>
            </a:r>
            <a:r>
              <a:rPr lang="en" sz="2000" b="1" dirty="0"/>
              <a:t>)</a:t>
            </a:r>
            <a:r>
              <a:rPr lang="am-ET" sz="2000" b="1" dirty="0"/>
              <a:t> እና በመጨረሻም በዳግም ምጽአቱ እስከምንከብርበት ጊዜ ድረስ</a:t>
            </a:r>
            <a:r>
              <a:rPr lang="en" sz="2000" b="1" dirty="0"/>
              <a:t> (</a:t>
            </a:r>
            <a:r>
              <a:rPr lang="am-ET" sz="2000" b="1" dirty="0"/>
              <a:t>መዳን</a:t>
            </a:r>
            <a:r>
              <a:rPr lang="en" sz="2000" b="1" dirty="0"/>
              <a:t>)</a:t>
            </a:r>
            <a:r>
              <a:rPr lang="am-ET" sz="2000" b="1" dirty="0"/>
              <a:t> ያለው አጠቃላይ የመዳን ዕቅድን የሚያጠቃልል እንደሆነ እንመለከታለን።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636241"/>
            <a:ext cx="8429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ፍላጎቱን</a:t>
            </a:r>
            <a:r>
              <a:rPr lang="en" sz="2000" b="1" dirty="0"/>
              <a:t> “</a:t>
            </a:r>
            <a:r>
              <a:rPr lang="am-ET" sz="2000" b="1" dirty="0"/>
              <a:t>በእርሱ</a:t>
            </a:r>
            <a:r>
              <a:rPr lang="en-US" sz="2000" b="1" dirty="0"/>
              <a:t>[</a:t>
            </a:r>
            <a:r>
              <a:rPr lang="en-US" sz="2000" b="1" dirty="0" err="1"/>
              <a:t>በክርስቶስ</a:t>
            </a:r>
            <a:r>
              <a:rPr lang="en-US" sz="2000" b="1" dirty="0"/>
              <a:t>]</a:t>
            </a:r>
            <a:r>
              <a:rPr lang="am-ET" sz="2000" b="1" dirty="0"/>
              <a:t> እገኝ ዘንድ</a:t>
            </a:r>
            <a:r>
              <a:rPr lang="en" sz="2000" b="1" dirty="0"/>
              <a:t>” </a:t>
            </a:r>
            <a:r>
              <a:rPr lang="am-ET" sz="2000" b="1" dirty="0"/>
              <a:t>ነው በማለት ይገልፃል</a:t>
            </a:r>
            <a:r>
              <a:rPr lang="en" sz="2000" b="1" dirty="0"/>
              <a:t>(</a:t>
            </a:r>
            <a:r>
              <a:rPr lang="am-ET" sz="2000" b="1" dirty="0"/>
              <a:t>ፊል</a:t>
            </a:r>
            <a:r>
              <a:rPr lang="en" sz="2000" b="1" dirty="0"/>
              <a:t> 3:9)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ይህ ምንን ያመላክታል</a:t>
            </a:r>
            <a:r>
              <a:rPr lang="en" sz="2000" b="1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72" y="2975351"/>
            <a:ext cx="8429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ከዚያን ጊዜ አንስቶ በራሱ ጽድቅ ዳግም ላይተማመን ወሰነ።</a:t>
            </a:r>
            <a:r>
              <a:rPr lang="en" sz="2000" b="1" dirty="0"/>
              <a:t> </a:t>
            </a:r>
            <a:r>
              <a:rPr lang="am-ET" sz="2000" b="1" dirty="0"/>
              <a:t>ምክንያቱም መዳንን ለማግኘት በራሳችን ተግባር መታመኑ ፋይዳ የሌለው መሆኑን ስለተረዳ ነው</a:t>
            </a:r>
            <a:r>
              <a:rPr lang="en" sz="2000" b="1" dirty="0"/>
              <a:t> (</a:t>
            </a:r>
            <a:r>
              <a:rPr lang="am-ET" sz="2000" b="1" dirty="0"/>
              <a:t>ገላ</a:t>
            </a:r>
            <a:r>
              <a:rPr lang="en" sz="2000" b="1" dirty="0"/>
              <a:t> 2:16)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968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Constantia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347</cp:revision>
  <dcterms:created xsi:type="dcterms:W3CDTF">2026-01-07T16:18:59Z</dcterms:created>
  <dcterms:modified xsi:type="dcterms:W3CDTF">2026-02-04T06:58:10Z</dcterms:modified>
</cp:coreProperties>
</file>