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Nyala" panose="02000504070300020003" pitchFamily="2" charset="0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ምሕረት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ርኅራኄ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ቸርነት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yala" panose="02000504070300020003" pitchFamily="2" charset="0"/>
            <a:ea typeface="+mn-ea"/>
            <a:cs typeface="+mn-cs"/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ትህትና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የዋህነት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ትዕግሥት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ይቅር መባባል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am-E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ጥቅም</a:t>
          </a:r>
          <a:endParaRPr lang="es-E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ኃላፊነት</a:t>
          </a:r>
          <a:endParaRPr lang="es-ES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yala" panose="02000504070300020003" pitchFamily="2" charset="0"/>
            <a:ea typeface="+mn-ea"/>
            <a:cs typeface="+mn-cs"/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1800" b="1" dirty="0"/>
            <a:t>ይህንን ባህሪ በመላበስ ለሌሎችና ለራሳችን በረከት እንሆናለን።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am-ET" sz="1800" b="1" dirty="0"/>
            <a:t>ባህሪያችን እግዚአብሔርን የሚያከብርና ሌሎች በኢየሱስ አምነው እንዲከተሉት የሚያደርግ መሆን አለበት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የእግዚአብሔር ሰላም እንዲገዛን ማድረግ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ያለ ልዩነት እንደ አንድ አካል መሆን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ሌሎችን ማመስገን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መጽሐፍ ቅዱስን በስፋት ማጥናት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እኛ የተማርነውን ለሌሎች ማጋራት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መዝሙርን፣ ዝማሬንና መንፈሳዊ ቅኔን መቀኘት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1800" b="1" dirty="0"/>
            <a:t>ሁሉን ነገር በኢየሱስ ሥም ማድረግ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3149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9345" y="470130"/>
        <a:ext cx="18052" cy="3610"/>
      </dsp:txXfrm>
    </dsp:sp>
    <dsp:sp modelId="{A6173660-0D3D-4EB8-BAF7-D46B6DADF5C0}">
      <dsp:nvSpPr>
        <dsp:cNvPr id="0" name=""/>
        <dsp:cNvSpPr/>
      </dsp:nvSpPr>
      <dsp:spPr>
        <a:xfrm>
          <a:off x="178426" y="1009"/>
          <a:ext cx="2266522" cy="94185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ምሕረት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426" y="1009"/>
        <a:ext cx="2266522" cy="941853"/>
      </dsp:txXfrm>
    </dsp:sp>
    <dsp:sp modelId="{74B5C471-2490-47F9-832F-439046336B42}">
      <dsp:nvSpPr>
        <dsp:cNvPr id="0" name=""/>
        <dsp:cNvSpPr/>
      </dsp:nvSpPr>
      <dsp:spPr>
        <a:xfrm>
          <a:off x="5070715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11" y="470130"/>
        <a:ext cx="18052" cy="3610"/>
      </dsp:txXfrm>
    </dsp:sp>
    <dsp:sp modelId="{E09335FC-B697-4A13-AB0E-8AAA47557D03}">
      <dsp:nvSpPr>
        <dsp:cNvPr id="0" name=""/>
        <dsp:cNvSpPr/>
      </dsp:nvSpPr>
      <dsp:spPr>
        <a:xfrm>
          <a:off x="2805992" y="1009"/>
          <a:ext cx="2266522" cy="94185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ርኅራኄ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5992" y="1009"/>
        <a:ext cx="2266522" cy="941853"/>
      </dsp:txXfrm>
    </dsp:sp>
    <dsp:sp modelId="{6C1BE6FD-1767-4DEF-B30F-7FA24C21D7F5}">
      <dsp:nvSpPr>
        <dsp:cNvPr id="0" name=""/>
        <dsp:cNvSpPr/>
      </dsp:nvSpPr>
      <dsp:spPr>
        <a:xfrm>
          <a:off x="7698282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4477" y="470130"/>
        <a:ext cx="18052" cy="3610"/>
      </dsp:txXfrm>
    </dsp:sp>
    <dsp:sp modelId="{36415B8C-6CB5-4F5A-ABE9-60D8A0DE83CA}">
      <dsp:nvSpPr>
        <dsp:cNvPr id="0" name=""/>
        <dsp:cNvSpPr/>
      </dsp:nvSpPr>
      <dsp:spPr>
        <a:xfrm>
          <a:off x="5433559" y="1009"/>
          <a:ext cx="2266522" cy="94185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ቸርነት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yala" panose="02000504070300020003" pitchFamily="2" charset="0"/>
            <a:ea typeface="+mn-ea"/>
            <a:cs typeface="+mn-cs"/>
          </a:endParaRPr>
        </a:p>
      </dsp:txBody>
      <dsp:txXfrm>
        <a:off x="5433559" y="1009"/>
        <a:ext cx="2266522" cy="941853"/>
      </dsp:txXfrm>
    </dsp:sp>
    <dsp:sp modelId="{CFEFFBDF-5077-40C6-AD60-A476ADD3C8CF}">
      <dsp:nvSpPr>
        <dsp:cNvPr id="0" name=""/>
        <dsp:cNvSpPr/>
      </dsp:nvSpPr>
      <dsp:spPr>
        <a:xfrm>
          <a:off x="2559031" y="941062"/>
          <a:ext cx="6635355" cy="330443"/>
        </a:xfrm>
        <a:custGeom>
          <a:avLst/>
          <a:gdLst/>
          <a:ahLst/>
          <a:cxnLst/>
          <a:rect l="0" t="0" r="0" b="0"/>
          <a:pathLst>
            <a:path>
              <a:moveTo>
                <a:pt x="6635355" y="0"/>
              </a:moveTo>
              <a:lnTo>
                <a:pt x="6635355" y="182321"/>
              </a:lnTo>
              <a:lnTo>
                <a:pt x="0" y="182321"/>
              </a:lnTo>
              <a:lnTo>
                <a:pt x="0" y="330443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579" y="1104479"/>
        <a:ext cx="332258" cy="3610"/>
      </dsp:txXfrm>
    </dsp:sp>
    <dsp:sp modelId="{EC01C3F8-5406-4C08-BCDA-299E3E634586}">
      <dsp:nvSpPr>
        <dsp:cNvPr id="0" name=""/>
        <dsp:cNvSpPr/>
      </dsp:nvSpPr>
      <dsp:spPr>
        <a:xfrm>
          <a:off x="8061125" y="1009"/>
          <a:ext cx="2266522" cy="94185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ትህትና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1125" y="1009"/>
        <a:ext cx="2266522" cy="941853"/>
      </dsp:txXfrm>
    </dsp:sp>
    <dsp:sp modelId="{681BAC00-3DF9-45F0-A4D0-EF8EDF9C35F9}">
      <dsp:nvSpPr>
        <dsp:cNvPr id="0" name=""/>
        <dsp:cNvSpPr/>
      </dsp:nvSpPr>
      <dsp:spPr>
        <a:xfrm>
          <a:off x="3690492" y="1729112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6688" y="1773027"/>
        <a:ext cx="18052" cy="3610"/>
      </dsp:txXfrm>
    </dsp:sp>
    <dsp:sp modelId="{E722E283-CBE6-49E1-A65C-2A2A27C62B60}">
      <dsp:nvSpPr>
        <dsp:cNvPr id="0" name=""/>
        <dsp:cNvSpPr/>
      </dsp:nvSpPr>
      <dsp:spPr>
        <a:xfrm>
          <a:off x="1425769" y="1303906"/>
          <a:ext cx="2266522" cy="94185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የዋህነት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769" y="1303906"/>
        <a:ext cx="2266522" cy="941853"/>
      </dsp:txXfrm>
    </dsp:sp>
    <dsp:sp modelId="{E759727B-4CCA-4B3C-A44A-6508DCF1B8CD}">
      <dsp:nvSpPr>
        <dsp:cNvPr id="0" name=""/>
        <dsp:cNvSpPr/>
      </dsp:nvSpPr>
      <dsp:spPr>
        <a:xfrm>
          <a:off x="6318058" y="1729112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4254" y="1773027"/>
        <a:ext cx="18052" cy="3610"/>
      </dsp:txXfrm>
    </dsp:sp>
    <dsp:sp modelId="{C47A42FA-345B-4DCD-8319-F17A31AB1EA2}">
      <dsp:nvSpPr>
        <dsp:cNvPr id="0" name=""/>
        <dsp:cNvSpPr/>
      </dsp:nvSpPr>
      <dsp:spPr>
        <a:xfrm>
          <a:off x="4053336" y="1303906"/>
          <a:ext cx="2266522" cy="94185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ትዕግሥት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3336" y="1303906"/>
        <a:ext cx="2266522" cy="941853"/>
      </dsp:txXfrm>
    </dsp:sp>
    <dsp:sp modelId="{08CFD050-3A65-4B61-A5F0-B1FFDECDC1B4}">
      <dsp:nvSpPr>
        <dsp:cNvPr id="0" name=""/>
        <dsp:cNvSpPr/>
      </dsp:nvSpPr>
      <dsp:spPr>
        <a:xfrm>
          <a:off x="6680902" y="1303906"/>
          <a:ext cx="2266522" cy="94185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ይቅር መባባል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0902" y="1303906"/>
        <a:ext cx="2266522" cy="941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ይህንን ባህሪ በመላበስ ለሌሎችና ለራሳችን በረከት እንሆናለን።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ጥቅም</a:t>
          </a:r>
          <a:endParaRPr lang="es-E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m-ET" sz="1800" b="1" kern="1200" dirty="0"/>
            <a:t>ባህሪያችን እግዚአብሔርን የሚያከብርና ሌሎች በኢየሱስ አምነው እንዲከተሉት የሚያደርግ መሆን አለበት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  <a:ea typeface="+mn-ea"/>
              <a:cs typeface="+mn-cs"/>
            </a:rPr>
            <a:t>ኃላፊነት</a:t>
          </a:r>
          <a:endParaRPr lang="es-ES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yala" panose="02000504070300020003" pitchFamily="2" charset="0"/>
            <a:ea typeface="+mn-ea"/>
            <a:cs typeface="+mn-cs"/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የእግዚአብሔር ሰላም እንዲገዛን ማድረግ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ያለ ልዩነት እንደ አንድ አካል መሆን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ሌሎችን ማመስገን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መጽሐፍ ቅዱስን በስፋት ማጥናት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እኛ የተማርነውን ለሌሎች ማጋራት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መዝሙርን፣ ዝማሬንና መንፈሳዊ ቅኔን መቀኘት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/>
            <a:t>ሁሉን ነገር በኢየሱስ ሥም ማድረግ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391770" y="3833362"/>
            <a:ext cx="344207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72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ከክርስቶስ ጋር መሆን</a:t>
            </a:r>
            <a:endParaRPr lang="en" sz="72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204350" y="6442360"/>
            <a:ext cx="2618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m-ET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ትምህርት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am-ET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መጋቢት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05/ 2018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am-ET" sz="5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ሰማያዊ መብል</a:t>
            </a:r>
            <a:r>
              <a:rPr lang="en" sz="5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0" y="73137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የእግዚአብሔር ቃል በሙላት ይኑርባችሁ፤ በጥበብ ሁሉ እርስ በርሳችሁ አስተምሩና ገሥጹ፤ በመዝሙርና በዝማሬ በመንፈሳዊም ቅኔ በጸጋው በልባችሁ ለእግዚአብሔር ዘምሩ፤</a:t>
            </a:r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am-ET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3:16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ቆላስይስ</a:t>
            </a:r>
            <a:r>
              <a:rPr lang="en" sz="2000" b="1" dirty="0"/>
              <a:t> 3:15-17 </a:t>
            </a:r>
            <a:r>
              <a:rPr lang="am-ET" sz="2000" b="1" dirty="0"/>
              <a:t>ሰማያዊ ተፈጥሮአችንን እንዴት መመገብ እንደምንችል ያሳየናል።</a:t>
            </a:r>
            <a:r>
              <a:rPr lang="en" sz="2000" b="1" dirty="0"/>
              <a:t> </a:t>
            </a:r>
            <a:r>
              <a:rPr lang="am-ET" sz="2000" b="1" dirty="0"/>
              <a:t>ይህ መብል የቤተክርቲያን ሕብረት ሲሆን ሕብረት አለማድረግ ወይም መለየት መብል አይሆንም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452485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am-ET" sz="2000" b="1" dirty="0"/>
              <a:t>መዝሙር ተስፋ መቁረጥን የምንዋጋበት የምንጊዜም መሳሪያችን ነው።</a:t>
            </a:r>
            <a:r>
              <a:rPr lang="en-US" sz="2000" b="1" dirty="0"/>
              <a:t> </a:t>
            </a:r>
            <a:r>
              <a:rPr lang="am-ET" sz="2000" b="1" dirty="0"/>
              <a:t>በዚህ መልኩ እንደ ፀሀይ ብርሃን ለሆነው ለአዳኙ መገኘት ልባችንን ስንከፍት ጤናን እና የእርሱን በረከት እናገኛለን</a:t>
            </a:r>
            <a:r>
              <a:rPr lang="en" sz="2000" b="1" dirty="0"/>
              <a:t>” </a:t>
            </a:r>
            <a:r>
              <a:rPr lang="en" sz="1600" b="1" dirty="0"/>
              <a:t>(Ellen G. White, “</a:t>
            </a:r>
            <a:r>
              <a:rPr lang="am-ET" sz="1600" b="1" dirty="0"/>
              <a:t>የፈውስ አገልግሎት</a:t>
            </a:r>
            <a:r>
              <a:rPr lang="en" sz="1600" b="1" dirty="0"/>
              <a:t>” </a:t>
            </a:r>
            <a:r>
              <a:rPr lang="am-ET" sz="1600" b="1" dirty="0"/>
              <a:t>ገጽ</a:t>
            </a:r>
            <a:r>
              <a:rPr lang="en" sz="1600" b="1" dirty="0"/>
              <a:t> 254) 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am-ET" sz="2600" b="1" dirty="0">
                <a:latin typeface="Constantia" panose="02030602050306030303" pitchFamily="18" charset="0"/>
              </a:rPr>
              <a:t>ቸርነትን፣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ሩኅሩኅነትንና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አዛኝነትን አጎልብቱ፤ እነዚህ ባህሪያት የክርስቶስ ባህሪያት እንጂ ደካማነት ናቸው ብላችሁ አታስቡ።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ስለምታሳድሩት ተጽዕኖ ጥንቃቄ አድርጉ።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በሌሎች ውስጥ ተቀድቶ ስታዩት የማታፍሩበት ንፁህና ጥሩ መአዛ ያለው ባህሪ ይሁን።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am-ET" sz="2600" b="1" dirty="0">
                <a:latin typeface="Constantia" panose="02030602050306030303" pitchFamily="18" charset="0"/>
              </a:rPr>
              <a:t>የውሃ ጠብታዎች ተሰባስበው ወንዝን እንደሚፈጥሩ ሕይወትም ከትናንሽ ነገሮች ይገነባል።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ሕይወት ወይ ሰላማዊ፣ ፀጥ ያለ እና ደስ የሚያሰኝ ወንዝ ነው፣ ወይ ደግሞ ነውጥ የሞላበት፣ ጭቃና አፈርን የሚተፋ ድፍርስ ወንዝ ነው።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በዚህ ሕይወት እራሳችሁን ከመንፈስ ቅዱስ ግሳፄ ስር ማስቀመጥ አለባችሁ።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am-ET" sz="2600" b="1" dirty="0">
                <a:latin typeface="Constantia" panose="02030602050306030303" pitchFamily="18" charset="0"/>
              </a:rPr>
              <a:t>በመንፈስ ቅዱስ በመቀደስ በይበልጥ ክርስቶስን ወደ </a:t>
            </a:r>
            <a:r>
              <a:rPr lang="am-ET" sz="2600" b="1">
                <a:latin typeface="Constantia" panose="02030602050306030303" pitchFamily="18" charset="0"/>
              </a:rPr>
              <a:t>መምሰል ታድጋላችሁ።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60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በእነዚህም ሁሉ ላይ የፍጻሜ ማሰሪያ የሆነውን ፍቅርን ልበሱት።</a:t>
            </a: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44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ቆላስይስ 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3:14</a:t>
            </a:r>
            <a:endParaRPr kumimoji="0" lang="es-ES" sz="4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rgbClr val="006DAC"/>
                </a:solidFill>
              </a:rPr>
              <a:t>ምድራዊ ወይንስ ሰማያዊ አስተሳሰብ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የእኛ ትኩረት </a:t>
            </a:r>
            <a:r>
              <a:rPr lang="en" sz="2000" b="1" dirty="0"/>
              <a:t>(</a:t>
            </a:r>
            <a:r>
              <a:rPr lang="am-ET" sz="2000" b="1" dirty="0"/>
              <a:t>ቆላስይስ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ለምድራዊ ነገሮች ሙት መሆን</a:t>
            </a:r>
            <a:r>
              <a:rPr lang="en" sz="2000" b="1" dirty="0"/>
              <a:t> (</a:t>
            </a:r>
            <a:r>
              <a:rPr lang="am-ET" sz="2000" b="1" dirty="0"/>
              <a:t>ቆላስይስ </a:t>
            </a:r>
            <a:r>
              <a:rPr lang="en" sz="2000" b="1" dirty="0"/>
              <a:t>3:5-6)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ሰማያዊውን ነገር መላበስ </a:t>
            </a:r>
            <a:r>
              <a:rPr lang="en" sz="2000" b="1" dirty="0"/>
              <a:t>(</a:t>
            </a:r>
            <a:r>
              <a:rPr lang="am-ET" sz="2000" b="1" dirty="0"/>
              <a:t>ቆላስይስ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A90095"/>
                </a:solidFill>
              </a:rPr>
              <a:t>በክርስቶስ የሆነው አዲስ ሕይወት ባህሪያት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የፍፃሜ ማሰሪያ</a:t>
            </a:r>
            <a:r>
              <a:rPr lang="en" sz="2000" b="1" dirty="0"/>
              <a:t> (</a:t>
            </a:r>
            <a:r>
              <a:rPr lang="am-ET" sz="2000" b="1" dirty="0"/>
              <a:t>ቆላስይስ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ሰማያዊ መብል</a:t>
            </a:r>
            <a:r>
              <a:rPr lang="en" sz="2000" b="1" dirty="0"/>
              <a:t> (</a:t>
            </a:r>
            <a:r>
              <a:rPr lang="am-ET" sz="2000" b="1" dirty="0"/>
              <a:t>ቆላስይስ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በጥምቀት ውሃ ውስጥ በመጥለም ከክርስቶስ ጋር በተቀበርን ጊዜ ለቀደመው የኃጥያት ህይወታችን የሞትን እንሆናለን።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ከውሃ ውስጥ ስንወጣ ደግሞ እንደ አዲስ ፍጥረቶች እንነሳለን።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ቢሆንም ግን በሆነ ምክንያት የቀደመው አካሄዳችን ሳያቋርጥ ለመመለስ ይጥራል።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ጳውሎስ አይናችንን በሰማይ ላይ ተክለን ለምድራዊ ነገሮች ጀርባችንን እንድንሰጥ ግድ የሚለን ለዚህ ነው።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ቀድሞ የምንኖርበትንና የምናስብበትን መንገድ ወደ ኋላ ትተናል።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ከዚያን ጊዜ አንስቶ የምንኖርበትና የምናስብበት መንገድ የተለየ ሆኗል። ምድራዊ አስተሳሰባችን መኖሩ ቀርቶ ሰማያዊ አስተሳሰብ አግኝተናል።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ምድራዊ ወይንስ ሰማያዊ አስተሳሰብ</a:t>
            </a:r>
            <a:r>
              <a:rPr lang="e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የእኛ ትኩረት</a:t>
            </a:r>
            <a:endParaRPr lang="en" sz="5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በላይ ያለውን አስቡ እንጂ በምድር ያለውን አይደለም።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ቆላስይስ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3:2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በጥምቀት ከክርስቶስ ጋር ተነስተናል ከሚለው አስተሳሰብ በመነሳት</a:t>
            </a:r>
            <a:r>
              <a:rPr lang="en" sz="2000" b="1" dirty="0"/>
              <a:t> (</a:t>
            </a:r>
            <a:r>
              <a:rPr lang="am-ET" sz="2000" b="1" dirty="0"/>
              <a:t>ቆላ </a:t>
            </a:r>
            <a:r>
              <a:rPr lang="en" sz="2000" b="1" dirty="0"/>
              <a:t>2:12) </a:t>
            </a:r>
            <a:r>
              <a:rPr lang="am-ET" sz="2000" b="1" dirty="0"/>
              <a:t>ኢየሱስ ከትንሳኤው በኋላ ወደ ሄደበት ስፍራ ተከትለነው እንድንገባ ጳውሎስ ያሳስበናል።</a:t>
            </a:r>
            <a:r>
              <a:rPr lang="en" sz="2000" b="1" dirty="0"/>
              <a:t> </a:t>
            </a:r>
            <a:r>
              <a:rPr lang="am-ET" sz="2000" b="1" dirty="0"/>
              <a:t>ይህም ዙፋን የእግዚአብሔር ዙፋን ነው    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3:1)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እኛ</a:t>
            </a:r>
            <a:r>
              <a:rPr lang="en" sz="2000" b="1" dirty="0"/>
              <a:t> “</a:t>
            </a:r>
            <a:r>
              <a:rPr lang="am-ET" sz="2000" b="1" dirty="0"/>
              <a:t>ሞተናል</a:t>
            </a:r>
            <a:r>
              <a:rPr lang="en" sz="2000" b="1" dirty="0"/>
              <a:t>” </a:t>
            </a:r>
            <a:r>
              <a:rPr lang="am-ET" sz="2000" b="1" dirty="0"/>
              <a:t>ሕይወታችንም</a:t>
            </a:r>
            <a:r>
              <a:rPr lang="en" sz="2000" b="1" dirty="0"/>
              <a:t> “</a:t>
            </a:r>
            <a:r>
              <a:rPr lang="am-ET" sz="2000" b="1" dirty="0"/>
              <a:t>በእግዚአብሔር ከክርስቶስ ጋር ተሰውሮአል</a:t>
            </a:r>
            <a:r>
              <a:rPr lang="en" sz="2000" b="1" dirty="0"/>
              <a:t>” (</a:t>
            </a:r>
            <a:r>
              <a:rPr lang="am-ET" sz="2000" b="1" dirty="0"/>
              <a:t>ቆላ</a:t>
            </a:r>
            <a:r>
              <a:rPr lang="en" sz="2000" b="1" dirty="0"/>
              <a:t> 3:3)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እዚህ ጋር የተጠቀሰው ሕይወት ክርስቶስን ስንቀበል የምናገኘው ሕይወት ነው።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እርግጥ ነው ይህንን በአካል ማድረግ የምንችለው ኢየሱስ በዳግም ምፅአቱ ጊዜ ወደ እርሱ ሲወስደን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3:4)</a:t>
            </a:r>
            <a:r>
              <a:rPr lang="am-ET" sz="2000" b="1" dirty="0"/>
              <a:t>።ይህ በእንዲህ እንዳለ አይናችንን በግባችን ላይ ማለትም በሰማያዊ ነገሮች ላይ መትከል  አለብን       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3:2)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ይህ ሕይወት ሕያው ሆኖ ይቀጥል ዘንድ በየዕለቱ ልንመግበው ይገባል </a:t>
            </a:r>
            <a:r>
              <a:rPr lang="en" sz="2000" b="1" dirty="0"/>
              <a:t>(2 </a:t>
            </a:r>
            <a:r>
              <a:rPr lang="am-ET" sz="2000" b="1" dirty="0"/>
              <a:t>ቆሮ </a:t>
            </a:r>
            <a:r>
              <a:rPr lang="en" sz="2000" b="1" dirty="0"/>
              <a:t>4:16)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በየቀኑ</a:t>
            </a:r>
            <a:r>
              <a:rPr lang="en" sz="2000" b="1" dirty="0"/>
              <a:t> “</a:t>
            </a:r>
            <a:r>
              <a:rPr lang="am-ET" sz="2000" b="1" dirty="0"/>
              <a:t>በላይ ያለውን</a:t>
            </a:r>
            <a:r>
              <a:rPr lang="en" sz="2000" b="1" dirty="0"/>
              <a:t>” </a:t>
            </a:r>
            <a:r>
              <a:rPr lang="am-ET" sz="2000" b="1" dirty="0"/>
              <a:t>ልንሻ እና </a:t>
            </a:r>
            <a:r>
              <a:rPr lang="en" sz="2000" b="1" dirty="0"/>
              <a:t>“</a:t>
            </a:r>
            <a:r>
              <a:rPr lang="am-ET" sz="2000" b="1" dirty="0"/>
              <a:t>ኢየሱስን በትኩረት ልንመለከት</a:t>
            </a:r>
            <a:r>
              <a:rPr lang="en" sz="2000" b="1" dirty="0"/>
              <a:t>” </a:t>
            </a:r>
            <a:r>
              <a:rPr lang="am-ET" sz="2000" b="1" dirty="0"/>
              <a:t>ያስፈልገናል </a:t>
            </a:r>
            <a:r>
              <a:rPr lang="en" sz="2000" b="1" dirty="0"/>
              <a:t>(</a:t>
            </a:r>
            <a:r>
              <a:rPr lang="am-ET" sz="2000" b="1" dirty="0"/>
              <a:t>ዕብ</a:t>
            </a:r>
            <a:r>
              <a:rPr lang="en" sz="2000" b="1" dirty="0"/>
              <a:t> 12:2)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4800" b="1" spc="300" dirty="0">
                <a:ln/>
                <a:solidFill>
                  <a:schemeClr val="accent3"/>
                </a:solidFill>
              </a:rPr>
              <a:t>ለምድራዊ ነገሮች ሙት መሆን</a:t>
            </a:r>
            <a:r>
              <a:rPr lang="en" sz="4800" b="1" spc="300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እንግዲህ በምድር ያሉቱን ብልቶቻችሁን ግደሉ፥ እነዚህም ዝሙትና ርኵሰት ፍትወትም ክፉ ምኞትም ጣኦትንም ማምለክ የሆነ መጎምጀት ነው፤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ቆላስይስ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3:5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ከክርስቶስ ጋር በመነሳታችንና ስለ ሰማያዊ ነገሮች እያሰብን የምንኖር በመሆናችን አላማችንን እንዳናሳካ እንቅፋት የሆነውን የምድራዊ ነገር መግደል አለብን።</a:t>
            </a:r>
            <a:endParaRPr lang="en" sz="2000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በጳውሎስ ዘመን የነበሩት የአስርቱን ትዕዛዛት ፅሁፍና መንፈስ የሚጥሱ የሰው ሥጋዊ ፍላጎቶች ዛሬም ከብበውን እንዳሉ ስንመለከት ከዚያን ጊዜ አንስቶ የሰው ተፈጥሮ ብዙም እንዳልተቀየረ እንገነዘባለን።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ማንም እንዳይስት በማሰብ የምድራዊ አስተሳሰብን ዋነኛ ነጥቦች ጠቁሞ ነበር። እነዚህንም ሲቀጥል ምንነታቸው በበለጠ አብራርቶ እንመለከታለን።</a:t>
            </a:r>
            <a:r>
              <a:rPr lang="en" sz="2000" b="1" dirty="0"/>
              <a:t> </a:t>
            </a:r>
            <a:r>
              <a:rPr lang="am-ET" sz="2000" b="1" dirty="0"/>
              <a:t>ስንዘረዝራቸው </a:t>
            </a:r>
            <a:r>
              <a:rPr lang="en" sz="2000" b="1" dirty="0"/>
              <a:t>“</a:t>
            </a:r>
            <a:r>
              <a:rPr lang="am-ET" sz="2000" b="1" dirty="0"/>
              <a:t>ዝሙት፣</a:t>
            </a:r>
            <a:r>
              <a:rPr lang="en" sz="2000" b="1" dirty="0"/>
              <a:t> </a:t>
            </a:r>
            <a:r>
              <a:rPr lang="am-ET" sz="2000" b="1" dirty="0"/>
              <a:t>እርኩሰት፣</a:t>
            </a:r>
            <a:r>
              <a:rPr lang="en" sz="2000" b="1" dirty="0"/>
              <a:t> </a:t>
            </a:r>
            <a:r>
              <a:rPr lang="am-ET" sz="2000" b="1" dirty="0"/>
              <a:t>ፍትወት፣ ክፉ ምኞት፣ እራስ ወዳድነት እና</a:t>
            </a:r>
            <a:r>
              <a:rPr lang="en" sz="2000" b="1" dirty="0"/>
              <a:t> </a:t>
            </a:r>
            <a:r>
              <a:rPr lang="am-ET" sz="2000" b="1" dirty="0"/>
              <a:t>ጣዖትን ማምለክ</a:t>
            </a:r>
            <a:r>
              <a:rPr lang="en" sz="2000" b="1" dirty="0"/>
              <a:t>” </a:t>
            </a:r>
            <a:r>
              <a:rPr lang="am-ET" sz="2000" b="1" dirty="0"/>
              <a:t>ናቸው </a:t>
            </a:r>
            <a:r>
              <a:rPr lang="en" sz="2000" b="1" dirty="0"/>
              <a:t>(</a:t>
            </a:r>
            <a:r>
              <a:rPr lang="am-ET" sz="2000" b="1" dirty="0"/>
              <a:t>ቆላ </a:t>
            </a:r>
            <a:r>
              <a:rPr lang="en" sz="2000" b="1" dirty="0"/>
              <a:t>3:5)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እነዚህን ሀሳቦች እና ተግባሮች </a:t>
            </a:r>
            <a:r>
              <a:rPr lang="en" sz="2000" b="1" dirty="0"/>
              <a:t>“</a:t>
            </a:r>
            <a:r>
              <a:rPr lang="am-ET" sz="2000" b="1" dirty="0"/>
              <a:t>መግደል</a:t>
            </a:r>
            <a:r>
              <a:rPr lang="en" sz="2000" b="1" dirty="0"/>
              <a:t>”</a:t>
            </a:r>
            <a:r>
              <a:rPr lang="am-ET" sz="2000" b="1" dirty="0"/>
              <a:t>፣ መተው እና ማጥፋት ያለብን ለምንድን ነው</a:t>
            </a:r>
            <a:r>
              <a:rPr lang="en" sz="2000" b="1" dirty="0"/>
              <a:t>? </a:t>
            </a:r>
            <a:r>
              <a:rPr lang="am-ET" sz="2000" b="1" dirty="0"/>
              <a:t>ምክንያቱም</a:t>
            </a:r>
            <a:r>
              <a:rPr lang="en" sz="2000" b="1" dirty="0"/>
              <a:t> “</a:t>
            </a:r>
            <a:r>
              <a:rPr lang="am-ET" sz="2000" b="1" dirty="0"/>
              <a:t>የእግዚአብሔርን ቁጣ</a:t>
            </a:r>
            <a:r>
              <a:rPr lang="en" sz="2000" b="1" dirty="0"/>
              <a:t>” </a:t>
            </a:r>
            <a:r>
              <a:rPr lang="am-ET" sz="2000" b="1" dirty="0"/>
              <a:t>ስለሚያመጡና ደግሞም ከእኛ ሰማያዊ ተፈጥሮ ጋር ስለማይገጥሙ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3:6)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ምድራዊው ነገር ሳይገድላችሁ ምድራዊውን ነገር ግደሉት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m-ET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ሰማያዊውን ነገር መላበስ </a:t>
            </a:r>
            <a:endParaRPr lang="en" sz="5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838080"/>
            <a:ext cx="9877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የፈጠረውንም ምሳሌ እንዲመስል እውቀትን ለማግኘት የሚታደሰውን አዲሱን ሰው ለብሳችሁታል</a:t>
            </a:r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</a:t>
            </a:r>
            <a:r>
              <a:rPr lang="en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3:10</a:t>
            </a:r>
            <a:r>
              <a:rPr lang="en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በጠንካራ የምሳሌያዊ አነጋገር በአምስቱ ዋነኛ</a:t>
            </a:r>
            <a:r>
              <a:rPr lang="en" sz="2000" b="1" dirty="0"/>
              <a:t> </a:t>
            </a:r>
            <a:r>
              <a:rPr lang="am-ET" sz="2000" b="1" dirty="0"/>
              <a:t>የምድራዊ አስተሳሰቦች ላይ ሊርቁ የሚገቡ አምስት ምድራዊ ተግባራትን ጨምሮ ፅፏል። እነዚህም</a:t>
            </a:r>
            <a:r>
              <a:rPr lang="en" sz="2000" b="1" dirty="0"/>
              <a:t> “</a:t>
            </a:r>
            <a:r>
              <a:rPr lang="am-ET" sz="2000" b="1" dirty="0"/>
              <a:t>ቁጣ፣</a:t>
            </a:r>
            <a:r>
              <a:rPr lang="en-US" sz="2000" b="1" dirty="0"/>
              <a:t> </a:t>
            </a:r>
            <a:r>
              <a:rPr lang="am-ET" sz="2000" b="1" dirty="0"/>
              <a:t>ንዴት፣ ክፋት፣</a:t>
            </a:r>
            <a:r>
              <a:rPr lang="en-US" sz="2000" b="1" dirty="0"/>
              <a:t> </a:t>
            </a:r>
            <a:r>
              <a:rPr lang="am-ET" sz="2000" b="1" dirty="0"/>
              <a:t>ስድብ</a:t>
            </a:r>
            <a:r>
              <a:rPr lang="en-US" sz="2000" b="1" dirty="0"/>
              <a:t> </a:t>
            </a:r>
            <a:r>
              <a:rPr lang="am-ET" sz="2000" b="1" dirty="0"/>
              <a:t>እና</a:t>
            </a:r>
            <a:r>
              <a:rPr lang="en-US" sz="2000" b="1" dirty="0"/>
              <a:t> </a:t>
            </a:r>
            <a:r>
              <a:rPr lang="am-ET" sz="2000" b="1" dirty="0"/>
              <a:t>የሚያሳፍር ንግግር</a:t>
            </a:r>
            <a:r>
              <a:rPr lang="en" sz="2000" b="1" dirty="0"/>
              <a:t>” (</a:t>
            </a:r>
            <a:r>
              <a:rPr lang="am-ET" sz="2000" b="1" dirty="0"/>
              <a:t>ቆላ</a:t>
            </a:r>
            <a:r>
              <a:rPr lang="en" sz="2000" b="1" dirty="0"/>
              <a:t> 3:8)</a:t>
            </a:r>
            <a:r>
              <a:rPr lang="am-ET" sz="2000" b="1" dirty="0"/>
              <a:t> ሲሆኑ</a:t>
            </a:r>
            <a:r>
              <a:rPr lang="en" sz="2000" b="1" dirty="0"/>
              <a:t> </a:t>
            </a:r>
            <a:r>
              <a:rPr lang="am-ET" sz="2000" b="1" dirty="0"/>
              <a:t>በስተመጨረሻ ደግሞ ከሁሉም የከፋው ስድስተኛው ተግባር</a:t>
            </a:r>
            <a:r>
              <a:rPr lang="en" sz="2000" b="1" dirty="0"/>
              <a:t> “</a:t>
            </a:r>
            <a:r>
              <a:rPr lang="am-ET" sz="2000" b="1" dirty="0"/>
              <a:t>ውሸት</a:t>
            </a:r>
            <a:r>
              <a:rPr lang="en" sz="2000" b="1" dirty="0"/>
              <a:t>” </a:t>
            </a:r>
            <a:r>
              <a:rPr lang="am-ET" sz="2000" b="1" dirty="0"/>
              <a:t>ነው </a:t>
            </a:r>
            <a:r>
              <a:rPr lang="en" sz="2000" b="1" dirty="0"/>
              <a:t>(</a:t>
            </a:r>
            <a:r>
              <a:rPr lang="am-ET" sz="2000" b="1" dirty="0"/>
              <a:t>ቆላ </a:t>
            </a:r>
            <a:r>
              <a:rPr lang="en" sz="2000" b="1" dirty="0"/>
              <a:t>3:9)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እድፋሙን ልብስ አስወግደን </a:t>
            </a:r>
            <a:r>
              <a:rPr lang="en" sz="2000" b="1" dirty="0"/>
              <a:t>“</a:t>
            </a:r>
            <a:r>
              <a:rPr lang="am-ET" sz="2000" b="1" dirty="0"/>
              <a:t>መልካሙን ልብስ</a:t>
            </a:r>
            <a:r>
              <a:rPr lang="en" sz="2000" b="1" dirty="0"/>
              <a:t>” </a:t>
            </a:r>
            <a:r>
              <a:rPr lang="am-ET" sz="2000" b="1" dirty="0"/>
              <a:t>ልንላበስ ያስፈልገናል። ይህን ልብስ ከለበስን በኋላ በየዕለቱ እየታደስን በቅድስና ማደግ አለብን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3:10)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20211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እነዚህን ነገሮች አስወግደን እንደጨረስን በማሰብ</a:t>
            </a:r>
            <a:r>
              <a:rPr lang="en" sz="2000" b="1" dirty="0"/>
              <a:t> “</a:t>
            </a:r>
            <a:r>
              <a:rPr lang="am-ET" sz="2000" b="1" dirty="0"/>
              <a:t>አሮጌውን ሰው ከሥራው ጋር ገፋችሁታልና፥</a:t>
            </a:r>
            <a:r>
              <a:rPr lang="en" sz="2000" b="1" dirty="0"/>
              <a:t>” </a:t>
            </a:r>
            <a:r>
              <a:rPr lang="am-ET" sz="2000" b="1" dirty="0"/>
              <a:t>በማለት ይናገራል </a:t>
            </a:r>
            <a:r>
              <a:rPr lang="en" sz="2000" b="1" dirty="0"/>
              <a:t>(</a:t>
            </a:r>
            <a:r>
              <a:rPr lang="am-ET" sz="2000" b="1" dirty="0"/>
              <a:t>ቆላ</a:t>
            </a:r>
            <a:r>
              <a:rPr lang="en" sz="2000" b="1" dirty="0"/>
              <a:t> 3:9)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ኢየሱስ ከኃጥያታችን እንዲያነፃን በፈቀድንለት ጊዜ </a:t>
            </a:r>
            <a:r>
              <a:rPr lang="en" sz="2000" b="1" dirty="0"/>
              <a:t>“</a:t>
            </a:r>
            <a:r>
              <a:rPr lang="am-ET" sz="2000" b="1" dirty="0"/>
              <a:t>እድፋሙን ልብስ</a:t>
            </a:r>
            <a:r>
              <a:rPr lang="en" sz="2000" b="1" dirty="0"/>
              <a:t>” </a:t>
            </a:r>
            <a:r>
              <a:rPr lang="am-ET" sz="2000" b="1" dirty="0"/>
              <a:t>አስወግዶልናል </a:t>
            </a:r>
            <a:r>
              <a:rPr lang="en" sz="2000" b="1" dirty="0"/>
              <a:t>(</a:t>
            </a:r>
            <a:r>
              <a:rPr lang="am-ET" sz="2000" b="1" dirty="0"/>
              <a:t>ዘካ </a:t>
            </a:r>
            <a:r>
              <a:rPr lang="en" sz="2000" b="1" dirty="0"/>
              <a:t>3:3)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በመንፈስ ቅዱስ ሥራ እና ቃሉን በማጥናት እየታደስን ስንኖር በመካከላችን የሚለያዩን ገደቦች ይጠፋሉ </a:t>
            </a:r>
            <a:r>
              <a:rPr lang="en" sz="2000" b="1" dirty="0"/>
              <a:t>(</a:t>
            </a:r>
            <a:r>
              <a:rPr lang="am-ET" sz="2000" b="1" dirty="0"/>
              <a:t>ቆላ</a:t>
            </a:r>
            <a:r>
              <a:rPr lang="en" sz="2000" b="1" dirty="0"/>
              <a:t> 3:11)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8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በክርስቶስ የሆነው አዲስ ሕይወት ባህሪያት</a:t>
            </a:r>
            <a:endParaRPr lang="en" sz="80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-42161"/>
            <a:ext cx="102965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5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የፍፃሜ ማሰሪያ</a:t>
            </a:r>
            <a:r>
              <a:rPr lang="en" sz="5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በእነዚህም ሁሉ ላይ የፍጻሜ ማሰሪያ የሆነውን ፍቅርን ልበሱት።</a:t>
            </a:r>
            <a:r>
              <a:rPr lang="en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ቆላ</a:t>
            </a:r>
            <a:r>
              <a:rPr lang="en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3:14</a:t>
            </a:r>
            <a:r>
              <a:rPr lang="en" sz="1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እኛ</a:t>
            </a:r>
            <a:r>
              <a:rPr lang="en" sz="2000" b="1" dirty="0"/>
              <a:t> “</a:t>
            </a:r>
            <a:r>
              <a:rPr lang="am-ET" sz="2000" b="1" dirty="0"/>
              <a:t>የእግዚአብሔር ምርጦች ቅዱሳን እና የተወደድን</a:t>
            </a:r>
            <a:r>
              <a:rPr lang="en" sz="2000" b="1" dirty="0"/>
              <a:t>” </a:t>
            </a:r>
            <a:r>
              <a:rPr lang="am-ET" sz="2000" b="1" dirty="0"/>
              <a:t>ነን </a:t>
            </a:r>
            <a:r>
              <a:rPr lang="en" sz="2000" b="1" dirty="0"/>
              <a:t>(</a:t>
            </a:r>
            <a:r>
              <a:rPr lang="am-ET" sz="2000" b="1" dirty="0"/>
              <a:t>ቆላ </a:t>
            </a:r>
            <a:r>
              <a:rPr lang="en" sz="2000" b="1" dirty="0"/>
              <a:t>3:12)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ጴጥሮስ እንደሚነግረን ከሆነ ይህ ለእኛ ታላቅ ጥቅምን እና ኃላፊነትን የሚያመጣልን ነው</a:t>
            </a:r>
            <a:r>
              <a:rPr lang="en" sz="2000" b="1" dirty="0"/>
              <a:t> (1 </a:t>
            </a:r>
            <a:r>
              <a:rPr lang="am-ET" sz="2000" b="1" dirty="0"/>
              <a:t>ጴጥ </a:t>
            </a:r>
            <a:r>
              <a:rPr lang="en" sz="2000" b="1" dirty="0"/>
              <a:t>2:9)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ነገር ግን የእግዚአብሔር ምርጦች ባህሪያቸውን ምን ሊመስል ይገባዋል</a:t>
            </a:r>
            <a:r>
              <a:rPr lang="en" sz="2000" b="1" dirty="0"/>
              <a:t> (</a:t>
            </a:r>
            <a:r>
              <a:rPr lang="am-ET" sz="2000" b="1" dirty="0"/>
              <a:t>ቆላ </a:t>
            </a:r>
            <a:r>
              <a:rPr lang="en" sz="2000" b="1" dirty="0"/>
              <a:t>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033484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ይህ ሁሉ የሚቃኘው የፍፃሜ ማሰሪያ በሆነው በፍቅር ነው</a:t>
            </a:r>
            <a:r>
              <a:rPr lang="en" sz="2000" b="1" dirty="0"/>
              <a:t> (</a:t>
            </a:r>
            <a:r>
              <a:rPr lang="am-ET" sz="2000" b="1" dirty="0"/>
              <a:t>ቆላ </a:t>
            </a:r>
            <a:r>
              <a:rPr lang="en" sz="2000" b="1" dirty="0"/>
              <a:t>3:14)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የምናገኘው ጥቅም እና ኃላፊነት ደግሞ ይሄ ነው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795927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924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Constantia</vt:lpstr>
      <vt:lpstr>Arial</vt:lpstr>
      <vt:lpstr>Nyala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313</cp:revision>
  <dcterms:created xsi:type="dcterms:W3CDTF">2026-02-01T14:37:42Z</dcterms:created>
  <dcterms:modified xsi:type="dcterms:W3CDTF">2026-03-19T08:06:56Z</dcterms:modified>
</cp:coreProperties>
</file>