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7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ሚስቶች ለባሎቻቸው ሊገዙ ይገባል          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3:18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ኤፌ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5:22-24)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ይህ መገዛት በጋራ መገዛት ውስጥ የሚኖር ሲሆን</a:t>
          </a:r>
          <a:r>
            <a:rPr lang="en" sz="2000" b="1" noProof="0" dirty="0">
              <a:solidFill>
                <a:schemeClr val="tx1"/>
              </a:solidFill>
            </a:rPr>
            <a:t> (</a:t>
          </a:r>
          <a:r>
            <a:rPr lang="am-ET" sz="2000" b="1" noProof="0" dirty="0">
              <a:solidFill>
                <a:schemeClr val="tx1"/>
              </a:solidFill>
            </a:rPr>
            <a:t>ኤፌ</a:t>
          </a:r>
          <a:r>
            <a:rPr lang="en" sz="2000" b="1" noProof="0" dirty="0">
              <a:solidFill>
                <a:schemeClr val="tx1"/>
              </a:solidFill>
            </a:rPr>
            <a:t> 5:21)            “</a:t>
          </a:r>
          <a:r>
            <a:rPr lang="am-ET" sz="2000" b="1" noProof="0" dirty="0">
              <a:solidFill>
                <a:schemeClr val="tx1"/>
              </a:solidFill>
            </a:rPr>
            <a:t>በክርስቶስ ፍርሃት</a:t>
          </a:r>
          <a:r>
            <a:rPr lang="en" sz="2000" b="1" noProof="0" dirty="0">
              <a:solidFill>
                <a:schemeClr val="tx1"/>
              </a:solidFill>
            </a:rPr>
            <a:t>”</a:t>
          </a:r>
          <a:r>
            <a:rPr lang="am-ET" sz="2000" b="1" noProof="0" dirty="0">
              <a:solidFill>
                <a:schemeClr val="tx1"/>
              </a:solidFill>
            </a:rPr>
            <a:t> ሊሆን ይገባዋል</a:t>
          </a:r>
          <a:endParaRPr lang="en" sz="20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ባሎች ሚስቶቻቸውን ሊወድዷቸው ይገባል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3:19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ኤፌ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ክርስቶስ እኛን በወደደበት ፍቅር መውደድ አለባቸው</a:t>
          </a:r>
          <a:r>
            <a:rPr lang="en" sz="2000" b="1" noProof="0" dirty="0">
              <a:solidFill>
                <a:schemeClr val="tx1"/>
              </a:solidFill>
            </a:rPr>
            <a:t>(</a:t>
          </a:r>
          <a:r>
            <a:rPr lang="am-ET" sz="2000" b="1" noProof="0" dirty="0">
              <a:solidFill>
                <a:schemeClr val="tx1"/>
              </a:solidFill>
            </a:rPr>
            <a:t>ኤፌ</a:t>
          </a:r>
          <a:r>
            <a:rPr lang="en" sz="2000" b="1" noProof="0" dirty="0">
              <a:solidFill>
                <a:schemeClr val="tx1"/>
              </a:solidFill>
            </a:rPr>
            <a:t> 5:25)</a:t>
          </a:r>
          <a:endParaRPr lang="en" sz="20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am-ET" sz="1800" b="1" noProof="0" dirty="0">
              <a:solidFill>
                <a:schemeClr val="tx1"/>
              </a:solidFill>
            </a:rPr>
            <a:t>ለሚስቶች ደህንነት ኃላፊነት መውደድ አለባቸው</a:t>
          </a:r>
          <a:r>
            <a:rPr lang="en" sz="1800" b="1" noProof="0" dirty="0">
              <a:solidFill>
                <a:schemeClr val="tx1"/>
              </a:solidFill>
            </a:rPr>
            <a:t>                        (</a:t>
          </a:r>
          <a:r>
            <a:rPr lang="am-ET" sz="1800" b="1" noProof="0" dirty="0">
              <a:solidFill>
                <a:schemeClr val="tx1"/>
              </a:solidFill>
            </a:rPr>
            <a:t>ኤፌ</a:t>
          </a:r>
          <a:r>
            <a:rPr lang="en" sz="1800" b="1" noProof="0" dirty="0">
              <a:solidFill>
                <a:schemeClr val="tx1"/>
              </a:solidFill>
            </a:rPr>
            <a:t> 5:29)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“</a:t>
          </a:r>
          <a:r>
            <a:rPr lang="am-ET" sz="2000" b="1" noProof="0" dirty="0">
              <a:solidFill>
                <a:schemeClr val="tx1"/>
              </a:solidFill>
            </a:rPr>
            <a:t>መራራ</a:t>
          </a:r>
          <a:r>
            <a:rPr lang="en" sz="2000" b="1" noProof="0" dirty="0">
              <a:solidFill>
                <a:schemeClr val="tx1"/>
              </a:solidFill>
            </a:rPr>
            <a:t>” </a:t>
          </a:r>
          <a:r>
            <a:rPr lang="am-ET" sz="2000" b="1" noProof="0" dirty="0">
              <a:solidFill>
                <a:schemeClr val="tx1"/>
              </a:solidFill>
            </a:rPr>
            <a:t>አይሁኑባቸው </a:t>
          </a:r>
          <a:r>
            <a:rPr lang="en" sz="2000" b="1" noProof="0" dirty="0">
              <a:solidFill>
                <a:schemeClr val="tx1"/>
              </a:solidFill>
            </a:rPr>
            <a:t>(</a:t>
          </a:r>
          <a:r>
            <a:rPr lang="am-ET" sz="2000" b="1" noProof="0" dirty="0">
              <a:solidFill>
                <a:schemeClr val="tx1"/>
              </a:solidFill>
            </a:rPr>
            <a:t>አያስመርሯቸው፣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r>
            <a:rPr lang="am-ET" sz="2000" b="1" noProof="0" dirty="0">
              <a:solidFill>
                <a:schemeClr val="tx1"/>
              </a:solidFill>
            </a:rPr>
            <a:t>አይጨክኑባቸው፣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r>
            <a:rPr lang="am-ET" sz="2000" b="1" noProof="0" dirty="0">
              <a:solidFill>
                <a:schemeClr val="tx1"/>
              </a:solidFill>
            </a:rPr>
            <a:t>አምባ ገነን አይሁኑባቸው</a:t>
          </a:r>
          <a:r>
            <a:rPr lang="en" sz="2000" b="1" noProof="0" dirty="0">
              <a:solidFill>
                <a:schemeClr val="tx1"/>
              </a:solidFill>
            </a:rPr>
            <a:t>)</a:t>
          </a:r>
          <a:endParaRPr lang="en" sz="20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የልጆች ኃላፊነት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 ኤፌ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am-ET" sz="2000" b="1" noProof="0" dirty="0"/>
            <a:t>የልጆች ታዛዥነት አማራጭ የሌለው ጉዳይ ነው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am-ET" sz="2000" b="1" noProof="0" dirty="0"/>
            <a:t>ይህ መታዘዝ የተመሰረተው በአራተኛው ትዕዛዝ ላይ ነው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am-ET" sz="2000" b="1" noProof="0" dirty="0"/>
            <a:t>በተጨማሪም መታዘዝ የራሱ ዋጋ ይኖረዋል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የወላጆች ኃላፊነት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3:21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ኤፌ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am-ET" sz="2000" b="1" noProof="0" dirty="0"/>
            <a:t>ልጆች ተስፋ እንዳይቆርጡ ሳያስቆጡና ሳያበሳጩ ማስተማር</a:t>
          </a:r>
          <a:endParaRPr lang="en" sz="20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am-ET" sz="2000" b="1" noProof="0" dirty="0"/>
            <a:t>ሁልጊዜ እየተቆጡና ስሜታዊ እየሆኑ ማሳዘን የለባቸውም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am-ET" sz="2000" b="1" noProof="0" dirty="0"/>
            <a:t>የእግዚአብሔርን መንገድ ማስተማር አለባቸው</a:t>
          </a:r>
          <a:br>
            <a:rPr lang="en" sz="2000" b="1" noProof="0" dirty="0"/>
          </a:br>
          <a:r>
            <a:rPr lang="en" sz="2000" b="1" noProof="0" dirty="0"/>
            <a:t>(</a:t>
          </a:r>
          <a:r>
            <a:rPr lang="am-ET" sz="2000" b="1" noProof="0" dirty="0"/>
            <a:t>ዘዳ</a:t>
          </a:r>
          <a:r>
            <a:rPr lang="en" sz="2000" b="1" noProof="0" dirty="0"/>
            <a:t> 6:6-7</a:t>
          </a:r>
          <a:r>
            <a:rPr lang="am-ET" sz="2000" b="1" noProof="0" dirty="0"/>
            <a:t>፣</a:t>
          </a:r>
          <a:r>
            <a:rPr lang="en" sz="2000" b="1" noProof="0" dirty="0"/>
            <a:t> </a:t>
          </a:r>
          <a:r>
            <a:rPr lang="am-ET" sz="2000" b="1" noProof="0" dirty="0"/>
            <a:t>ምሳ</a:t>
          </a:r>
          <a:r>
            <a:rPr lang="en" sz="2000" b="1" noProof="0" dirty="0"/>
            <a:t>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am-ET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የሰራተኞች ባህሪ        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</a:t>
          </a:r>
          <a:r>
            <a:rPr lang="am-ET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 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3:22-25</a:t>
          </a:r>
          <a:r>
            <a:rPr lang="am-ET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ኤፌ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6:5-8)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am-ET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የሚያያቸው ቢኖርም ወይም ባይኖርም ሁልጊዜ ምርጥ ስራን መስራት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am-ET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ስራውን ለእግዚአብሔር እንደሚሰሩት ያክል በስራቸው ለመላቅ መጣር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am-ET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ትክክለኛ ቅሬታ ከመጣባቸው ማስተናገድ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am-ET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መልካም ስራ ዋጋ አለው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am-ET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አሰሪያቸው መልካም አይደለም ማለት መታዘዝ የለባቸውም ማለት አይደለም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</a:t>
          </a:r>
          <a:r>
            <a:rPr lang="am-ET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ጴጥ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2:18)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am-ET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የአሰሪዎች ባህሪ</a:t>
          </a:r>
          <a:b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 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4:1</a:t>
          </a:r>
          <a:r>
            <a:rPr lang="am-ET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ኤፌ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በመልካም ፍርድና በፅድቅ መምራት አለባቸው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ማስፈራራትና በስሜት ማዘዝ የለባቸውም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ደግሞም ሁሉም አሰሪ የሚቆጣጠረው ሌላ አሰሪ በላዩ አለ</a:t>
          </a:r>
          <a:endParaRPr lang="en" sz="20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በጥበብ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am-ET" sz="2000" b="1" noProof="0" dirty="0"/>
            <a:t>ኢየሱስን ገና ከማያስቁት ጋር ባለን ግንኙነት</a:t>
          </a:r>
          <a:r>
            <a:rPr lang="en" sz="2000" b="1" noProof="0" dirty="0"/>
            <a:t> “</a:t>
          </a:r>
          <a:r>
            <a:rPr lang="am-ET" sz="2000" b="1" noProof="0" dirty="0"/>
            <a:t>ላይኛይቱ ጥበብ</a:t>
          </a:r>
          <a:r>
            <a:rPr lang="en" sz="2000" b="1" noProof="0" dirty="0"/>
            <a:t>” </a:t>
          </a:r>
          <a:r>
            <a:rPr lang="am-ET" sz="2000" b="1" noProof="0" dirty="0"/>
            <a:t>ታስፈልጋናለች   </a:t>
          </a:r>
          <a:r>
            <a:rPr lang="en" sz="2000" b="1" noProof="0" dirty="0"/>
            <a:t>(</a:t>
          </a:r>
          <a:r>
            <a:rPr lang="am-ET" sz="2000" b="1" noProof="0" dirty="0"/>
            <a:t>ያዕቆብ</a:t>
          </a:r>
          <a:r>
            <a:rPr lang="en" sz="2000" b="1" noProof="0" dirty="0"/>
            <a:t> 3:17)</a:t>
          </a:r>
          <a:endParaRPr lang="en" sz="20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በጥሩ ቃላት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am-ET" sz="2000" b="1" noProof="0" dirty="0"/>
            <a:t>በደስታ እንዲሰሙን ቃሎቻችን ሁልጊዜ የአክብሮት መሆን አለባቸው።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በጨው በተቀመመ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ንግግር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am-ET" sz="2000" b="1" noProof="0" dirty="0"/>
            <a:t>ውይይታችን አብሮን ላለው ሰው ተገቢ የሆነና ለዚያ ሰውና ለአካባቢያቸው ገጣሚ መሆን አለበት።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ለእያንዳንዱ የሚመጥነውን ምላሽ መስጠት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am-ET" sz="2000" b="1" noProof="0" dirty="0"/>
            <a:t>እያንዳንዱ ሰው የተለያየ ስለሆነ መንፈስ ቅዱስ እንዴት ለሁሉም ምላሽን እንደምንሰት ይመራናል።</a:t>
          </a:r>
          <a:endParaRPr lang="en" sz="20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ሚስቶች ለባሎቻቸው ሊገዙ ይገባል          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3:18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ኤፌ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5:22-24)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ይህ መገዛት በጋራ መገዛት ውስጥ የሚኖር ሲሆን</a:t>
          </a:r>
          <a:r>
            <a:rPr lang="en" sz="2000" b="1" kern="1200" noProof="0" dirty="0">
              <a:solidFill>
                <a:schemeClr val="tx1"/>
              </a:solidFill>
            </a:rPr>
            <a:t> (</a:t>
          </a:r>
          <a:r>
            <a:rPr lang="am-ET" sz="2000" b="1" kern="1200" noProof="0" dirty="0">
              <a:solidFill>
                <a:schemeClr val="tx1"/>
              </a:solidFill>
            </a:rPr>
            <a:t>ኤፌ</a:t>
          </a:r>
          <a:r>
            <a:rPr lang="en" sz="2000" b="1" kern="1200" noProof="0" dirty="0">
              <a:solidFill>
                <a:schemeClr val="tx1"/>
              </a:solidFill>
            </a:rPr>
            <a:t> 5:21)            “</a:t>
          </a:r>
          <a:r>
            <a:rPr lang="am-ET" sz="2000" b="1" kern="1200" noProof="0" dirty="0">
              <a:solidFill>
                <a:schemeClr val="tx1"/>
              </a:solidFill>
            </a:rPr>
            <a:t>በክርስቶስ ፍርሃት</a:t>
          </a:r>
          <a:r>
            <a:rPr lang="en" sz="2000" b="1" kern="1200" noProof="0" dirty="0">
              <a:solidFill>
                <a:schemeClr val="tx1"/>
              </a:solidFill>
            </a:rPr>
            <a:t>”</a:t>
          </a:r>
          <a:r>
            <a:rPr lang="am-ET" sz="2000" b="1" kern="1200" noProof="0" dirty="0">
              <a:solidFill>
                <a:schemeClr val="tx1"/>
              </a:solidFill>
            </a:rPr>
            <a:t> ሊሆን ይገባዋል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ባሎች ሚስቶቻቸውን ሊወድዷቸው ይገባል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3:19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ኤፌ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ክርስቶስ እኛን በወደደበት ፍቅር መውደድ አለባቸው</a:t>
          </a:r>
          <a:r>
            <a:rPr lang="en" sz="2000" b="1" kern="1200" noProof="0" dirty="0">
              <a:solidFill>
                <a:schemeClr val="tx1"/>
              </a:solidFill>
            </a:rPr>
            <a:t>(</a:t>
          </a:r>
          <a:r>
            <a:rPr lang="am-ET" sz="2000" b="1" kern="1200" noProof="0" dirty="0">
              <a:solidFill>
                <a:schemeClr val="tx1"/>
              </a:solidFill>
            </a:rPr>
            <a:t>ኤፌ</a:t>
          </a:r>
          <a:r>
            <a:rPr lang="en" sz="2000" b="1" kern="1200" noProof="0" dirty="0">
              <a:solidFill>
                <a:schemeClr val="tx1"/>
              </a:solidFill>
            </a:rPr>
            <a:t> 5:25)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noProof="0" dirty="0">
              <a:solidFill>
                <a:schemeClr val="tx1"/>
              </a:solidFill>
            </a:rPr>
            <a:t>ለሚስቶች ደህንነት ኃላፊነት መውደድ አለባቸው</a:t>
          </a:r>
          <a:r>
            <a:rPr lang="en" sz="1800" b="1" kern="1200" noProof="0" dirty="0">
              <a:solidFill>
                <a:schemeClr val="tx1"/>
              </a:solidFill>
            </a:rPr>
            <a:t>                        (</a:t>
          </a:r>
          <a:r>
            <a:rPr lang="am-ET" sz="1800" b="1" kern="1200" noProof="0" dirty="0">
              <a:solidFill>
                <a:schemeClr val="tx1"/>
              </a:solidFill>
            </a:rPr>
            <a:t>ኤፌ</a:t>
          </a:r>
          <a:r>
            <a:rPr lang="en" sz="1800" b="1" kern="1200" noProof="0" dirty="0">
              <a:solidFill>
                <a:schemeClr val="tx1"/>
              </a:solidFill>
            </a:rPr>
            <a:t> 5:29)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“</a:t>
          </a:r>
          <a:r>
            <a:rPr lang="am-ET" sz="2000" b="1" kern="1200" noProof="0" dirty="0">
              <a:solidFill>
                <a:schemeClr val="tx1"/>
              </a:solidFill>
            </a:rPr>
            <a:t>መራራ</a:t>
          </a:r>
          <a:r>
            <a:rPr lang="en" sz="2000" b="1" kern="1200" noProof="0" dirty="0">
              <a:solidFill>
                <a:schemeClr val="tx1"/>
              </a:solidFill>
            </a:rPr>
            <a:t>” </a:t>
          </a:r>
          <a:r>
            <a:rPr lang="am-ET" sz="2000" b="1" kern="1200" noProof="0" dirty="0">
              <a:solidFill>
                <a:schemeClr val="tx1"/>
              </a:solidFill>
            </a:rPr>
            <a:t>አይሁኑባቸው </a:t>
          </a:r>
          <a:r>
            <a:rPr lang="en" sz="2000" b="1" kern="1200" noProof="0" dirty="0">
              <a:solidFill>
                <a:schemeClr val="tx1"/>
              </a:solidFill>
            </a:rPr>
            <a:t>(</a:t>
          </a:r>
          <a:r>
            <a:rPr lang="am-ET" sz="2000" b="1" kern="1200" noProof="0" dirty="0">
              <a:solidFill>
                <a:schemeClr val="tx1"/>
              </a:solidFill>
            </a:rPr>
            <a:t>አያስመርሯቸው፣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r>
            <a:rPr lang="am-ET" sz="2000" b="1" kern="1200" noProof="0" dirty="0">
              <a:solidFill>
                <a:schemeClr val="tx1"/>
              </a:solidFill>
            </a:rPr>
            <a:t>አይጨክኑባቸው፣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r>
            <a:rPr lang="am-ET" sz="2000" b="1" kern="1200" noProof="0" dirty="0">
              <a:solidFill>
                <a:schemeClr val="tx1"/>
              </a:solidFill>
            </a:rPr>
            <a:t>አምባ ገነን አይሁኑባቸው</a:t>
          </a:r>
          <a:r>
            <a:rPr lang="en" sz="2000" b="1" kern="1200" noProof="0" dirty="0">
              <a:solidFill>
                <a:schemeClr val="tx1"/>
              </a:solidFill>
            </a:rPr>
            <a:t>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የልጆች ኃላፊነት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 ኤፌ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የልጆች ታዛዥነት አማራጭ የሌለው ጉዳይ ነው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ይህ መታዘዝ የተመሰረተው በአራተኛው ትዕዛዝ ላይ ነው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በተጨማሪም መታዘዝ የራሱ ዋጋ ይኖረዋል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የወላጆች ኃላፊነት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3:21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ኤፌ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ልጆች ተስፋ እንዳይቆርጡ ሳያስቆጡና ሳያበሳጩ ማስተማር</a:t>
          </a:r>
          <a:endParaRPr lang="en" sz="20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ሁልጊዜ እየተቆጡና ስሜታዊ እየሆኑ ማሳዘን የለባቸውም</a:t>
          </a:r>
          <a:endParaRPr lang="en" sz="20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/>
            <a:t>የእግዚአብሔርን መንገድ ማስተማር አለባቸው</a:t>
          </a:r>
          <a:br>
            <a:rPr lang="en" sz="2000" b="1" kern="1200" noProof="0" dirty="0"/>
          </a:br>
          <a:r>
            <a:rPr lang="en" sz="2000" b="1" kern="1200" noProof="0" dirty="0"/>
            <a:t>(</a:t>
          </a:r>
          <a:r>
            <a:rPr lang="am-ET" sz="2000" b="1" kern="1200" noProof="0" dirty="0"/>
            <a:t>ዘዳ</a:t>
          </a:r>
          <a:r>
            <a:rPr lang="en" sz="2000" b="1" kern="1200" noProof="0" dirty="0"/>
            <a:t> 6:6-7</a:t>
          </a:r>
          <a:r>
            <a:rPr lang="am-ET" sz="2000" b="1" kern="1200" noProof="0" dirty="0"/>
            <a:t>፣</a:t>
          </a:r>
          <a:r>
            <a:rPr lang="en" sz="2000" b="1" kern="1200" noProof="0" dirty="0"/>
            <a:t> </a:t>
          </a:r>
          <a:r>
            <a:rPr lang="am-ET" sz="2000" b="1" kern="1200" noProof="0" dirty="0"/>
            <a:t>ምሳ</a:t>
          </a:r>
          <a:r>
            <a:rPr lang="en" sz="2000" b="1" kern="1200" noProof="0" dirty="0"/>
            <a:t> 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የሰራተኞች ባህሪ        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</a:t>
          </a:r>
          <a:r>
            <a:rPr lang="am-ET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 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3:22-25</a:t>
          </a:r>
          <a:r>
            <a:rPr lang="am-ET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ኤፌ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6:5-8)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የሚያያቸው ቢኖርም ወይም ባይኖርም ሁልጊዜ ምርጥ ስራን መስራት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ስራውን ለእግዚአብሔር እንደሚሰሩት ያክል በስራቸው ለመላቅ መጣር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ትክክለኛ ቅሬታ ከመጣባቸው ማስተናገድ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መልካም ስራ ዋጋ አለው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አሰሪያቸው መልካም አይደለም ማለት መታዘዝ የለባቸውም ማለት አይደለም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</a:t>
          </a:r>
          <a:r>
            <a:rPr lang="am-ET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ጴጥ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የአሰሪዎች ባህሪ</a:t>
          </a:r>
          <a:b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 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4:1</a:t>
          </a:r>
          <a:r>
            <a:rPr lang="am-ET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ኤፌ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በመልካም ፍርድና በፅድቅ መምራት አለባቸው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ማስፈራራትና በስሜት ማዘዝ የለባቸውም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ደግሞም ሁሉም አሰሪ የሚቆጣጠረው ሌላ አሰሪ በላዩ አለ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2000" b="1" kern="1200" noProof="0" dirty="0"/>
            <a:t>ኢየሱስን ገና ከማያስቁት ጋር ባለን ግንኙነት</a:t>
          </a:r>
          <a:r>
            <a:rPr lang="en" sz="2000" b="1" kern="1200" noProof="0" dirty="0"/>
            <a:t> “</a:t>
          </a:r>
          <a:r>
            <a:rPr lang="am-ET" sz="2000" b="1" kern="1200" noProof="0" dirty="0"/>
            <a:t>ላይኛይቱ ጥበብ</a:t>
          </a:r>
          <a:r>
            <a:rPr lang="en" sz="2000" b="1" kern="1200" noProof="0" dirty="0"/>
            <a:t>” </a:t>
          </a:r>
          <a:r>
            <a:rPr lang="am-ET" sz="2000" b="1" kern="1200" noProof="0" dirty="0"/>
            <a:t>ታስፈልጋናለች   </a:t>
          </a:r>
          <a:r>
            <a:rPr lang="en" sz="2000" b="1" kern="1200" noProof="0" dirty="0"/>
            <a:t>(</a:t>
          </a:r>
          <a:r>
            <a:rPr lang="am-ET" sz="2000" b="1" kern="1200" noProof="0" dirty="0"/>
            <a:t>ያዕቆብ</a:t>
          </a:r>
          <a:r>
            <a:rPr lang="en" sz="2000" b="1" kern="1200" noProof="0" dirty="0"/>
            <a:t> 3:17)</a:t>
          </a:r>
          <a:endParaRPr lang="en" sz="20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በጥበብ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2000" b="1" kern="1200" noProof="0" dirty="0"/>
            <a:t>በደስታ እንዲሰሙን ቃሎቻችን ሁልጊዜ የአክብሮት መሆን አለባቸው።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በጥሩ ቃላት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2000" b="1" kern="1200" noProof="0" dirty="0"/>
            <a:t>ውይይታችን አብሮን ላለው ሰው ተገቢ የሆነና ለዚያ ሰውና ለአካባቢያቸው ገጣሚ መሆን አለበት።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በጨው በተቀመመ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ንግግር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2000" b="1" kern="1200" noProof="0" dirty="0"/>
            <a:t>እያንዳንዱ ሰው የተለያየ ስለሆነ መንፈስ ቅዱስ እንዴት ለሁሉም ምላሽን እንደምንሰት ይመራናል።</a:t>
          </a:r>
          <a:endParaRPr lang="en" sz="20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ለእያንዳንዱ የሚመጥነውን ምላሽ መስጠት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117741" y="1880432"/>
            <a:ext cx="39545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115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አብረን መኖር</a:t>
            </a:r>
            <a:endParaRPr lang="en" sz="115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2632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m-ET" sz="1600" b="1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ትምህርት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am-ET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 መጋቢት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am-ET" sz="1600" b="1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፣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በቤተክርስቲያን ውስጥ ያሉ ግንኙነቶች</a:t>
            </a:r>
            <a:endParaRPr lang="en" sz="48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693241"/>
            <a:ext cx="952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ከማመስገን ጋር በጸሎት እየነቃችሁ ለእርሱ ትጉ፤</a:t>
            </a:r>
            <a:r>
              <a:rPr lang="en" sz="20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</a:t>
            </a:r>
            <a:r>
              <a:rPr lang="en" sz="16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4:2</a:t>
            </a:r>
            <a:r>
              <a:rPr lang="en" sz="16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333750" y="1249317"/>
            <a:ext cx="603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“</a:t>
            </a:r>
            <a:r>
              <a:rPr lang="am-ET" sz="2000" b="1" noProof="0" dirty="0"/>
              <a:t>እርስ በርሳችሁ ፀልዩ</a:t>
            </a:r>
            <a:r>
              <a:rPr lang="en" sz="2000" b="1" noProof="0" dirty="0"/>
              <a:t>”</a:t>
            </a:r>
            <a:r>
              <a:rPr lang="am-ET" sz="2000" b="1" noProof="0" dirty="0"/>
              <a:t> ተብለን ታዝዘናል ምክንያቱም</a:t>
            </a:r>
            <a:r>
              <a:rPr lang="en" sz="2000" b="1" noProof="0" dirty="0"/>
              <a:t> “</a:t>
            </a:r>
            <a:r>
              <a:rPr lang="am-ET" sz="2000" b="1" noProof="0" dirty="0"/>
              <a:t>የፃድቅ ሰው ፀሎት በሥራዋ እጅግ ኃይል ታደርጋለች</a:t>
            </a:r>
            <a:r>
              <a:rPr lang="en" sz="2000" b="1" noProof="0" dirty="0"/>
              <a:t>” (</a:t>
            </a:r>
            <a:r>
              <a:rPr lang="am-ET" sz="2000" b="1" noProof="0" dirty="0"/>
              <a:t>ያዕ</a:t>
            </a:r>
            <a:r>
              <a:rPr lang="en" sz="2000" b="1" noProof="0" dirty="0"/>
              <a:t> 5:16)</a:t>
            </a:r>
            <a:r>
              <a:rPr lang="am-ET" sz="2000" b="1" noProof="0" dirty="0"/>
              <a:t>።</a:t>
            </a:r>
            <a:endParaRPr lang="en" sz="2000" b="1" noProof="0" dirty="0"/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333746" y="2298092"/>
            <a:ext cx="60388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 ከጠዋትና ከምሽት ፀሎቶች ባለፈ በማንኛውም ሰዓት እንድንፀልይ ይመክረናል</a:t>
            </a:r>
            <a:r>
              <a:rPr lang="en" sz="2000" b="1" noProof="0" dirty="0"/>
              <a:t> (</a:t>
            </a:r>
            <a:r>
              <a:rPr lang="am-ET" sz="2000" b="1" noProof="0" dirty="0"/>
              <a:t>ቆላ</a:t>
            </a:r>
            <a:r>
              <a:rPr lang="en" sz="2000" b="1" noProof="0" dirty="0"/>
              <a:t> 4:2</a:t>
            </a:r>
            <a:r>
              <a:rPr lang="am-ET" sz="2000" b="1" noProof="0" dirty="0"/>
              <a:t>፣</a:t>
            </a:r>
            <a:r>
              <a:rPr lang="en" sz="2000" b="1" noProof="0" dirty="0"/>
              <a:t> </a:t>
            </a:r>
            <a:r>
              <a:rPr lang="am-ET" sz="2000" b="1" noProof="0" dirty="0"/>
              <a:t>ኤፌ</a:t>
            </a:r>
            <a:r>
              <a:rPr lang="en" sz="2000" b="1" noProof="0" dirty="0"/>
              <a:t> 6:18</a:t>
            </a:r>
            <a:r>
              <a:rPr lang="am-ET" sz="2000" b="1" noProof="0" dirty="0"/>
              <a:t>፣</a:t>
            </a:r>
            <a:r>
              <a:rPr lang="en" sz="2000" b="1" noProof="0" dirty="0"/>
              <a:t> 1 </a:t>
            </a:r>
            <a:r>
              <a:rPr lang="am-ET" sz="2000" b="1" noProof="0" dirty="0"/>
              <a:t>ተሰ</a:t>
            </a:r>
            <a:r>
              <a:rPr lang="en" sz="2000" b="1" noProof="0" dirty="0"/>
              <a:t> 5:17)</a:t>
            </a:r>
            <a:r>
              <a:rPr lang="am-ET" sz="2000" b="1" noProof="0" dirty="0"/>
              <a:t>።</a:t>
            </a:r>
            <a:r>
              <a:rPr lang="en" sz="2000" b="1" noProof="0" dirty="0"/>
              <a:t> </a:t>
            </a:r>
            <a:r>
              <a:rPr lang="am-ET" sz="2000" b="1" noProof="0" dirty="0"/>
              <a:t>ልክ ነህምያ በንጉሱ ፊት በፀጥታ ይፀልይ እንደነበር</a:t>
            </a:r>
            <a:r>
              <a:rPr lang="en" sz="2000" b="1" noProof="0" dirty="0"/>
              <a:t> (</a:t>
            </a:r>
            <a:r>
              <a:rPr lang="am-ET" sz="2000" b="1" noProof="0" dirty="0"/>
              <a:t>ነህ</a:t>
            </a:r>
            <a:r>
              <a:rPr lang="en" sz="2000" b="1" noProof="0" dirty="0"/>
              <a:t> 2:4) </a:t>
            </a:r>
            <a:r>
              <a:rPr lang="am-ET" sz="2000" b="1" noProof="0" dirty="0"/>
              <a:t>በማንኛውም ስፍራና ሁኔታ ውስጥ የመፀልይ እድል አለን።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333746" y="5011195"/>
            <a:ext cx="60388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 ወንጌሉን ለሚሰብኩት የተለየ የፀሎት ጥያቄን ያቀርብላቸዋል</a:t>
            </a:r>
            <a:r>
              <a:rPr lang="en" sz="2000" b="1" noProof="0" dirty="0"/>
              <a:t> (</a:t>
            </a:r>
            <a:r>
              <a:rPr lang="am-ET" sz="2000" b="1" dirty="0"/>
              <a:t>ቆላ</a:t>
            </a:r>
            <a:r>
              <a:rPr lang="en" sz="2000" b="1" noProof="0" dirty="0"/>
              <a:t> 4:3-4</a:t>
            </a:r>
            <a:r>
              <a:rPr lang="am-ET" sz="2000" b="1" noProof="0" dirty="0"/>
              <a:t>፣</a:t>
            </a:r>
            <a:r>
              <a:rPr lang="en" sz="2000" b="1" noProof="0" dirty="0"/>
              <a:t> </a:t>
            </a:r>
            <a:r>
              <a:rPr lang="am-ET" sz="2000" b="1" noProof="0" dirty="0"/>
              <a:t>ኤፌ</a:t>
            </a:r>
            <a:r>
              <a:rPr lang="en" sz="2000" b="1" noProof="0" dirty="0"/>
              <a:t> 6:19)</a:t>
            </a:r>
            <a:r>
              <a:rPr lang="am-ET" sz="2000" b="1" noProof="0" dirty="0"/>
              <a:t>።</a:t>
            </a:r>
            <a:r>
              <a:rPr lang="en" sz="2000" b="1" noProof="0" dirty="0"/>
              <a:t> </a:t>
            </a:r>
            <a:r>
              <a:rPr lang="am-ET" sz="2000" b="1" noProof="0" dirty="0"/>
              <a:t>ሰባኪው በወጌል ሥራ ላይ ጥቂት ወይም ብዙ ልምድ ቢኖረው አይገድም፤</a:t>
            </a:r>
            <a:r>
              <a:rPr lang="en" sz="2000" b="1" noProof="0" dirty="0"/>
              <a:t> </a:t>
            </a:r>
            <a:r>
              <a:rPr lang="am-ET" sz="2000" b="1" noProof="0" dirty="0"/>
              <a:t>ለዚህ ሥራ ማንም ሰው በቂ አይደለም። ጳውሎስ እራሱ ከመፀልይም ባለፈ ትክክለኛውን ቃላት እንዲሰብክ እንዲፀልዩለት ወንድሞችን ይጠይቅ ነበር።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333747" y="3962420"/>
            <a:ext cx="6038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በተጨማሪም ፀሎታችን ብዙ እንዲሆን መንፈስ ቅዱስ እንደሚያስተካክለው ዋስትና ተሰጥቶናል</a:t>
            </a:r>
            <a:r>
              <a:rPr lang="en" sz="2000" b="1" noProof="0" dirty="0"/>
              <a:t> (</a:t>
            </a:r>
            <a:r>
              <a:rPr lang="am-ET" sz="2000" b="1" noProof="0" dirty="0"/>
              <a:t>ሮሜ</a:t>
            </a:r>
            <a:r>
              <a:rPr lang="en" sz="2000" b="1" noProof="0" dirty="0"/>
              <a:t> 8:26)</a:t>
            </a:r>
            <a:r>
              <a:rPr lang="am-ET" sz="2000" b="1" noProof="0" dirty="0"/>
              <a:t>።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225318"/>
            <a:ext cx="760095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noProof="0" dirty="0">
                <a:latin typeface="Constantia" panose="02030602050306030303" pitchFamily="18" charset="0"/>
              </a:rPr>
              <a:t>“</a:t>
            </a:r>
            <a:r>
              <a:rPr lang="am-ET" sz="3200" b="1" dirty="0">
                <a:latin typeface="Constantia" panose="02030602050306030303" pitchFamily="18" charset="0"/>
              </a:rPr>
              <a:t>በማንኛውም ቦታ እውነቱ እንዲተዋወቅ በሚደረገው በማንኛውም ጥረት ልዩ ልዩ አዕምሮዎች፣ ልዩ ልዩ ስጦታዎች፣ ልዩ ልዩ እቅዶችና አሰራሮች በአንድ ላይ ያስፈልጋሉ</a:t>
            </a:r>
            <a:r>
              <a:rPr lang="am-ET" sz="3200" b="1" noProof="0" dirty="0">
                <a:latin typeface="Constantia" panose="02030602050306030303" pitchFamily="18" charset="0"/>
              </a:rPr>
              <a:t>።</a:t>
            </a:r>
            <a:r>
              <a:rPr lang="en" sz="3200" b="1" noProof="0" dirty="0">
                <a:latin typeface="Constantia" panose="02030602050306030303" pitchFamily="18" charset="0"/>
              </a:rPr>
              <a:t> </a:t>
            </a:r>
            <a:r>
              <a:rPr lang="am-ET" sz="3200" b="1" noProof="0" dirty="0">
                <a:latin typeface="Constantia" panose="02030602050306030303" pitchFamily="18" charset="0"/>
              </a:rPr>
              <a:t>ሁሉም በጋራ ለመመካከርና በጋራ ለመፀለይ ሊሹ ይገባል።</a:t>
            </a:r>
            <a:r>
              <a:rPr lang="en" sz="3200" b="1" noProof="0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ክርስቶስ</a:t>
            </a:r>
            <a:r>
              <a:rPr lang="en" sz="3200" b="1" noProof="0" dirty="0">
                <a:latin typeface="Constantia" panose="02030602050306030303" pitchFamily="18" charset="0"/>
              </a:rPr>
              <a:t> “</a:t>
            </a:r>
            <a:r>
              <a:rPr lang="am-ET" sz="3200" b="1" dirty="0">
                <a:latin typeface="Constantia" panose="02030602050306030303" pitchFamily="18" charset="0"/>
              </a:rPr>
              <a:t>ከእናንተ ሁለቱ በምድር በማናቸውም በሚለምኑት ነገር ሁሉ ቢስማሙ በሰማያት ካለው ከአባቴ ዘንድ ይደረግላቸዋል።</a:t>
            </a:r>
            <a:r>
              <a:rPr lang="en" sz="3200" b="1" noProof="0" dirty="0">
                <a:latin typeface="Constantia" panose="02030602050306030303" pitchFamily="18" charset="0"/>
              </a:rPr>
              <a:t>” </a:t>
            </a:r>
            <a:r>
              <a:rPr lang="am-ET" sz="3200" b="1" noProof="0" dirty="0">
                <a:latin typeface="Constantia" panose="02030602050306030303" pitchFamily="18" charset="0"/>
              </a:rPr>
              <a:t>በማለት ይናገራል </a:t>
            </a:r>
            <a:r>
              <a:rPr lang="en" sz="3200" b="1" noProof="0" dirty="0">
                <a:latin typeface="Constantia" panose="02030602050306030303" pitchFamily="18" charset="0"/>
              </a:rPr>
              <a:t>(</a:t>
            </a:r>
            <a:r>
              <a:rPr lang="am-ET" sz="3200" b="1" noProof="0" dirty="0">
                <a:latin typeface="Constantia" panose="02030602050306030303" pitchFamily="18" charset="0"/>
              </a:rPr>
              <a:t>ማቴዎስ</a:t>
            </a:r>
            <a:r>
              <a:rPr lang="en" sz="3200" b="1" noProof="0" dirty="0">
                <a:latin typeface="Constantia" panose="02030602050306030303" pitchFamily="18" charset="0"/>
              </a:rPr>
              <a:t> 18:19)”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739814" y="5707704"/>
            <a:ext cx="359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(Selected Messages, vol. 3, p.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ከማያምኑት ጋር ያለ ግንኙነት</a:t>
            </a:r>
            <a:r>
              <a:rPr lang="en" sz="48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696805"/>
            <a:ext cx="9429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ዘመኑን እየዋጃችሁ፥ በውጭ ባሉቱ ዘንድ በጥበብ ተመላለሱ።</a:t>
            </a:r>
            <a:r>
              <a:rPr lang="en" sz="20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4:5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225272"/>
            <a:ext cx="6696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እኛ በጣም ታላቅ እድል አለን።</a:t>
            </a:r>
            <a:r>
              <a:rPr lang="en" sz="2000" b="1" noProof="0" dirty="0"/>
              <a:t> </a:t>
            </a:r>
            <a:r>
              <a:rPr lang="am-ET" sz="2000" b="1" noProof="0" dirty="0"/>
              <a:t>ኢየሱስ ለእኛ ያደረግውን አይተናል።</a:t>
            </a:r>
            <a:r>
              <a:rPr lang="en" sz="2000" b="1" noProof="0" dirty="0"/>
              <a:t> </a:t>
            </a:r>
            <a:r>
              <a:rPr lang="am-ET" sz="2000" b="1" noProof="0" dirty="0"/>
              <a:t>ተቀብለነዋልም።</a:t>
            </a:r>
            <a:r>
              <a:rPr lang="en" sz="2000" b="1" noProof="0" dirty="0"/>
              <a:t> </a:t>
            </a:r>
            <a:r>
              <a:rPr lang="am-ET" sz="2000" b="1" noProof="0" dirty="0"/>
              <a:t>የመዳንም ዋስትና አለን።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96540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240935"/>
            <a:ext cx="66960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ይህን ልናውቅ የቻልነው የሆነ ሰው ስለነገረን ነው።</a:t>
            </a:r>
            <a:r>
              <a:rPr lang="en" sz="2000" b="1" noProof="0" dirty="0"/>
              <a:t> </a:t>
            </a:r>
            <a:r>
              <a:rPr lang="am-ET" sz="2000" b="1" dirty="0"/>
              <a:t>እኛም ደግሞ እንደዚሁ ለሌሎች ልናካፍለው ይገባል።</a:t>
            </a:r>
            <a:r>
              <a:rPr lang="en" sz="2000" b="1" noProof="0" dirty="0"/>
              <a:t> </a:t>
            </a:r>
            <a:r>
              <a:rPr lang="am-ET" sz="2000" b="1" noProof="0" dirty="0"/>
              <a:t>ጳውሎስ </a:t>
            </a:r>
            <a:r>
              <a:rPr lang="en" sz="2000" b="1" dirty="0"/>
              <a:t>“</a:t>
            </a:r>
            <a:r>
              <a:rPr lang="am-ET" sz="2000" b="1" dirty="0"/>
              <a:t>በውጭ ካሉት</a:t>
            </a:r>
            <a:r>
              <a:rPr lang="en" sz="2000" b="1" dirty="0"/>
              <a:t>”</a:t>
            </a:r>
            <a:r>
              <a:rPr lang="am-ET" sz="2000" b="1" dirty="0"/>
              <a:t> ወይም ገና ኢየሱስን ካላወቁት </a:t>
            </a:r>
            <a:r>
              <a:rPr lang="am-ET" sz="2000" b="1" noProof="0" dirty="0"/>
              <a:t>ጋር ያለን ግንኙነት ሊሆን የሚገባው እንዴት ነው ይላል</a:t>
            </a:r>
            <a:r>
              <a:rPr lang="en" sz="2000" b="1" noProof="0" dirty="0"/>
              <a:t> (</a:t>
            </a:r>
            <a:r>
              <a:rPr lang="am-ET" sz="2000" b="1" noProof="0" dirty="0"/>
              <a:t>ቆላ</a:t>
            </a:r>
            <a:r>
              <a:rPr lang="en" sz="2000" b="1" noProof="0" dirty="0"/>
              <a:t> 4:5-6)?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45865" y="2349352"/>
            <a:ext cx="917324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am-ET" sz="2800" b="1" noProof="0" dirty="0">
                <a:latin typeface="Constantia" panose="02030602050306030303" pitchFamily="18" charset="0"/>
              </a:rPr>
              <a:t>እውነተኛ አክብሮት ከሐቅና ከመልካም ፍርድ ጋር ተዋህዶ መኖርን ጠቃሚ የሚያደርግ ብቻ ሳይሆን ወበትንና መዓዛን የሚሰጠው ነው።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መልካም ቃላት፣ ጥሩ አቀራረብና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ደስተኛ ፊት ክርስቲያንን ተፅዕኖው መቋቋም የሚቻል እንዳይሆን የሚያደርግ ሞገስ እንዲከብበው ያደርጉታል።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እኔነትን በመርሳት ውስጥ፣ ለሌሎች ሳያቋርጥ በሚያካፍለው ብርሃንና ሰላም እና ደስታ እውነተኛ እርካታን ያገኛል።</a:t>
            </a:r>
            <a:endParaRPr lang="en" sz="28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endParaRPr lang="en" sz="28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am-ET" sz="2800" b="1" noProof="0" dirty="0">
                <a:latin typeface="Constantia" panose="02030602050306030303" pitchFamily="18" charset="0"/>
              </a:rPr>
              <a:t>ሁልጊዜ ሌሎችን ለማስደሰት እየፈለግን፣ በርኅራኄ የቸርነት ሥራዎችን በመስራትና የራሱን የማይፈልግ ፍቅርን በመስጠት እኔነታችንን የምንረሳ እንሁን።</a:t>
            </a:r>
            <a:r>
              <a:rPr lang="en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124017" y="6310819"/>
            <a:ext cx="4517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(In Heavenly Places, June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5" y="3519754"/>
            <a:ext cx="5707781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n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40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ለእያንዳንዱ እንዴት እንድትመልሱ እንደሚገባችሁ ታውቁ ዘንድ ንግግራችሁ ሁልጊዜ፥ በጨው እንደ ተቀመመ፥ በጸጋ ይሁን።</a:t>
            </a:r>
            <a:r>
              <a:rPr kumimoji="0" lang="en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am-ET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ቆላስይስ 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4:6</a:t>
            </a:r>
            <a:endParaRPr kumimoji="0" lang="en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5319462" y="4274994"/>
            <a:ext cx="673469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am-ET" sz="2000" b="1" dirty="0">
                <a:solidFill>
                  <a:srgbClr val="994B00"/>
                </a:solidFill>
              </a:rPr>
              <a:t>በባለትዳሮች መካከል ያለው ግንኙነት</a:t>
            </a:r>
            <a:r>
              <a:rPr lang="en" sz="2000" b="1" noProof="0" dirty="0">
                <a:solidFill>
                  <a:srgbClr val="994B00"/>
                </a:solidFill>
              </a:rPr>
              <a:t> (</a:t>
            </a:r>
            <a:r>
              <a:rPr lang="am-ET" sz="2000" b="1" noProof="0" dirty="0">
                <a:solidFill>
                  <a:srgbClr val="994B00"/>
                </a:solidFill>
              </a:rPr>
              <a:t>ቆላ</a:t>
            </a:r>
            <a:r>
              <a:rPr lang="en" sz="2000" b="1" noProof="0" dirty="0">
                <a:solidFill>
                  <a:srgbClr val="994B00"/>
                </a:solidFill>
              </a:rPr>
              <a:t> 3:18-19)</a:t>
            </a:r>
          </a:p>
          <a:p>
            <a:pPr>
              <a:spcBef>
                <a:spcPts val="1200"/>
              </a:spcBef>
            </a:pPr>
            <a:r>
              <a:rPr lang="am-ET" sz="2000" b="1" dirty="0">
                <a:solidFill>
                  <a:srgbClr val="399600"/>
                </a:solidFill>
              </a:rPr>
              <a:t>በወላጆችና በልጆች መካከል ያለው ግንኙነት</a:t>
            </a:r>
            <a:r>
              <a:rPr lang="en" sz="2000" b="1" noProof="0" dirty="0">
                <a:solidFill>
                  <a:srgbClr val="399600"/>
                </a:solidFill>
              </a:rPr>
              <a:t> (</a:t>
            </a:r>
            <a:r>
              <a:rPr lang="am-ET" sz="2000" b="1" noProof="0" dirty="0">
                <a:solidFill>
                  <a:srgbClr val="399600"/>
                </a:solidFill>
              </a:rPr>
              <a:t>ቆላ</a:t>
            </a:r>
            <a:r>
              <a:rPr lang="en" sz="2000" b="1" noProof="0" dirty="0">
                <a:solidFill>
                  <a:srgbClr val="399600"/>
                </a:solidFill>
              </a:rPr>
              <a:t> 3:20-21)</a:t>
            </a:r>
          </a:p>
          <a:p>
            <a:pPr>
              <a:spcBef>
                <a:spcPts val="1200"/>
              </a:spcBef>
            </a:pPr>
            <a:r>
              <a:rPr lang="am-ET" sz="2000" b="1" dirty="0">
                <a:solidFill>
                  <a:srgbClr val="00A47B"/>
                </a:solidFill>
              </a:rPr>
              <a:t>በሰሪዎችና በአሰሪዎች መካከል ያለው ግንኙነት</a:t>
            </a:r>
            <a:r>
              <a:rPr lang="en" sz="2000" b="1" noProof="0" dirty="0">
                <a:solidFill>
                  <a:srgbClr val="00A47B"/>
                </a:solidFill>
              </a:rPr>
              <a:t>  (</a:t>
            </a:r>
            <a:r>
              <a:rPr lang="am-ET" sz="2000" b="1" dirty="0">
                <a:solidFill>
                  <a:srgbClr val="00A47B"/>
                </a:solidFill>
              </a:rPr>
              <a:t>ቆላ</a:t>
            </a:r>
            <a:r>
              <a:rPr lang="en" sz="2000" b="1" noProof="0" dirty="0">
                <a:solidFill>
                  <a:srgbClr val="00A47B"/>
                </a:solidFill>
              </a:rPr>
              <a:t> 3:22-25; 4:1)</a:t>
            </a:r>
          </a:p>
          <a:p>
            <a:pPr>
              <a:spcBef>
                <a:spcPts val="1200"/>
              </a:spcBef>
            </a:pPr>
            <a:r>
              <a:rPr lang="am-ET" sz="2000" b="1" dirty="0">
                <a:solidFill>
                  <a:srgbClr val="8D009D"/>
                </a:solidFill>
              </a:rPr>
              <a:t>በቤተክርስቲያን ውስጥ ያሉ ግንኙነቶች</a:t>
            </a:r>
            <a:r>
              <a:rPr lang="en" sz="2000" b="1" noProof="0" dirty="0">
                <a:solidFill>
                  <a:srgbClr val="8D009D"/>
                </a:solidFill>
              </a:rPr>
              <a:t> (</a:t>
            </a:r>
            <a:r>
              <a:rPr lang="am-ET" sz="2000" b="1" dirty="0">
                <a:solidFill>
                  <a:srgbClr val="8D009D"/>
                </a:solidFill>
              </a:rPr>
              <a:t>ቆላ</a:t>
            </a:r>
            <a:r>
              <a:rPr lang="en" sz="2000" b="1" noProof="0" dirty="0">
                <a:solidFill>
                  <a:srgbClr val="8D009D"/>
                </a:solidFill>
              </a:rPr>
              <a:t> 4:2-4)</a:t>
            </a:r>
          </a:p>
          <a:p>
            <a:pPr>
              <a:spcBef>
                <a:spcPts val="1200"/>
              </a:spcBef>
            </a:pPr>
            <a:r>
              <a:rPr lang="am-ET" sz="2000" b="1" dirty="0">
                <a:solidFill>
                  <a:srgbClr val="B70066"/>
                </a:solidFill>
              </a:rPr>
              <a:t>ከማያምኑት ጋር ያለ ግንኙነት</a:t>
            </a:r>
            <a:r>
              <a:rPr lang="en" sz="2000" b="1" noProof="0" dirty="0">
                <a:solidFill>
                  <a:srgbClr val="B70066"/>
                </a:solidFill>
              </a:rPr>
              <a:t> (</a:t>
            </a:r>
            <a:r>
              <a:rPr lang="am-ET" sz="2000" b="1" dirty="0">
                <a:solidFill>
                  <a:srgbClr val="B70066"/>
                </a:solidFill>
              </a:rPr>
              <a:t>ቆላ</a:t>
            </a:r>
            <a:r>
              <a:rPr lang="en" sz="2000" b="1" noProof="0" dirty="0">
                <a:solidFill>
                  <a:srgbClr val="B70066"/>
                </a:solidFill>
              </a:rPr>
              <a:t>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81826"/>
            <a:ext cx="629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ጳውሎስ በተግባራዊ ነገር ላይ በሚያተኩረው የመልዕክቱ ክፍል ላይ በተለያዩ አውዶች </a:t>
            </a:r>
            <a:r>
              <a:rPr lang="am-ET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ውስጥ ስለሚኖረው የእርስ በእርስ መስተጋብር ተናግሮአል።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0" y="2382468"/>
            <a:ext cx="6296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ጳውሎስ በባለትዳሮች መካከል፣ በወላጆችና በልጆች መካከል፣ በጌቶችና በባሮች መካከል፣ በቤተክርስቲያን ወንድሞችና እህቶች መካከል እና በአማኞችና በማያምኑ መካከል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am-ET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ያሉትን ግንኙነቶች ለማጎልበት የሚረዱ ጠቃሚ መርሆዎችን አስቀምጦአል።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1232147"/>
            <a:ext cx="6296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የሰው ለሰው ግንኙነቶች ውጥረትንና ግጭቶችን ሊያስከትሉ ይችላሉ።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am-ET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ስለዚህም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am-ET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ስምምነት ያስፈልጋል፤ ማለትም በእሴቶች፣ በግቦችና በአላማዎች ላይ ጠቅላላ ስምምነት ያስፈልጋል።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86657" y="5654488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86657" y="519613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86657" y="4737786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86657" y="4279435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86657" y="61128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በባለትዳሮች መካከል ያለው ግንኙነት</a:t>
            </a:r>
            <a:endParaRPr lang="en" sz="4800" b="1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6" y="792777"/>
            <a:ext cx="8305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ሚስቶች ሆይ፥ በጌታ እንደሚገባ ለባሎቻችሁ ተገዙ።</a:t>
            </a:r>
            <a:r>
              <a:rPr lang="en" sz="2000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am-ET" sz="2000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ባሎች ሆይ፥ ሚስቶቻችሁን ውደዱ መራራም አትሁኑባቸው።</a:t>
            </a:r>
            <a:r>
              <a:rPr lang="en" sz="20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</a:t>
            </a:r>
            <a:r>
              <a:rPr lang="en" sz="16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3:18-19</a:t>
            </a:r>
            <a:r>
              <a:rPr lang="en" sz="16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" sz="2000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የቆላስይስ እና የኤፌሶን መልዕክቶች በተመሳሳይ ጊዜ እንደመፃፋቸው ባለትዳሮችን በተመለከተ ተመሳሳይ ደግሞም ተመጋጋቢ ምክሮችን ያዘሉ ናቸው</a:t>
            </a:r>
            <a:r>
              <a:rPr lang="en" sz="2000" b="1" noProof="0" dirty="0"/>
              <a:t> (</a:t>
            </a:r>
            <a:r>
              <a:rPr lang="am-ET" sz="2000" b="1" noProof="0" dirty="0"/>
              <a:t>ቆላ</a:t>
            </a:r>
            <a:r>
              <a:rPr lang="en" sz="2000" b="1" noProof="0" dirty="0"/>
              <a:t> 3:18-19</a:t>
            </a:r>
            <a:r>
              <a:rPr lang="am-ET" sz="2000" b="1" noProof="0" dirty="0"/>
              <a:t>፣</a:t>
            </a:r>
            <a:r>
              <a:rPr lang="en" sz="2000" b="1" noProof="0" dirty="0"/>
              <a:t> </a:t>
            </a:r>
            <a:r>
              <a:rPr lang="am-ET" sz="2000" b="1" noProof="0" dirty="0"/>
              <a:t>ኤፌ</a:t>
            </a:r>
            <a:r>
              <a:rPr lang="en" sz="2000" b="1" noProof="0" dirty="0"/>
              <a:t> 5:21-33)</a:t>
            </a:r>
            <a:r>
              <a:rPr lang="am-ET" sz="2000" b="1" noProof="0" dirty="0"/>
              <a:t>።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35106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5332801"/>
            <a:ext cx="5434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ሁለቱም ባለትዳሮች በአንድነት ሊሰሩ፣ እርስ በርስ ሊመካከሩ</a:t>
            </a:r>
            <a:r>
              <a:rPr lang="am-ET" sz="2000" b="1" dirty="0"/>
              <a:t> እና</a:t>
            </a:r>
            <a:r>
              <a:rPr lang="en" sz="2000" b="1" noProof="0" dirty="0"/>
              <a:t> </a:t>
            </a:r>
            <a:r>
              <a:rPr lang="am-ET" sz="2000" b="1" noProof="0" dirty="0"/>
              <a:t>በአንድነት ሊወስኑ ይገባል። ባል ለቤተሰቡ አይነተኛ መሪ ሊሆን ይገባዋል።</a:t>
            </a:r>
            <a:r>
              <a:rPr lang="en" sz="2000" b="1" noProof="0" dirty="0"/>
              <a:t> </a:t>
            </a:r>
            <a:r>
              <a:rPr lang="am-ET" sz="2000" b="1" noProof="0" dirty="0"/>
              <a:t>አንዱ ምን ጊዜም የሌላውን ደህንነት ሊፈልግ ይገባል።</a:t>
            </a:r>
            <a:endParaRPr lang="en" sz="2000" b="1" noProof="0" dirty="0"/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828799" y="588006"/>
            <a:ext cx="8268511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am-ET" sz="2800" b="1" noProof="0" dirty="0">
                <a:latin typeface="Constantia" panose="02030602050306030303" pitchFamily="18" charset="0"/>
              </a:rPr>
              <a:t>እያንዳንዱ ፍቅርን ከመቀበል ይልቅ ፍቅርን ይስጥ።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በእናንተ ውስጥ መልካም የሆነውን አሳድጉት፤ እናም እርስ በእራሳችሁ ውስጥ ያለውን ጥሩ ጎን ለማወደስ ፍጠኑ። የመመሰጋገን ባህሪ ጥሩ አነሳሽና እርካታን የሚሰጥ ነው።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አሳቢነት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እና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አክብሮት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ምርጥ አጋር ለመሆን የሚደረገውን ጥረት የሚያበረታታና ለከበሩ አላማዎች የሚቀሰቅስ በመሆኑ ፍቅርን እንኳን የሚጨምር ነው።</a:t>
            </a:r>
            <a:r>
              <a:rPr lang="en" sz="2800" b="1" noProof="0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am-ET" sz="2800" b="1" noProof="0" dirty="0">
                <a:latin typeface="Constantia" panose="02030602050306030303" pitchFamily="18" charset="0"/>
              </a:rPr>
              <a:t>ሚስት ባልዋን ልታከብር ይገባታል። ባል ደግሞ ሚስቱን ሊወድድና ሊንከባከብ ይገባዋል፤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እናም በጋብቻ ቃልኪዳን አንድ ሆነው እንደተጣመሩ እንደዚሁ በክርስቶስ ያላቸው እምነት በእርሱ አንድ እንዲሆኑ ሊያደርጋቸው ይገባል።</a:t>
            </a:r>
            <a:r>
              <a:rPr lang="am-ET" sz="2800" b="1" dirty="0">
                <a:latin typeface="Constantia" panose="02030602050306030303" pitchFamily="18" charset="0"/>
              </a:rPr>
              <a:t> ከኢየሱስ ለመማርና በመንፈሱ በይበልጥ</a:t>
            </a:r>
            <a:r>
              <a:rPr lang="am-ET" sz="2800" b="1" noProof="0" dirty="0">
                <a:latin typeface="Constantia" panose="02030602050306030303" pitchFamily="18" charset="0"/>
              </a:rPr>
              <a:t> ለመረስረስ ወደ ጋብቻ ግንኙነት ውስጥ እንደሚገቡ ጥንዶች እግዚአብሔርን የሚያስደስተው ምን አለ</a:t>
            </a:r>
            <a:r>
              <a:rPr lang="en" sz="2800" b="1" noProof="0" dirty="0">
                <a:latin typeface="Constantia" panose="02030602050306030303" pitchFamily="18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751786" y="6018989"/>
            <a:ext cx="372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pp.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8076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በወላጆችና በልጆች መካከል ያለው ግንኙነት</a:t>
            </a:r>
            <a:r>
              <a:rPr lang="e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219199" y="622855"/>
            <a:ext cx="9753601" cy="68103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ልጆች ሆይ፥ ይህ ለጌታ ደስ የሚያሰኝ ነውና በሁሉ ለወላጆቻችሁ ታዘዙ። አባቶች ሆይ፥ ልባቸው እንዳይዝል ልጆቻችሁን አታበሳጩአቸው።</a:t>
            </a:r>
            <a:r>
              <a:rPr lang="en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ቆላስይስ</a:t>
            </a:r>
            <a:r>
              <a:rPr lang="en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3:20-21</a:t>
            </a:r>
            <a:r>
              <a:rPr lang="en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653568"/>
            <a:ext cx="737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እንደ ጳውሎስ አነጋገር ጤናማ የሆነ </a:t>
            </a:r>
            <a:r>
              <a:rPr lang="am-ET" sz="2000" b="1" dirty="0"/>
              <a:t>ግንኙነትን የመመስረት ኃላፊነት የወላጆች ብቻ </a:t>
            </a:r>
            <a:r>
              <a:rPr lang="am-ET" sz="2000" b="1" noProof="0" dirty="0"/>
              <a:t>ሳይሆን የልጆችም ጭምር ነው።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428964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792325"/>
            <a:ext cx="8669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ልጆቻችን ስለ እግዚአብሔር እንዲማሩና የዘላለም ሕይወት ምርጫን እንዲመርጡ የጠዋትና የማታ የቤተሰብ የአምልኮ ጊዜዎች በጣም አስፈላጊ ናቸው።</a:t>
            </a:r>
            <a:r>
              <a:rPr lang="en" sz="2000" b="1" noProof="0" dirty="0"/>
              <a:t> </a:t>
            </a:r>
            <a:r>
              <a:rPr lang="am-ET" sz="2000" b="1" noProof="0" dirty="0"/>
              <a:t>ደግሞም ለእኛ ምሳሌ የሆነው እርሱ የልጆቻችንም ዋናው አስተማሪ መሆኑን ልንዘነጋ አይገባም።</a:t>
            </a:r>
            <a:endParaRPr lang="en" sz="2000" b="1" noProof="0" dirty="0"/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699408" y="1874728"/>
            <a:ext cx="95819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am-ET" sz="2800" b="1" noProof="0" dirty="0">
                <a:latin typeface="Constantia" panose="02030602050306030303" pitchFamily="18" charset="0"/>
              </a:rPr>
              <a:t>ወላጆች፣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ልጆቻችሁ እንደምትወዱዋቸውና እነርሱን ለማስደሰት የሚቻላችሁን ሁሉ እንደምታደርጉ አሳዩዋቸው።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ይህንን ብታደርጉ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ለጥቅማቸው የምትከለክሏቸው ነገሮች በለጋ አዕምሮአቸው ውስጥ የበለጠ ክብደት ይኖራቸዋል።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ልጆቻችሁ </a:t>
            </a: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am-ET" sz="2800" b="1" dirty="0">
                <a:latin typeface="Constantia" panose="02030602050306030303" pitchFamily="18" charset="0"/>
              </a:rPr>
              <a:t>መላእክቶቻቸው በሰማያት ዘወትር በሰማያት ያለውን የአባቴን ፊት</a:t>
            </a:r>
            <a:r>
              <a:rPr lang="en" sz="2800" b="1" dirty="0">
                <a:latin typeface="Constantia" panose="02030602050306030303" pitchFamily="18" charset="0"/>
              </a:rPr>
              <a:t>” </a:t>
            </a:r>
            <a:r>
              <a:rPr lang="am-ET" sz="2800" b="1" dirty="0">
                <a:latin typeface="Constantia" panose="02030602050306030303" pitchFamily="18" charset="0"/>
              </a:rPr>
              <a:t>እንደሚያዩ እያሰባችሁ</a:t>
            </a:r>
            <a:r>
              <a:rPr lang="am-ET" sz="2800" b="1" noProof="0" dirty="0">
                <a:latin typeface="Constantia" panose="02030602050306030303" pitchFamily="18" charset="0"/>
              </a:rPr>
              <a:t> እየራራችሁላቸውና እየሳሳችሁላቸው ግዟቸው። መላዕክት እግዚአብሔር ለልጆቻችሁ እንዲያደርጉ የሰጣቸውን እንዲፈፅሙ ከፈለጋችሁ እናንተም የራሳችሁን ድርሻ በመወጣት ተባበሯቸው።</a:t>
            </a:r>
            <a:r>
              <a:rPr lang="en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am-ET" sz="44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በሰሪዎችና በአሰሪዎች መካከል ያለው ግንኙነት</a:t>
            </a:r>
            <a:r>
              <a:rPr lang="en" sz="44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721816"/>
            <a:ext cx="11239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ባሪያዎች ሆይ፥ በቅን ልብ ጌታን እየፈራችሁ እንጂ፥ ለሰው ደስ እንደምታሰኙ ለታይታ የምትገዙ ሳትሆኑ፥ በሥጋ ጌቶቻችሁ ለሆኑ በሁሉ ታዘዙ። </a:t>
            </a:r>
            <a:r>
              <a:rPr lang="en" sz="20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</a:t>
            </a:r>
            <a:r>
              <a:rPr lang="en" sz="16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3:22</a:t>
            </a:r>
            <a:r>
              <a:rPr lang="en" sz="16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2" y="1466207"/>
            <a:ext cx="7089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በጳውሎስ ዘመን </a:t>
            </a:r>
            <a:r>
              <a:rPr lang="am-ET" sz="20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የነበረው የባሪያና የጌታ </a:t>
            </a:r>
            <a:r>
              <a:rPr lang="am-ET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ግንኙነት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m-ET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መልኩ እጅጉን ቢቀየርም በሚያሳዝን ሁኔታ ዛሬም አለ።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m-ET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ስለዚህ ይህን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ምክር ለመረዳት በሰሪ እና አሰሪ ግንኙነት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m-ET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አውድ ውስጥ መመልከት አለብን።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310039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am-ET" sz="2000" b="1" noProof="0" dirty="0"/>
              <a:t>ሁላችንም፣</a:t>
            </a:r>
            <a:r>
              <a:rPr lang="en" sz="2000" b="1" noProof="0" dirty="0"/>
              <a:t> </a:t>
            </a:r>
            <a:r>
              <a:rPr lang="am-ET" sz="2000" b="1" noProof="0" dirty="0"/>
              <a:t>ሰሪም አሰሪም ብንሆን</a:t>
            </a:r>
            <a:r>
              <a:rPr lang="en" sz="2000" b="1" noProof="0" dirty="0"/>
              <a:t> </a:t>
            </a:r>
            <a:r>
              <a:rPr lang="am-ET" sz="2000" b="1" noProof="0" dirty="0"/>
              <a:t>የምናገለግለው ክርስቶስን ስለሆነ የእርሱ ባሪያዎች ነን።</a:t>
            </a:r>
            <a:endParaRPr lang="en" sz="2000" b="1" noProof="0" dirty="0"/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3091151" y="773710"/>
            <a:ext cx="7422204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am-ET" sz="2800" b="1" dirty="0">
                <a:latin typeface="Constantia" panose="02030602050306030303" pitchFamily="18" charset="0"/>
              </a:rPr>
              <a:t>በጊዜው</a:t>
            </a:r>
            <a:r>
              <a:rPr lang="am-ET" sz="2800" b="1" noProof="0" dirty="0">
                <a:latin typeface="Constantia" panose="02030602050306030303" pitchFamily="18" charset="0"/>
              </a:rPr>
              <a:t> የነበረውን የማህበረሰባዊ ስርዓት እንደፈለገ ወይም በድንገት መለወጥ የሐዋርያው ስራ አልነበረም።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ይህን መሞከር ማለት የወንጌሉን እድገት መግታት ማለት ነው።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ነገር ግን የባርነትን መሰረት የሚመቱ መርሆዎችን ያስተማረ ሲሆን እነዚህም ተግባር ላይ የሚውሉ ከሆነ በእርግጠኝነት የባርነት ስርዓትን በሙሉ የሚጥሉ ናቸው።</a:t>
            </a:r>
            <a:r>
              <a:rPr lang="en" sz="2800" b="1" noProof="0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am-ET" sz="2800" b="1" noProof="0" dirty="0">
                <a:latin typeface="Constantia" panose="02030602050306030303" pitchFamily="18" charset="0"/>
              </a:rPr>
              <a:t>ክርስትና </a:t>
            </a:r>
            <a:r>
              <a:rPr lang="am-ET" sz="2800" b="1" dirty="0">
                <a:latin typeface="Constantia" panose="02030602050306030303" pitchFamily="18" charset="0"/>
              </a:rPr>
              <a:t>በጌታና በባሪያ መካከል፣ በንጉሥና በተገዚ መካከል፣ </a:t>
            </a:r>
            <a:r>
              <a:rPr lang="am-ET" sz="2800" b="1" noProof="0" dirty="0">
                <a:latin typeface="Constantia" panose="02030602050306030303" pitchFamily="18" charset="0"/>
              </a:rPr>
              <a:t>በወንጌል አገልጋይና በክርስቶስ ከኃጥያት መንፃትን ባገኘው ምናምንቴ ኃጥያተኛ መካከል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ያለውን የአንድነት ግንኙነት የሚያጠነክር ነው።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በአንዱ ደም የታጠቡ፣ በአንዱ መንፈስም ሕያው የሆኑ እና በክርስቶስ ኢየሱስ አንድ የሆኑ ናቸው።</a:t>
            </a:r>
            <a:endParaRPr lang="en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Acts of the Apostles, p.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1248</Words>
  <Application>Microsoft Office PowerPoint</Application>
  <PresentationFormat>Panorámica</PresentationFormat>
  <Paragraphs>80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Constantia</vt:lpstr>
      <vt:lpstr>Calibri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391</cp:revision>
  <dcterms:created xsi:type="dcterms:W3CDTF">2026-02-06T07:46:31Z</dcterms:created>
  <dcterms:modified xsi:type="dcterms:W3CDTF">2026-03-19T08:11:14Z</dcterms:modified>
</cp:coreProperties>
</file>