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31" autoAdjust="0"/>
  </p:normalViewPr>
  <p:slideViewPr>
    <p:cSldViewPr snapToGrid="0">
      <p:cViewPr varScale="1">
        <p:scale>
          <a:sx n="32" d="100"/>
          <a:sy n="32" d="100"/>
        </p:scale>
        <p:origin x="78" y="1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am-ET" sz="2000" b="1" noProof="0" dirty="0">
              <a:effectLst>
                <a:outerShdw blurRad="38100" dist="38100" dir="2700000" algn="tl">
                  <a:srgbClr val="000000">
                    <a:alpha val="43137"/>
                  </a:srgbClr>
                </a:outerShdw>
              </a:effectLst>
            </a:rPr>
            <a:t>የነጠረውን ወርቅ ግዛ </a:t>
          </a:r>
          <a:endParaRPr lang="en"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tIns="360000"/>
        <a:lstStyle/>
        <a:p>
          <a:r>
            <a:rPr lang="am-ET" sz="1800" b="1" noProof="0" dirty="0">
              <a:effectLst/>
            </a:rPr>
            <a:t>ግማሽ እውነቶች ጋር ወይም መጽሐፍ ቅዱስን ከላይ ከላይ ማጥናት ጋር መቆም የለብንም። የሰውን ትምህርት</a:t>
          </a:r>
          <a:r>
            <a:rPr lang="en" sz="1800" b="1" noProof="0" dirty="0">
              <a:effectLst/>
            </a:rPr>
            <a:t>(</a:t>
          </a:r>
          <a:r>
            <a:rPr lang="am-ET" sz="1800" b="1" noProof="0" dirty="0">
              <a:effectLst/>
            </a:rPr>
            <a:t>ብልጭልጩን</a:t>
          </a:r>
          <a:r>
            <a:rPr lang="en" sz="1800" b="1" noProof="0" dirty="0">
              <a:effectLst/>
            </a:rPr>
            <a:t>)</a:t>
          </a:r>
          <a:r>
            <a:rPr lang="am-ET" sz="1800" b="1" noProof="0" dirty="0">
              <a:effectLst/>
            </a:rPr>
            <a:t> መጣል</a:t>
          </a:r>
          <a:r>
            <a:rPr lang="en" sz="1800" b="1" noProof="0" dirty="0">
              <a:effectLst/>
            </a:rPr>
            <a:t> </a:t>
          </a:r>
          <a:r>
            <a:rPr lang="am-ET" sz="1800" b="1" noProof="0" dirty="0">
              <a:effectLst/>
            </a:rPr>
            <a:t>እና</a:t>
          </a:r>
          <a:r>
            <a:rPr lang="en" sz="1800" b="1" noProof="0" dirty="0">
              <a:effectLst/>
            </a:rPr>
            <a:t> </a:t>
          </a:r>
          <a:r>
            <a:rPr lang="am-ET" sz="1800" b="1" noProof="0" dirty="0">
              <a:effectLst/>
            </a:rPr>
            <a:t>ግድፈትን</a:t>
          </a:r>
          <a:r>
            <a:rPr lang="en" sz="1800" b="1" noProof="0" dirty="0">
              <a:effectLst/>
            </a:rPr>
            <a:t> (</a:t>
          </a:r>
          <a:r>
            <a:rPr lang="am-ET" sz="1800" b="1" noProof="0" dirty="0">
              <a:effectLst/>
            </a:rPr>
            <a:t>ቆሻሻን</a:t>
          </a:r>
          <a:r>
            <a:rPr lang="en" sz="1800" b="1" noProof="0" dirty="0">
              <a:effectLst/>
            </a:rPr>
            <a:t>)</a:t>
          </a:r>
          <a:r>
            <a:rPr lang="am-ET" sz="1800" b="1" noProof="0" dirty="0">
              <a:effectLst/>
            </a:rPr>
            <a:t> ለማስወገድ ወደ መጽሐፍ ቅዱስ ጥናታችን በጥልቀት መግባትና መረዳት አለብን።</a:t>
          </a:r>
          <a:endParaRPr lang="en" sz="18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custLinFactNeighborX="787" custLinFactNeighborY="1532">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am-ET" sz="2000" b="1" noProof="0" dirty="0">
              <a:effectLst>
                <a:outerShdw blurRad="38100" dist="38100" dir="2700000" algn="tl">
                  <a:srgbClr val="000000">
                    <a:alpha val="43137"/>
                  </a:srgbClr>
                </a:outerShdw>
              </a:effectLst>
            </a:rPr>
            <a:t>ነጭ ልብስን ግዛ </a:t>
          </a:r>
          <a:endParaRPr lang="en"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tIns="360000"/>
        <a:lstStyle/>
        <a:p>
          <a:r>
            <a:rPr lang="am-ET" sz="1800" b="1" noProof="0" dirty="0">
              <a:effectLst/>
            </a:rPr>
            <a:t>ይህ የኢየሱስን ጽድቅ መዳን የሚገኝበት ብቸኛው መንገድ አድርጎ መቀበል ነው።</a:t>
          </a:r>
          <a:r>
            <a:rPr lang="en" sz="1800" b="1" noProof="0" dirty="0">
              <a:effectLst/>
            </a:rPr>
            <a:t> </a:t>
          </a:r>
          <a:r>
            <a:rPr lang="am-ET" sz="1800" b="1" noProof="0" dirty="0">
              <a:effectLst/>
            </a:rPr>
            <a:t>በእግዚአብሔር ፊት በራሳችን የጽድቅ ስራዎች ለመቅረብ መሞከር</a:t>
          </a:r>
          <a:r>
            <a:rPr lang="en" sz="1800" b="1" noProof="0" dirty="0">
              <a:effectLst/>
            </a:rPr>
            <a:t> </a:t>
          </a:r>
          <a:r>
            <a:rPr lang="am-ET" sz="1800" b="1" noProof="0" dirty="0">
              <a:effectLst/>
            </a:rPr>
            <a:t>በፊቱ ራቁታችንን መቅረብ እንደማለት ነው።</a:t>
          </a:r>
          <a:endParaRPr lang="en" sz="18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am-ET" sz="2000" b="1" noProof="0" dirty="0">
              <a:effectLst>
                <a:outerShdw blurRad="38100" dist="38100" dir="2700000" algn="tl">
                  <a:srgbClr val="000000">
                    <a:alpha val="43137"/>
                  </a:srgbClr>
                </a:outerShdw>
              </a:effectLst>
            </a:rPr>
            <a:t>የዓይን ኩል ግዛ</a:t>
          </a:r>
          <a:endParaRPr lang="en" sz="2000" b="1"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tIns="360000"/>
        <a:lstStyle/>
        <a:p>
          <a:r>
            <a:rPr lang="am-ET" sz="1800" b="1" noProof="0" dirty="0">
              <a:effectLst/>
            </a:rPr>
            <a:t>ይህ መንፈስ ቅዱስን መቀበል ነው።</a:t>
          </a:r>
          <a:r>
            <a:rPr lang="en" sz="1800" b="1" noProof="0" dirty="0">
              <a:effectLst/>
            </a:rPr>
            <a:t> </a:t>
          </a:r>
          <a:r>
            <a:rPr lang="am-ET" sz="1800" b="1" noProof="0" dirty="0">
              <a:effectLst/>
            </a:rPr>
            <a:t>መንፈሳዊ ማስተዋልን የሚሰጠንና እውነተኛ ማንነታችንን እንድናምን የሚያደርገን እርሱ ብቻ ነው</a:t>
          </a:r>
          <a:r>
            <a:rPr lang="en" sz="1800" b="1" noProof="0" dirty="0">
              <a:effectLst/>
            </a:rPr>
            <a:t>                         (</a:t>
          </a:r>
          <a:r>
            <a:rPr lang="am-ET" sz="1800" b="1" noProof="0" dirty="0">
              <a:effectLst/>
            </a:rPr>
            <a:t>ዮሐንስ</a:t>
          </a:r>
          <a:r>
            <a:rPr lang="en" sz="1800" b="1" noProof="0" dirty="0">
              <a:effectLst/>
            </a:rPr>
            <a:t> 16:8)</a:t>
          </a:r>
          <a:r>
            <a:rPr lang="am-ET" sz="1800" b="1" noProof="0" dirty="0">
              <a:effectLst/>
            </a:rPr>
            <a:t>።</a:t>
          </a:r>
          <a:endParaRPr lang="en" sz="18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am-ET" sz="1800" b="1" noProof="0" dirty="0"/>
            <a:t>እኛን ለመፍጠር ወሰነ</a:t>
          </a:r>
          <a:br>
            <a:rPr lang="en" sz="1800" b="1" noProof="0" dirty="0"/>
          </a:br>
          <a:r>
            <a:rPr lang="en" sz="1800" b="1" noProof="0" dirty="0"/>
            <a:t>(</a:t>
          </a:r>
          <a:r>
            <a:rPr lang="am-ET" sz="1800" b="1" noProof="0" dirty="0"/>
            <a:t>ዘፍ</a:t>
          </a:r>
          <a:r>
            <a:rPr lang="en" sz="1800" b="1" noProof="0" dirty="0"/>
            <a:t> 2:7)</a:t>
          </a:r>
          <a:endParaRPr lang="en" sz="18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am-ET" sz="1800" b="1" noProof="0" dirty="0"/>
            <a:t>በኃጥያት ስንወድቅ ፈለገን</a:t>
          </a:r>
          <a:r>
            <a:rPr lang="en" sz="1800" b="1" noProof="0" dirty="0"/>
            <a:t> (</a:t>
          </a:r>
          <a:r>
            <a:rPr lang="am-ET" sz="1800" b="1" noProof="0" dirty="0"/>
            <a:t>ዘፍ</a:t>
          </a:r>
          <a:r>
            <a:rPr lang="en" sz="1800" b="1" noProof="0" dirty="0"/>
            <a:t> 3:8-9)</a:t>
          </a:r>
          <a:endParaRPr lang="en" sz="18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am-ET" sz="1800" b="1" noProof="0" dirty="0"/>
            <a:t>እኛን ለማዳን እራሱን ሰጠን </a:t>
          </a:r>
          <a:r>
            <a:rPr lang="en" sz="1800" b="1" noProof="0" dirty="0"/>
            <a:t>(</a:t>
          </a:r>
          <a:r>
            <a:rPr lang="am-ET" sz="1800" b="1" noProof="0" dirty="0"/>
            <a:t>ዮሐ</a:t>
          </a:r>
          <a:r>
            <a:rPr lang="en" sz="1800" b="1" noProof="0" dirty="0"/>
            <a:t> 3:16)</a:t>
          </a:r>
          <a:endParaRPr lang="en" sz="18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am-ET" sz="1800" b="1" noProof="0" dirty="0"/>
            <a:t>ሽልማት ሊሰጠን ይፈልጋል፤</a:t>
          </a:r>
          <a:r>
            <a:rPr lang="en" sz="1800" b="1" noProof="0" dirty="0"/>
            <a:t> </a:t>
          </a:r>
          <a:r>
            <a:rPr lang="am-ET" sz="1800" b="1" noProof="0" dirty="0"/>
            <a:t>ከእርሱ ጋር እንድንነግስና ዘላለምን በእርሱ ፊት እንድናጣጥም ይፈልጋል </a:t>
          </a:r>
          <a:r>
            <a:rPr lang="en" sz="1800" b="1" noProof="0" dirty="0"/>
            <a:t> (</a:t>
          </a:r>
          <a:r>
            <a:rPr lang="am-ET" sz="1800" b="1" noProof="0" dirty="0"/>
            <a:t>ራዕይ</a:t>
          </a:r>
          <a:r>
            <a:rPr lang="en" sz="1800" b="1" noProof="0" dirty="0"/>
            <a:t> 3:21)</a:t>
          </a:r>
          <a:endParaRPr lang="en" sz="1800"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am-ET" sz="2000" b="1" noProof="0" dirty="0">
              <a:effectLst>
                <a:outerShdw blurRad="38100" dist="38100" dir="2700000" algn="tl">
                  <a:srgbClr val="000000">
                    <a:alpha val="43137"/>
                  </a:srgbClr>
                </a:outerShdw>
              </a:effectLst>
            </a:rPr>
            <a:t>እርሱ አጽናኛችን ነው</a:t>
          </a:r>
          <a:r>
            <a:rPr lang="en" sz="2000" b="1" noProof="0" dirty="0">
              <a:effectLst>
                <a:outerShdw blurRad="38100" dist="38100" dir="2700000" algn="tl">
                  <a:srgbClr val="000000">
                    <a:alpha val="43137"/>
                  </a:srgbClr>
                </a:outerShdw>
              </a:effectLst>
            </a:rPr>
            <a:t> (</a:t>
          </a:r>
          <a:r>
            <a:rPr lang="am-ET" sz="2000" b="1" noProof="0" dirty="0">
              <a:effectLst>
                <a:outerShdw blurRad="38100" dist="38100" dir="2700000" algn="tl">
                  <a:srgbClr val="000000">
                    <a:alpha val="43137"/>
                  </a:srgbClr>
                </a:outerShdw>
              </a:effectLst>
            </a:rPr>
            <a:t>ዮሐ</a:t>
          </a:r>
          <a:r>
            <a:rPr lang="en" sz="2000" b="1" noProof="0" dirty="0">
              <a:effectLst>
                <a:outerShdw blurRad="38100" dist="38100" dir="2700000" algn="tl">
                  <a:srgbClr val="000000">
                    <a:alpha val="43137"/>
                  </a:srgbClr>
                </a:outerShdw>
              </a:effectLst>
            </a:rPr>
            <a:t> 14:16-17)</a:t>
          </a:r>
          <a:endParaRPr lang="en" sz="20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am-ET" sz="2000" b="1" noProof="0" dirty="0">
              <a:effectLst>
                <a:outerShdw blurRad="38100" dist="38100" dir="2700000" algn="tl">
                  <a:srgbClr val="000000">
                    <a:alpha val="43137"/>
                  </a:srgbClr>
                </a:outerShdw>
              </a:effectLst>
            </a:rPr>
            <a:t>ኢየሱስን ለእኛ ይገልጥልናል </a:t>
          </a:r>
          <a:r>
            <a:rPr lang="en" sz="2000" b="1" noProof="0" dirty="0">
              <a:effectLst>
                <a:outerShdw blurRad="38100" dist="38100" dir="2700000" algn="tl">
                  <a:srgbClr val="000000">
                    <a:alpha val="43137"/>
                  </a:srgbClr>
                </a:outerShdw>
              </a:effectLst>
            </a:rPr>
            <a:t>(</a:t>
          </a:r>
          <a:r>
            <a:rPr lang="am-ET" sz="2000" b="1" noProof="0" dirty="0">
              <a:effectLst>
                <a:outerShdw blurRad="38100" dist="38100" dir="2700000" algn="tl">
                  <a:srgbClr val="000000">
                    <a:alpha val="43137"/>
                  </a:srgbClr>
                </a:outerShdw>
              </a:effectLst>
            </a:rPr>
            <a:t>ዮሐ</a:t>
          </a:r>
          <a:r>
            <a:rPr lang="en" sz="2000" b="1" noProof="0" dirty="0">
              <a:effectLst>
                <a:outerShdw blurRad="38100" dist="38100" dir="2700000" algn="tl">
                  <a:srgbClr val="000000">
                    <a:alpha val="43137"/>
                  </a:srgbClr>
                </a:outerShdw>
              </a:effectLst>
            </a:rPr>
            <a:t> 15:26)</a:t>
          </a:r>
          <a:endParaRPr lang="en" sz="20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am-ET" sz="2000" b="1" noProof="0" dirty="0">
              <a:effectLst>
                <a:outerShdw blurRad="38100" dist="38100" dir="2700000" algn="tl">
                  <a:srgbClr val="000000">
                    <a:alpha val="43137"/>
                  </a:srgbClr>
                </a:outerShdw>
              </a:effectLst>
            </a:rPr>
            <a:t>ስለኃጥያት ህሊናችንን ይከሳል </a:t>
          </a:r>
          <a:r>
            <a:rPr lang="en" sz="2000" b="1" noProof="0" dirty="0">
              <a:effectLst>
                <a:outerShdw blurRad="38100" dist="38100" dir="2700000" algn="tl">
                  <a:srgbClr val="000000">
                    <a:alpha val="43137"/>
                  </a:srgbClr>
                </a:outerShdw>
              </a:effectLst>
            </a:rPr>
            <a:t>(</a:t>
          </a:r>
          <a:r>
            <a:rPr lang="am-ET" sz="2000" b="1" noProof="0" dirty="0">
              <a:effectLst>
                <a:outerShdw blurRad="38100" dist="38100" dir="2700000" algn="tl">
                  <a:srgbClr val="000000">
                    <a:alpha val="43137"/>
                  </a:srgbClr>
                </a:outerShdw>
              </a:effectLst>
            </a:rPr>
            <a:t>ዮሐ</a:t>
          </a:r>
          <a:r>
            <a:rPr lang="en" sz="2000" b="1" noProof="0" dirty="0">
              <a:effectLst>
                <a:outerShdw blurRad="38100" dist="38100" dir="2700000" algn="tl">
                  <a:srgbClr val="000000">
                    <a:alpha val="43137"/>
                  </a:srgbClr>
                </a:outerShdw>
              </a:effectLst>
            </a:rPr>
            <a:t> 16:8)</a:t>
          </a:r>
          <a:endParaRPr lang="en" sz="20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r>
            <a:rPr lang="am-ET" sz="2000" b="1" noProof="0" dirty="0">
              <a:effectLst>
                <a:outerShdw blurRad="38100" dist="38100" dir="2700000" algn="tl">
                  <a:srgbClr val="000000">
                    <a:alpha val="43137"/>
                  </a:srgbClr>
                </a:outerShdw>
              </a:effectLst>
            </a:rPr>
            <a:t>ወደ እውነት ሁሉ ይመራናል</a:t>
          </a:r>
          <a:r>
            <a:rPr lang="en" sz="2000" b="1" noProof="0" dirty="0">
              <a:effectLst>
                <a:outerShdw blurRad="38100" dist="38100" dir="2700000" algn="tl">
                  <a:srgbClr val="000000">
                    <a:alpha val="43137"/>
                  </a:srgbClr>
                </a:outerShdw>
              </a:effectLst>
            </a:rPr>
            <a:t> (</a:t>
          </a:r>
          <a:r>
            <a:rPr lang="am-ET" sz="2000" b="1" noProof="0" dirty="0">
              <a:effectLst>
                <a:outerShdw blurRad="38100" dist="38100" dir="2700000" algn="tl">
                  <a:srgbClr val="000000">
                    <a:alpha val="43137"/>
                  </a:srgbClr>
                </a:outerShdw>
              </a:effectLst>
            </a:rPr>
            <a:t>ዮሐ</a:t>
          </a:r>
          <a:r>
            <a:rPr lang="en" sz="2000" b="1" noProof="0" dirty="0">
              <a:effectLst>
                <a:outerShdw blurRad="38100" dist="38100" dir="2700000" algn="tl">
                  <a:srgbClr val="000000">
                    <a:alpha val="43137"/>
                  </a:srgbClr>
                </a:outerShdw>
              </a:effectLst>
            </a:rPr>
            <a:t> 16:13)</a:t>
          </a:r>
          <a:endParaRPr lang="en" sz="20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88003" y="2240269"/>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60000" rIns="45720" bIns="45720" numCol="1" spcCol="1270" anchor="t" anchorCtr="0">
          <a:noAutofit/>
        </a:bodyPr>
        <a:lstStyle/>
        <a:p>
          <a:pPr marL="0" lvl="0" indent="0" algn="ctr" defTabSz="800100">
            <a:lnSpc>
              <a:spcPct val="90000"/>
            </a:lnSpc>
            <a:spcBef>
              <a:spcPct val="0"/>
            </a:spcBef>
            <a:spcAft>
              <a:spcPct val="35000"/>
            </a:spcAft>
            <a:buNone/>
          </a:pPr>
          <a:r>
            <a:rPr lang="am-ET" sz="1800" b="1" kern="1200" noProof="0" dirty="0">
              <a:effectLst/>
            </a:rPr>
            <a:t>ግማሽ እውነቶች ጋር ወይም መጽሐፍ ቅዱስን ከላይ ከላይ ማጥናት ጋር መቆም የለብንም። የሰውን ትምህርት</a:t>
          </a:r>
          <a:r>
            <a:rPr lang="en" sz="1800" b="1" kern="1200" noProof="0" dirty="0">
              <a:effectLst/>
            </a:rPr>
            <a:t>(</a:t>
          </a:r>
          <a:r>
            <a:rPr lang="am-ET" sz="1800" b="1" kern="1200" noProof="0" dirty="0">
              <a:effectLst/>
            </a:rPr>
            <a:t>ብልጭልጩን</a:t>
          </a:r>
          <a:r>
            <a:rPr lang="en" sz="1800" b="1" kern="1200" noProof="0" dirty="0">
              <a:effectLst/>
            </a:rPr>
            <a:t>)</a:t>
          </a:r>
          <a:r>
            <a:rPr lang="am-ET" sz="1800" b="1" kern="1200" noProof="0" dirty="0">
              <a:effectLst/>
            </a:rPr>
            <a:t> መጣል</a:t>
          </a:r>
          <a:r>
            <a:rPr lang="en" sz="1800" b="1" kern="1200" noProof="0" dirty="0">
              <a:effectLst/>
            </a:rPr>
            <a:t> </a:t>
          </a:r>
          <a:r>
            <a:rPr lang="am-ET" sz="1800" b="1" kern="1200" noProof="0" dirty="0">
              <a:effectLst/>
            </a:rPr>
            <a:t>እና</a:t>
          </a:r>
          <a:r>
            <a:rPr lang="en" sz="1800" b="1" kern="1200" noProof="0" dirty="0">
              <a:effectLst/>
            </a:rPr>
            <a:t> </a:t>
          </a:r>
          <a:r>
            <a:rPr lang="am-ET" sz="1800" b="1" kern="1200" noProof="0" dirty="0">
              <a:effectLst/>
            </a:rPr>
            <a:t>ግድፈትን</a:t>
          </a:r>
          <a:r>
            <a:rPr lang="en" sz="1800" b="1" kern="1200" noProof="0" dirty="0">
              <a:effectLst/>
            </a:rPr>
            <a:t> (</a:t>
          </a:r>
          <a:r>
            <a:rPr lang="am-ET" sz="1800" b="1" kern="1200" noProof="0" dirty="0">
              <a:effectLst/>
            </a:rPr>
            <a:t>ቆሻሻን</a:t>
          </a:r>
          <a:r>
            <a:rPr lang="en" sz="1800" b="1" kern="1200" noProof="0" dirty="0">
              <a:effectLst/>
            </a:rPr>
            <a:t>)</a:t>
          </a:r>
          <a:r>
            <a:rPr lang="am-ET" sz="1800" b="1" kern="1200" noProof="0" dirty="0">
              <a:effectLst/>
            </a:rPr>
            <a:t> ለማስወገድ ወደ መጽሐፍ ቅዱስ ጥናታችን በጥልቀት መግባትና መረዳት አለብን።</a:t>
          </a:r>
          <a:endParaRPr lang="en" sz="1800" kern="1200" noProof="0" dirty="0">
            <a:effectLst/>
          </a:endParaRPr>
        </a:p>
      </dsp:txBody>
      <dsp:txXfrm>
        <a:off x="288003" y="2240269"/>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am-ET" sz="2000" b="1" kern="1200" noProof="0" dirty="0">
              <a:effectLst>
                <a:outerShdw blurRad="38100" dist="38100" dir="2700000" algn="tl">
                  <a:srgbClr val="000000">
                    <a:alpha val="43137"/>
                  </a:srgbClr>
                </a:outerShdw>
              </a:effectLst>
            </a:rPr>
            <a:t>የነጠረውን ወርቅ ግዛ </a:t>
          </a:r>
          <a:endParaRPr lang="en" sz="20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60000" rIns="45720" bIns="45720" numCol="1" spcCol="1270" anchor="t" anchorCtr="0">
          <a:noAutofit/>
        </a:bodyPr>
        <a:lstStyle/>
        <a:p>
          <a:pPr marL="0" lvl="0" indent="0" algn="ctr" defTabSz="800100">
            <a:lnSpc>
              <a:spcPct val="90000"/>
            </a:lnSpc>
            <a:spcBef>
              <a:spcPct val="0"/>
            </a:spcBef>
            <a:spcAft>
              <a:spcPct val="35000"/>
            </a:spcAft>
            <a:buNone/>
          </a:pPr>
          <a:r>
            <a:rPr lang="am-ET" sz="1800" b="1" kern="1200" noProof="0" dirty="0">
              <a:effectLst/>
            </a:rPr>
            <a:t>ይህ የኢየሱስን ጽድቅ መዳን የሚገኝበት ብቸኛው መንገድ አድርጎ መቀበል ነው።</a:t>
          </a:r>
          <a:r>
            <a:rPr lang="en" sz="1800" b="1" kern="1200" noProof="0" dirty="0">
              <a:effectLst/>
            </a:rPr>
            <a:t> </a:t>
          </a:r>
          <a:r>
            <a:rPr lang="am-ET" sz="1800" b="1" kern="1200" noProof="0" dirty="0">
              <a:effectLst/>
            </a:rPr>
            <a:t>በእግዚአብሔር ፊት በራሳችን የጽድቅ ስራዎች ለመቅረብ መሞከር</a:t>
          </a:r>
          <a:r>
            <a:rPr lang="en" sz="1800" b="1" kern="1200" noProof="0" dirty="0">
              <a:effectLst/>
            </a:rPr>
            <a:t> </a:t>
          </a:r>
          <a:r>
            <a:rPr lang="am-ET" sz="1800" b="1" kern="1200" noProof="0" dirty="0">
              <a:effectLst/>
            </a:rPr>
            <a:t>በፊቱ ራቁታችንን መቅረብ እንደማለት ነው።</a:t>
          </a:r>
          <a:endParaRPr lang="en" sz="1800" kern="1200" noProof="0" dirty="0">
            <a:effectLst/>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am-ET" sz="2000" b="1" kern="1200" noProof="0" dirty="0">
              <a:effectLst>
                <a:outerShdw blurRad="38100" dist="38100" dir="2700000" algn="tl">
                  <a:srgbClr val="000000">
                    <a:alpha val="43137"/>
                  </a:srgbClr>
                </a:outerShdw>
              </a:effectLst>
            </a:rPr>
            <a:t>ነጭ ልብስን ግዛ </a:t>
          </a:r>
          <a:endParaRPr lang="en" sz="2000" kern="1200" noProof="0" dirty="0">
            <a:effectLst>
              <a:outerShdw blurRad="38100" dist="38100" dir="2700000" algn="tl">
                <a:srgbClr val="000000">
                  <a:alpha val="43137"/>
                </a:srgbClr>
              </a:outerShdw>
            </a:effectLst>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60000" rIns="45720" bIns="45720" numCol="1" spcCol="1270" anchor="t" anchorCtr="0">
          <a:noAutofit/>
        </a:bodyPr>
        <a:lstStyle/>
        <a:p>
          <a:pPr marL="0" lvl="0" indent="0" algn="ctr" defTabSz="800100">
            <a:lnSpc>
              <a:spcPct val="90000"/>
            </a:lnSpc>
            <a:spcBef>
              <a:spcPct val="0"/>
            </a:spcBef>
            <a:spcAft>
              <a:spcPct val="35000"/>
            </a:spcAft>
            <a:buNone/>
          </a:pPr>
          <a:r>
            <a:rPr lang="am-ET" sz="1800" b="1" kern="1200" noProof="0" dirty="0">
              <a:effectLst/>
            </a:rPr>
            <a:t>ይህ መንፈስ ቅዱስን መቀበል ነው።</a:t>
          </a:r>
          <a:r>
            <a:rPr lang="en" sz="1800" b="1" kern="1200" noProof="0" dirty="0">
              <a:effectLst/>
            </a:rPr>
            <a:t> </a:t>
          </a:r>
          <a:r>
            <a:rPr lang="am-ET" sz="1800" b="1" kern="1200" noProof="0" dirty="0">
              <a:effectLst/>
            </a:rPr>
            <a:t>መንፈሳዊ ማስተዋልን የሚሰጠንና እውነተኛ ማንነታችንን እንድናምን የሚያደርገን እርሱ ብቻ ነው</a:t>
          </a:r>
          <a:r>
            <a:rPr lang="en" sz="1800" b="1" kern="1200" noProof="0" dirty="0">
              <a:effectLst/>
            </a:rPr>
            <a:t>                         (</a:t>
          </a:r>
          <a:r>
            <a:rPr lang="am-ET" sz="1800" b="1" kern="1200" noProof="0" dirty="0">
              <a:effectLst/>
            </a:rPr>
            <a:t>ዮሐንስ</a:t>
          </a:r>
          <a:r>
            <a:rPr lang="en" sz="1800" b="1" kern="1200" noProof="0" dirty="0">
              <a:effectLst/>
            </a:rPr>
            <a:t> 16:8)</a:t>
          </a:r>
          <a:r>
            <a:rPr lang="am-ET" sz="1800" b="1" kern="1200" noProof="0" dirty="0">
              <a:effectLst/>
            </a:rPr>
            <a:t>።</a:t>
          </a:r>
          <a:endParaRPr lang="en" sz="1800" kern="1200" noProof="0" dirty="0">
            <a:effectLst/>
          </a:endParaRPr>
        </a:p>
      </dsp:txBody>
      <dsp:txXfrm>
        <a:off x="417919" y="2238226"/>
        <a:ext cx="2484006" cy="1943598"/>
      </dsp:txXfrm>
    </dsp:sp>
    <dsp:sp modelId="{E987A411-ADF2-4352-9A3E-5F896F6B1B68}">
      <dsp:nvSpPr>
        <dsp:cNvPr id="0" name=""/>
        <dsp:cNvSpPr/>
      </dsp:nvSpPr>
      <dsp:spPr>
        <a:xfrm>
          <a:off x="387126" y="2042"/>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am-ET" sz="2000" b="1" kern="1200" noProof="0" dirty="0">
              <a:effectLst>
                <a:outerShdw blurRad="38100" dist="38100" dir="2700000" algn="tl">
                  <a:srgbClr val="000000">
                    <a:alpha val="43137"/>
                  </a:srgbClr>
                </a:outerShdw>
              </a:effectLst>
            </a:rPr>
            <a:t>የዓይን ኩል ግዛ</a:t>
          </a:r>
          <a:endParaRPr lang="en" sz="2000" b="1" kern="1200" noProof="0" dirty="0">
            <a:effectLst>
              <a:outerShdw blurRad="38100" dist="38100" dir="2700000" algn="tl">
                <a:srgbClr val="000000">
                  <a:alpha val="43137"/>
                </a:srgbClr>
              </a:outerShdw>
            </a:effectLst>
          </a:endParaRPr>
        </a:p>
      </dsp:txBody>
      <dsp:txXfrm>
        <a:off x="387126" y="2042"/>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06" y="38231"/>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35311"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m-ET" sz="1800" b="1" kern="1200" noProof="0" dirty="0"/>
            <a:t>እኛን ለመፍጠር ወሰነ</a:t>
          </a:r>
          <a:br>
            <a:rPr lang="en" sz="1800" b="1" kern="1200" noProof="0" dirty="0"/>
          </a:br>
          <a:r>
            <a:rPr lang="en" sz="1800" b="1" kern="1200" noProof="0" dirty="0"/>
            <a:t>(</a:t>
          </a:r>
          <a:r>
            <a:rPr lang="am-ET" sz="1800" b="1" kern="1200" noProof="0" dirty="0"/>
            <a:t>ዘፍ</a:t>
          </a:r>
          <a:r>
            <a:rPr lang="en" sz="1800" b="1" kern="1200" noProof="0" dirty="0"/>
            <a:t> 2:7)</a:t>
          </a:r>
          <a:endParaRPr lang="en" sz="1800" kern="1200" noProof="0" dirty="0"/>
        </a:p>
      </dsp:txBody>
      <dsp:txXfrm>
        <a:off x="135311" y="1764307"/>
        <a:ext cx="1326146" cy="1434892"/>
      </dsp:txXfrm>
    </dsp:sp>
    <dsp:sp modelId="{82582CD3-6F25-4839-B5CD-59E085EE7CF9}">
      <dsp:nvSpPr>
        <dsp:cNvPr id="0" name=""/>
        <dsp:cNvSpPr/>
      </dsp:nvSpPr>
      <dsp:spPr>
        <a:xfrm>
          <a:off x="1640263" y="38231"/>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2005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m-ET" sz="1800" b="1" kern="1200" noProof="0" dirty="0"/>
            <a:t>በኃጥያት ስንወድቅ ፈለገን</a:t>
          </a:r>
          <a:r>
            <a:rPr lang="en" sz="1800" b="1" kern="1200" noProof="0" dirty="0"/>
            <a:t> (</a:t>
          </a:r>
          <a:r>
            <a:rPr lang="am-ET" sz="1800" b="1" kern="1200" noProof="0" dirty="0"/>
            <a:t>ዘፍ</a:t>
          </a:r>
          <a:r>
            <a:rPr lang="en" sz="1800" b="1" kern="1200" noProof="0" dirty="0"/>
            <a:t> 3:8-9)</a:t>
          </a:r>
          <a:endParaRPr lang="en" sz="1800" kern="1200" noProof="0" dirty="0"/>
        </a:p>
      </dsp:txBody>
      <dsp:txXfrm>
        <a:off x="1720056" y="1764307"/>
        <a:ext cx="1434771" cy="1434892"/>
      </dsp:txXfrm>
    </dsp:sp>
    <dsp:sp modelId="{2689B363-DF21-48B7-961E-AE76016241D0}">
      <dsp:nvSpPr>
        <dsp:cNvPr id="0" name=""/>
        <dsp:cNvSpPr/>
      </dsp:nvSpPr>
      <dsp:spPr>
        <a:xfrm>
          <a:off x="3303832" y="38231"/>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437937" y="1764307"/>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m-ET" sz="1800" b="1" kern="1200" noProof="0" dirty="0"/>
            <a:t>እኛን ለማዳን እራሱን ሰጠን </a:t>
          </a:r>
          <a:r>
            <a:rPr lang="en" sz="1800" b="1" kern="1200" noProof="0" dirty="0"/>
            <a:t>(</a:t>
          </a:r>
          <a:r>
            <a:rPr lang="am-ET" sz="1800" b="1" kern="1200" noProof="0" dirty="0"/>
            <a:t>ዮሐ</a:t>
          </a:r>
          <a:r>
            <a:rPr lang="en" sz="1800" b="1" kern="1200" noProof="0" dirty="0"/>
            <a:t> 3:16)</a:t>
          </a:r>
          <a:endParaRPr lang="en" sz="1800" kern="1200" noProof="0" dirty="0"/>
        </a:p>
      </dsp:txBody>
      <dsp:txXfrm>
        <a:off x="3437937" y="1764307"/>
        <a:ext cx="1326146" cy="1434892"/>
      </dsp:txXfrm>
    </dsp:sp>
    <dsp:sp modelId="{027EF167-1BD9-440E-B2CE-9F1F4DB31BB7}">
      <dsp:nvSpPr>
        <dsp:cNvPr id="0" name=""/>
        <dsp:cNvSpPr/>
      </dsp:nvSpPr>
      <dsp:spPr>
        <a:xfrm>
          <a:off x="5293624" y="38231"/>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42889"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m-ET" sz="1800" b="1" kern="1200" noProof="0" dirty="0"/>
            <a:t>ሽልማት ሊሰጠን ይፈልጋል፤</a:t>
          </a:r>
          <a:r>
            <a:rPr lang="en" sz="1800" b="1" kern="1200" noProof="0" dirty="0"/>
            <a:t> </a:t>
          </a:r>
          <a:r>
            <a:rPr lang="am-ET" sz="1800" b="1" kern="1200" noProof="0" dirty="0"/>
            <a:t>ከእርሱ ጋር እንድንነግስና ዘላለምን በእርሱ ፊት እንድናጣጥም ይፈልጋል </a:t>
          </a:r>
          <a:r>
            <a:rPr lang="en" sz="1800" b="1" kern="1200" noProof="0" dirty="0"/>
            <a:t> (</a:t>
          </a:r>
          <a:r>
            <a:rPr lang="am-ET" sz="1800" b="1" kern="1200" noProof="0" dirty="0"/>
            <a:t>ራዕይ</a:t>
          </a:r>
          <a:r>
            <a:rPr lang="en" sz="1800" b="1" kern="1200" noProof="0" dirty="0"/>
            <a:t> 3:21)</a:t>
          </a:r>
          <a:endParaRPr lang="en" sz="1800" kern="1200" noProof="0" dirty="0"/>
        </a:p>
      </dsp:txBody>
      <dsp:txXfrm>
        <a:off x="4942889"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81565" y="579"/>
          <a:ext cx="4788004" cy="431526"/>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am-ET" sz="2000" b="1" kern="1200" noProof="0" dirty="0">
              <a:effectLst>
                <a:outerShdw blurRad="38100" dist="38100" dir="2700000" algn="tl">
                  <a:srgbClr val="000000">
                    <a:alpha val="43137"/>
                  </a:srgbClr>
                </a:outerShdw>
              </a:effectLst>
            </a:rPr>
            <a:t>እርሱ አጽናኛችን ነው</a:t>
          </a:r>
          <a:r>
            <a:rPr lang="en" sz="2000" b="1" kern="1200" noProof="0" dirty="0">
              <a:effectLst>
                <a:outerShdw blurRad="38100" dist="38100" dir="2700000" algn="tl">
                  <a:srgbClr val="000000">
                    <a:alpha val="43137"/>
                  </a:srgbClr>
                </a:outerShdw>
              </a:effectLst>
            </a:rPr>
            <a:t> (</a:t>
          </a:r>
          <a:r>
            <a:rPr lang="am-ET" sz="2000" b="1" kern="1200" noProof="0" dirty="0">
              <a:effectLst>
                <a:outerShdw blurRad="38100" dist="38100" dir="2700000" algn="tl">
                  <a:srgbClr val="000000">
                    <a:alpha val="43137"/>
                  </a:srgbClr>
                </a:outerShdw>
              </a:effectLst>
            </a:rPr>
            <a:t>ዮሐ</a:t>
          </a:r>
          <a:r>
            <a:rPr lang="en" sz="2000" b="1" kern="1200" noProof="0" dirty="0">
              <a:effectLst>
                <a:outerShdw blurRad="38100" dist="38100" dir="2700000" algn="tl">
                  <a:srgbClr val="000000">
                    <a:alpha val="43137"/>
                  </a:srgbClr>
                </a:outerShdw>
              </a:effectLst>
            </a:rPr>
            <a:t> 14:16-17)</a:t>
          </a:r>
          <a:endParaRPr lang="en" sz="2000" kern="1200" noProof="0" dirty="0">
            <a:effectLst>
              <a:outerShdw blurRad="38100" dist="38100" dir="2700000" algn="tl">
                <a:srgbClr val="000000">
                  <a:alpha val="43137"/>
                </a:srgbClr>
              </a:outerShdw>
            </a:effectLst>
          </a:endParaRPr>
        </a:p>
      </dsp:txBody>
      <dsp:txXfrm rot="10800000">
        <a:off x="389446" y="579"/>
        <a:ext cx="4680123" cy="431526"/>
      </dsp:txXfrm>
    </dsp:sp>
    <dsp:sp modelId="{BD7F966C-344C-4880-A71C-848E52194C0E}">
      <dsp:nvSpPr>
        <dsp:cNvPr id="0" name=""/>
        <dsp:cNvSpPr/>
      </dsp:nvSpPr>
      <dsp:spPr>
        <a:xfrm>
          <a:off x="0" y="579"/>
          <a:ext cx="431526" cy="431526"/>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281565" y="558955"/>
          <a:ext cx="4788004" cy="431526"/>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am-ET" sz="2000" b="1" kern="1200" noProof="0" dirty="0">
              <a:effectLst>
                <a:outerShdw blurRad="38100" dist="38100" dir="2700000" algn="tl">
                  <a:srgbClr val="000000">
                    <a:alpha val="43137"/>
                  </a:srgbClr>
                </a:outerShdw>
              </a:effectLst>
            </a:rPr>
            <a:t>ኢየሱስን ለእኛ ይገልጥልናል </a:t>
          </a:r>
          <a:r>
            <a:rPr lang="en" sz="2000" b="1" kern="1200" noProof="0" dirty="0">
              <a:effectLst>
                <a:outerShdw blurRad="38100" dist="38100" dir="2700000" algn="tl">
                  <a:srgbClr val="000000">
                    <a:alpha val="43137"/>
                  </a:srgbClr>
                </a:outerShdw>
              </a:effectLst>
            </a:rPr>
            <a:t>(</a:t>
          </a:r>
          <a:r>
            <a:rPr lang="am-ET" sz="2000" b="1" kern="1200" noProof="0" dirty="0">
              <a:effectLst>
                <a:outerShdw blurRad="38100" dist="38100" dir="2700000" algn="tl">
                  <a:srgbClr val="000000">
                    <a:alpha val="43137"/>
                  </a:srgbClr>
                </a:outerShdw>
              </a:effectLst>
            </a:rPr>
            <a:t>ዮሐ</a:t>
          </a:r>
          <a:r>
            <a:rPr lang="en" sz="2000" b="1" kern="1200" noProof="0" dirty="0">
              <a:effectLst>
                <a:outerShdw blurRad="38100" dist="38100" dir="2700000" algn="tl">
                  <a:srgbClr val="000000">
                    <a:alpha val="43137"/>
                  </a:srgbClr>
                </a:outerShdw>
              </a:effectLst>
            </a:rPr>
            <a:t> 15:26)</a:t>
          </a:r>
          <a:endParaRPr lang="en" sz="2000" kern="1200" noProof="0" dirty="0">
            <a:effectLst>
              <a:outerShdw blurRad="38100" dist="38100" dir="2700000" algn="tl">
                <a:srgbClr val="000000">
                  <a:alpha val="43137"/>
                </a:srgbClr>
              </a:outerShdw>
            </a:effectLst>
          </a:endParaRPr>
        </a:p>
      </dsp:txBody>
      <dsp:txXfrm rot="10800000">
        <a:off x="389446" y="558955"/>
        <a:ext cx="4680123" cy="431526"/>
      </dsp:txXfrm>
    </dsp:sp>
    <dsp:sp modelId="{07903487-9C75-4F36-BAAD-3999608CFCC1}">
      <dsp:nvSpPr>
        <dsp:cNvPr id="0" name=""/>
        <dsp:cNvSpPr/>
      </dsp:nvSpPr>
      <dsp:spPr>
        <a:xfrm>
          <a:off x="0" y="558955"/>
          <a:ext cx="431526" cy="431526"/>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1565" y="1117332"/>
          <a:ext cx="4788004" cy="431526"/>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am-ET" sz="2000" b="1" kern="1200" noProof="0" dirty="0">
              <a:effectLst>
                <a:outerShdw blurRad="38100" dist="38100" dir="2700000" algn="tl">
                  <a:srgbClr val="000000">
                    <a:alpha val="43137"/>
                  </a:srgbClr>
                </a:outerShdw>
              </a:effectLst>
            </a:rPr>
            <a:t>ስለኃጥያት ህሊናችንን ይከሳል </a:t>
          </a:r>
          <a:r>
            <a:rPr lang="en" sz="2000" b="1" kern="1200" noProof="0" dirty="0">
              <a:effectLst>
                <a:outerShdw blurRad="38100" dist="38100" dir="2700000" algn="tl">
                  <a:srgbClr val="000000">
                    <a:alpha val="43137"/>
                  </a:srgbClr>
                </a:outerShdw>
              </a:effectLst>
            </a:rPr>
            <a:t>(</a:t>
          </a:r>
          <a:r>
            <a:rPr lang="am-ET" sz="2000" b="1" kern="1200" noProof="0" dirty="0">
              <a:effectLst>
                <a:outerShdw blurRad="38100" dist="38100" dir="2700000" algn="tl">
                  <a:srgbClr val="000000">
                    <a:alpha val="43137"/>
                  </a:srgbClr>
                </a:outerShdw>
              </a:effectLst>
            </a:rPr>
            <a:t>ዮሐ</a:t>
          </a:r>
          <a:r>
            <a:rPr lang="en" sz="2000" b="1" kern="1200" noProof="0" dirty="0">
              <a:effectLst>
                <a:outerShdw blurRad="38100" dist="38100" dir="2700000" algn="tl">
                  <a:srgbClr val="000000">
                    <a:alpha val="43137"/>
                  </a:srgbClr>
                </a:outerShdw>
              </a:effectLst>
            </a:rPr>
            <a:t> 16:8)</a:t>
          </a:r>
          <a:endParaRPr lang="en" sz="2000" kern="1200" noProof="0" dirty="0">
            <a:effectLst>
              <a:outerShdw blurRad="38100" dist="38100" dir="2700000" algn="tl">
                <a:srgbClr val="000000">
                  <a:alpha val="43137"/>
                </a:srgbClr>
              </a:outerShdw>
            </a:effectLst>
          </a:endParaRPr>
        </a:p>
      </dsp:txBody>
      <dsp:txXfrm rot="10800000">
        <a:off x="389446" y="1117332"/>
        <a:ext cx="4680123" cy="431526"/>
      </dsp:txXfrm>
    </dsp:sp>
    <dsp:sp modelId="{E82A5EE8-5D4A-48AE-B257-2340C0E1B182}">
      <dsp:nvSpPr>
        <dsp:cNvPr id="0" name=""/>
        <dsp:cNvSpPr/>
      </dsp:nvSpPr>
      <dsp:spPr>
        <a:xfrm>
          <a:off x="0" y="1117332"/>
          <a:ext cx="431526" cy="431526"/>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281565" y="1675708"/>
          <a:ext cx="4788004" cy="43152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am-ET" sz="2000" b="1" kern="1200" noProof="0" dirty="0">
              <a:effectLst>
                <a:outerShdw blurRad="38100" dist="38100" dir="2700000" algn="tl">
                  <a:srgbClr val="000000">
                    <a:alpha val="43137"/>
                  </a:srgbClr>
                </a:outerShdw>
              </a:effectLst>
            </a:rPr>
            <a:t>ወደ እውነት ሁሉ ይመራናል</a:t>
          </a:r>
          <a:r>
            <a:rPr lang="en" sz="2000" b="1" kern="1200" noProof="0" dirty="0">
              <a:effectLst>
                <a:outerShdw blurRad="38100" dist="38100" dir="2700000" algn="tl">
                  <a:srgbClr val="000000">
                    <a:alpha val="43137"/>
                  </a:srgbClr>
                </a:outerShdw>
              </a:effectLst>
            </a:rPr>
            <a:t> (</a:t>
          </a:r>
          <a:r>
            <a:rPr lang="am-ET" sz="2000" b="1" kern="1200" noProof="0" dirty="0">
              <a:effectLst>
                <a:outerShdw blurRad="38100" dist="38100" dir="2700000" algn="tl">
                  <a:srgbClr val="000000">
                    <a:alpha val="43137"/>
                  </a:srgbClr>
                </a:outerShdw>
              </a:effectLst>
            </a:rPr>
            <a:t>ዮሐ</a:t>
          </a:r>
          <a:r>
            <a:rPr lang="en" sz="2000" b="1" kern="1200" noProof="0" dirty="0">
              <a:effectLst>
                <a:outerShdw blurRad="38100" dist="38100" dir="2700000" algn="tl">
                  <a:srgbClr val="000000">
                    <a:alpha val="43137"/>
                  </a:srgbClr>
                </a:outerShdw>
              </a:effectLst>
            </a:rPr>
            <a:t> 16:13)</a:t>
          </a:r>
          <a:endParaRPr lang="en" sz="2000" kern="1200" noProof="0" dirty="0">
            <a:effectLst>
              <a:outerShdw blurRad="38100" dist="38100" dir="2700000" algn="tl">
                <a:srgbClr val="000000">
                  <a:alpha val="43137"/>
                </a:srgbClr>
              </a:outerShdw>
            </a:effectLst>
          </a:endParaRPr>
        </a:p>
      </dsp:txBody>
      <dsp:txXfrm rot="10800000">
        <a:off x="389446" y="1675708"/>
        <a:ext cx="4680123" cy="431526"/>
      </dsp:txXfrm>
    </dsp:sp>
    <dsp:sp modelId="{656187B0-B962-462C-A5AD-3ABA3D521DB8}">
      <dsp:nvSpPr>
        <dsp:cNvPr id="0" name=""/>
        <dsp:cNvSpPr/>
      </dsp:nvSpPr>
      <dsp:spPr>
        <a:xfrm>
          <a:off x="0" y="1675708"/>
          <a:ext cx="431526" cy="431526"/>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30/03/2026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30/03/2026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30/03/2026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190875" y="182917"/>
            <a:ext cx="9001125" cy="1569660"/>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am-ET"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እውነታውን ማወቅ</a:t>
            </a:r>
            <a:endParaRPr lang="en" sz="9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1852808" cy="584775"/>
          </a:xfrm>
          <a:prstGeom prst="rect">
            <a:avLst/>
          </a:prstGeom>
          <a:noFill/>
        </p:spPr>
        <p:txBody>
          <a:bodyPr wrap="square" rtlCol="0">
            <a:spAutoFit/>
          </a:bodyPr>
          <a:lstStyle/>
          <a:p>
            <a:r>
              <a:rPr lang="am-ET" sz="1600" b="1" dirty="0">
                <a:solidFill>
                  <a:srgbClr val="D7AA80"/>
                </a:solidFill>
              </a:rPr>
              <a:t>ትምህርት</a:t>
            </a:r>
            <a:r>
              <a:rPr lang="en" sz="1600" b="1" noProof="0" dirty="0">
                <a:solidFill>
                  <a:srgbClr val="D7AA80"/>
                </a:solidFill>
              </a:rPr>
              <a:t> 1 </a:t>
            </a:r>
            <a:r>
              <a:rPr lang="am-ET" sz="1600" b="1" noProof="0" dirty="0">
                <a:solidFill>
                  <a:srgbClr val="D7AA80"/>
                </a:solidFill>
              </a:rPr>
              <a:t>ለ</a:t>
            </a:r>
            <a:r>
              <a:rPr lang="en" sz="1600" b="1" noProof="0" dirty="0">
                <a:solidFill>
                  <a:srgbClr val="D7AA80"/>
                </a:solidFill>
              </a:rPr>
              <a:t> </a:t>
            </a:r>
            <a:r>
              <a:rPr lang="am-ET" sz="1600" b="1" noProof="0" dirty="0">
                <a:solidFill>
                  <a:srgbClr val="D7AA80"/>
                </a:solidFill>
              </a:rPr>
              <a:t>መጋቢት </a:t>
            </a:r>
            <a:r>
              <a:rPr lang="en-US" sz="1600" b="1" noProof="0" dirty="0">
                <a:solidFill>
                  <a:srgbClr val="D7AA80"/>
                </a:solidFill>
              </a:rPr>
              <a:t>26</a:t>
            </a:r>
            <a:r>
              <a:rPr lang="am-ET" sz="1600" b="1" noProof="0" dirty="0">
                <a:solidFill>
                  <a:srgbClr val="D7AA80"/>
                </a:solidFill>
              </a:rPr>
              <a:t>፣</a:t>
            </a:r>
            <a:r>
              <a:rPr lang="en" sz="1600" b="1" noProof="0" dirty="0">
                <a:solidFill>
                  <a:srgbClr val="D7AA80"/>
                </a:solidFill>
              </a:rPr>
              <a:t> 2018</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72088"/>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1" algn="ctr">
              <a:spcBef>
                <a:spcPts val="600"/>
              </a:spcBef>
            </a:pPr>
            <a:r>
              <a:rPr lang="am-ET" sz="5400" b="1" dirty="0">
                <a:ln/>
                <a:solidFill>
                  <a:schemeClr val="accent4"/>
                </a:solidFill>
              </a:rPr>
              <a:t>ቅርንጫፉ እና ግንዱ</a:t>
            </a:r>
            <a:endParaRPr lang="en" sz="5400" b="1" dirty="0">
              <a:ln/>
              <a:solidFill>
                <a:schemeClr val="accent4"/>
              </a:solidFill>
            </a:endParaRP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578910"/>
            <a:ext cx="10963276" cy="707886"/>
          </a:xfrm>
          <a:prstGeom prst="rect">
            <a:avLst/>
          </a:prstGeom>
          <a:noFill/>
        </p:spPr>
        <p:txBody>
          <a:bodyPr wrap="square">
            <a:spAutoFit/>
          </a:bodyPr>
          <a:lstStyle/>
          <a:p>
            <a:pPr algn="ctr"/>
            <a:r>
              <a:rPr lang="en" sz="2000"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am-ET" sz="2000" b="1" dirty="0">
                <a:solidFill>
                  <a:srgbClr val="FFCB7F"/>
                </a:solidFill>
                <a:effectLst>
                  <a:outerShdw blurRad="38100" dist="38100" dir="2700000" algn="tl">
                    <a:srgbClr val="000000">
                      <a:alpha val="43137"/>
                    </a:srgbClr>
                  </a:outerShdw>
                </a:effectLst>
                <a:latin typeface="Comic Sans MS" panose="030F0702030302020204" pitchFamily="66" charset="0"/>
              </a:rPr>
              <a:t>እኔ የወይን ግንድ ነኝ እናንተም ቅርንጫፎች ናችሁ። ያለ እኔ ምንም ልታደርጉ አትችሉምና በእኔ የሚኖር እኔም በእርሱ፥ እርሱ ብዙ ፍሬ ያፈራል።</a:t>
            </a:r>
            <a:r>
              <a:rPr lang="en" sz="2000" b="1" noProof="0"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 sz="1600"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am-ET" sz="1600" b="1" noProof="0" dirty="0">
                <a:solidFill>
                  <a:srgbClr val="FFCB7F"/>
                </a:solidFill>
                <a:effectLst>
                  <a:outerShdw blurRad="38100" dist="38100" dir="2700000" algn="tl">
                    <a:srgbClr val="000000">
                      <a:alpha val="43137"/>
                    </a:srgbClr>
                  </a:outerShdw>
                </a:effectLst>
                <a:latin typeface="Comic Sans MS" panose="030F0702030302020204" pitchFamily="66" charset="0"/>
              </a:rPr>
              <a:t>ዮሐንስ</a:t>
            </a:r>
            <a:r>
              <a:rPr lang="en" sz="1600" b="1" noProof="0"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15:5</a:t>
            </a:r>
            <a:r>
              <a:rPr lang="en" sz="1600"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endParaRPr lang="en" sz="2000"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008283" cy="707886"/>
          </a:xfrm>
          <a:prstGeom prst="rect">
            <a:avLst/>
          </a:prstGeom>
          <a:noFill/>
        </p:spPr>
        <p:txBody>
          <a:bodyPr wrap="square" rtlCol="0">
            <a:spAutoFit/>
          </a:bodyPr>
          <a:lstStyle/>
          <a:p>
            <a:pPr>
              <a:spcBef>
                <a:spcPts val="600"/>
              </a:spcBef>
            </a:pPr>
            <a:r>
              <a:rPr lang="am-ET" sz="2000" b="1" noProof="0" dirty="0"/>
              <a:t>ኢየሱስ ሊሞት ጥቂት ሲቀረው እርሱ </a:t>
            </a:r>
            <a:r>
              <a:rPr lang="en" sz="2000" b="1" noProof="0" dirty="0"/>
              <a:t>“</a:t>
            </a:r>
            <a:r>
              <a:rPr lang="am-ET" sz="2000" b="1" noProof="0" dirty="0"/>
              <a:t>የወይን ግንድ</a:t>
            </a:r>
            <a:r>
              <a:rPr lang="en" sz="2000" b="1" noProof="0" dirty="0"/>
              <a:t>”</a:t>
            </a:r>
            <a:r>
              <a:rPr lang="am-ET" sz="2000" b="1" noProof="0" dirty="0"/>
              <a:t> እንደሆነና ደቀመዛሙርቱ ደግሞ </a:t>
            </a:r>
            <a:r>
              <a:rPr lang="en" sz="2000" b="1" noProof="0" dirty="0"/>
              <a:t>“</a:t>
            </a:r>
            <a:r>
              <a:rPr lang="am-ET" sz="2000" b="1" noProof="0" dirty="0"/>
              <a:t>ቅርንጫፎች</a:t>
            </a:r>
            <a:r>
              <a:rPr lang="en" sz="2000" b="1" noProof="0" dirty="0"/>
              <a:t>” </a:t>
            </a:r>
            <a:r>
              <a:rPr lang="am-ET" sz="2000" b="1" noProof="0" dirty="0"/>
              <a:t>እንደሆኑ ሲናገር ምን </a:t>
            </a:r>
            <a:r>
              <a:rPr lang="am-ET" sz="2000" b="1" noProof="0"/>
              <a:t>ማለቱ ነበር</a:t>
            </a:r>
            <a:r>
              <a:rPr lang="en" sz="2000" b="1" noProof="0"/>
              <a:t>?</a:t>
            </a:r>
            <a:endParaRPr lang="en" sz="2000" b="1" noProof="0" dirty="0"/>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602956" y="4595346"/>
            <a:ext cx="6696240" cy="1015663"/>
          </a:xfrm>
          <a:prstGeom prst="rect">
            <a:avLst/>
          </a:prstGeom>
          <a:noFill/>
        </p:spPr>
        <p:txBody>
          <a:bodyPr wrap="square">
            <a:spAutoFit/>
          </a:bodyPr>
          <a:lstStyle/>
          <a:p>
            <a:pPr>
              <a:spcBef>
                <a:spcPts val="600"/>
              </a:spcBef>
            </a:pPr>
            <a:r>
              <a:rPr lang="am-ET" sz="2000" b="1" noProof="0" dirty="0"/>
              <a:t>በኢየሱስ መኖር ለሎዶቂያዊ በራድነት መድኃኒቱ ነው።</a:t>
            </a:r>
            <a:r>
              <a:rPr lang="en" sz="2000" b="1" noProof="0" dirty="0"/>
              <a:t> </a:t>
            </a:r>
            <a:r>
              <a:rPr lang="am-ET" sz="2000" b="1" noProof="0" dirty="0"/>
              <a:t>በተጨማሪም</a:t>
            </a:r>
            <a:r>
              <a:rPr lang="en" sz="2000" b="1" noProof="0" dirty="0"/>
              <a:t> </a:t>
            </a:r>
            <a:r>
              <a:rPr lang="am-ET" sz="2000" b="1" noProof="0" dirty="0"/>
              <a:t>የፍፁምስ ደስታ ምንጭ ነው</a:t>
            </a:r>
            <a:r>
              <a:rPr lang="en" sz="2000" b="1" noProof="0" dirty="0"/>
              <a:t> (</a:t>
            </a:r>
            <a:r>
              <a:rPr lang="am-ET" sz="2000" b="1" noProof="0" dirty="0"/>
              <a:t>ዮሐ</a:t>
            </a:r>
            <a:r>
              <a:rPr lang="en" sz="2000" b="1" noProof="0" dirty="0"/>
              <a:t> 5:11)</a:t>
            </a:r>
            <a:r>
              <a:rPr lang="am-ET" sz="2000" b="1" noProof="0" dirty="0"/>
              <a:t>።</a:t>
            </a:r>
            <a:r>
              <a:rPr lang="en" sz="2000" b="1" noProof="0" dirty="0"/>
              <a:t> </a:t>
            </a:r>
            <a:r>
              <a:rPr lang="am-ET" sz="2000" b="1" noProof="0" dirty="0"/>
              <a:t>ነገር ግን በኢየሱስ መኖር የምንችለው እንዴት ነው</a:t>
            </a:r>
            <a:r>
              <a:rPr lang="en" sz="2000" b="1" noProof="0" dirty="0"/>
              <a:t>?</a:t>
            </a:r>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2955" y="5611009"/>
            <a:ext cx="6696240" cy="1015663"/>
          </a:xfrm>
          <a:prstGeom prst="rect">
            <a:avLst/>
          </a:prstGeom>
          <a:noFill/>
        </p:spPr>
        <p:txBody>
          <a:bodyPr wrap="square">
            <a:spAutoFit/>
          </a:bodyPr>
          <a:lstStyle/>
          <a:p>
            <a:pPr>
              <a:spcBef>
                <a:spcPts val="600"/>
              </a:spcBef>
            </a:pPr>
            <a:r>
              <a:rPr lang="am-ET" sz="2000" b="1" noProof="0" dirty="0"/>
              <a:t>ይህ የሚሆነው እርሱን የሚያስደስተውን በማድረግ ማለትም ትዕዛዛቱን በመጠበቅ ነው</a:t>
            </a:r>
            <a:r>
              <a:rPr lang="en" sz="2000" b="1" noProof="0" dirty="0"/>
              <a:t> (</a:t>
            </a:r>
            <a:r>
              <a:rPr lang="am-ET" sz="2000" b="1" noProof="0" dirty="0"/>
              <a:t>ዮሐ</a:t>
            </a:r>
            <a:r>
              <a:rPr lang="en" sz="2000" b="1" noProof="0" dirty="0"/>
              <a:t> 15:10)</a:t>
            </a:r>
            <a:r>
              <a:rPr lang="am-ET" sz="2000" b="1" noProof="0" dirty="0"/>
              <a:t>።</a:t>
            </a:r>
            <a:r>
              <a:rPr lang="en" sz="2000" b="1" noProof="0" dirty="0"/>
              <a:t> </a:t>
            </a:r>
            <a:r>
              <a:rPr lang="am-ET" sz="2000" b="1" noProof="0" dirty="0"/>
              <a:t>ይህ እግዚአብሔር ላሳየን ፍቅር የምንሰጠው የፍቅር ምላሽ ነው</a:t>
            </a:r>
            <a:r>
              <a:rPr lang="en" sz="2000" b="1" noProof="0" dirty="0"/>
              <a:t> (1 </a:t>
            </a:r>
            <a:r>
              <a:rPr lang="am-ET" sz="2000" b="1" noProof="0" dirty="0"/>
              <a:t>ዮሐ</a:t>
            </a:r>
            <a:r>
              <a:rPr lang="en" sz="2000" b="1" noProof="0" dirty="0"/>
              <a:t> 4:19)</a:t>
            </a:r>
            <a:r>
              <a:rPr lang="am-ET" sz="2000" b="1" noProof="0" dirty="0"/>
              <a:t>።</a:t>
            </a:r>
            <a:endParaRPr lang="en" sz="2000" b="1" noProof="0" dirty="0"/>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433101"/>
            <a:ext cx="7254089" cy="1631216"/>
          </a:xfrm>
          <a:prstGeom prst="rect">
            <a:avLst/>
          </a:prstGeom>
          <a:noFill/>
        </p:spPr>
        <p:txBody>
          <a:bodyPr wrap="square">
            <a:spAutoFit/>
          </a:bodyPr>
          <a:lstStyle/>
          <a:p>
            <a:pPr>
              <a:spcBef>
                <a:spcPts val="600"/>
              </a:spcBef>
            </a:pPr>
            <a:r>
              <a:rPr lang="am-ET" sz="2000" b="1" noProof="0" dirty="0"/>
              <a:t>ቅርንጫፍ ከግንዱ ተለይቶ ጥቂት ለመኖር ቢችልም ትንሽ ቆይቶ ግን ይደርቃል።</a:t>
            </a:r>
            <a:r>
              <a:rPr lang="en" sz="2000" b="1" noProof="0" dirty="0"/>
              <a:t> </a:t>
            </a:r>
            <a:r>
              <a:rPr lang="am-ET" sz="2000" b="1" noProof="0" dirty="0"/>
              <a:t>የዘላለም ሕይወትን እንዳናጣ ኢየሱስ </a:t>
            </a:r>
            <a:r>
              <a:rPr lang="en" sz="2000" b="1" noProof="0" dirty="0"/>
              <a:t>“</a:t>
            </a:r>
            <a:r>
              <a:rPr lang="am-ET" sz="2000" b="1" dirty="0"/>
              <a:t>በእኔ ኑሩ</a:t>
            </a:r>
            <a:r>
              <a:rPr lang="en" sz="2000" b="1" noProof="0" dirty="0"/>
              <a:t>”</a:t>
            </a:r>
            <a:r>
              <a:rPr lang="am-ET" sz="2000" b="1" dirty="0"/>
              <a:t> እያለ ይማፀነናል </a:t>
            </a:r>
            <a:r>
              <a:rPr lang="en" sz="2000" b="1" noProof="0" dirty="0"/>
              <a:t>(</a:t>
            </a:r>
            <a:r>
              <a:rPr lang="am-ET" sz="2000" b="1" noProof="0" dirty="0"/>
              <a:t>ዮሐ</a:t>
            </a:r>
            <a:r>
              <a:rPr lang="en" sz="2000" b="1" noProof="0" dirty="0"/>
              <a:t> 15:4)</a:t>
            </a:r>
            <a:r>
              <a:rPr lang="am-ET" sz="2000" b="1" noProof="0" dirty="0"/>
              <a:t>።</a:t>
            </a:r>
            <a:r>
              <a:rPr lang="en" sz="2000" b="1" noProof="0" dirty="0"/>
              <a:t> </a:t>
            </a:r>
            <a:r>
              <a:rPr lang="am-ET" sz="2000" b="1" noProof="0" dirty="0"/>
              <a:t>ኢየሱስ የወይኑን ግንድና የቅርንጫፎቹን ምሳሌ በሚናገርበት በ</a:t>
            </a:r>
            <a:r>
              <a:rPr lang="en" sz="2000" b="1" noProof="0" dirty="0"/>
              <a:t>11</a:t>
            </a:r>
            <a:r>
              <a:rPr lang="am-ET" sz="2000" b="1" noProof="0" dirty="0"/>
              <a:t>ዱ</a:t>
            </a:r>
            <a:r>
              <a:rPr lang="en" sz="2000" b="1" noProof="0" dirty="0"/>
              <a:t> </a:t>
            </a:r>
            <a:r>
              <a:rPr lang="am-ET" sz="2000" b="1" noProof="0" dirty="0"/>
              <a:t>ቁጥሮች ውስጥ </a:t>
            </a:r>
            <a:r>
              <a:rPr lang="en" sz="2000" b="1" noProof="0" dirty="0"/>
              <a:t>“</a:t>
            </a:r>
            <a:r>
              <a:rPr lang="am-ET" sz="2000" b="1" noProof="0" dirty="0"/>
              <a:t>ኑሩ</a:t>
            </a:r>
            <a:r>
              <a:rPr lang="en" sz="2000" b="1" noProof="0" dirty="0"/>
              <a:t>” </a:t>
            </a:r>
            <a:r>
              <a:rPr lang="am-ET" sz="2000" b="1" noProof="0" dirty="0"/>
              <a:t>የሚለውን ግስ </a:t>
            </a:r>
            <a:r>
              <a:rPr lang="en" sz="2000" b="1" noProof="0" dirty="0"/>
              <a:t>10 </a:t>
            </a:r>
            <a:r>
              <a:rPr lang="am-ET" sz="2000" b="1" noProof="0" dirty="0"/>
              <a:t>ጊዜ ተጠቅሞታል።</a:t>
            </a:r>
            <a:r>
              <a:rPr lang="en" sz="2000" b="1" noProof="0" dirty="0"/>
              <a:t> </a:t>
            </a:r>
            <a:r>
              <a:rPr lang="am-ET" sz="2000" b="1" noProof="0" dirty="0"/>
              <a:t>በእርግጥም አስፈላጊ የሆነ ነገር ሳይሆን አይቀርም።</a:t>
            </a:r>
            <a:endParaRPr lang="en" sz="2000" b="1" noProof="0" dirty="0"/>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135017"/>
            <a:ext cx="12192000" cy="923330"/>
          </a:xfrm>
          <a:prstGeom prst="rect">
            <a:avLst/>
          </a:prstGeom>
          <a:noFill/>
        </p:spPr>
        <p:txBody>
          <a:bodyPr wrap="square">
            <a:spAutoFit/>
          </a:bodyPr>
          <a:lstStyle/>
          <a:p>
            <a:pPr lvl="1" algn="ctr">
              <a:spcBef>
                <a:spcPts val="600"/>
              </a:spcBef>
            </a:pPr>
            <a:r>
              <a:rPr lang="am-ET" sz="5400" b="1" spc="1000" dirty="0">
                <a:ln w="0"/>
                <a:solidFill>
                  <a:schemeClr val="bg1"/>
                </a:solidFill>
                <a:effectLst>
                  <a:innerShdw blurRad="63500" dist="50800" dir="13500000">
                    <a:srgbClr val="000000">
                      <a:alpha val="50000"/>
                    </a:srgbClr>
                  </a:innerShdw>
                </a:effectLst>
              </a:rPr>
              <a:t>የግንዱ ሙጫ</a:t>
            </a:r>
            <a:endParaRPr lang="en" sz="5400" b="1" spc="100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87CC8439-2DDA-00F9-13A3-333158AEA595}"/>
              </a:ext>
            </a:extLst>
          </p:cNvPr>
          <p:cNvSpPr txBox="1"/>
          <p:nvPr/>
        </p:nvSpPr>
        <p:spPr>
          <a:xfrm>
            <a:off x="814387" y="533251"/>
            <a:ext cx="10563225" cy="707886"/>
          </a:xfrm>
          <a:prstGeom prst="rect">
            <a:avLst/>
          </a:prstGeom>
          <a:noFill/>
        </p:spPr>
        <p:txBody>
          <a:bodyPr wrap="square">
            <a:spAutoFit/>
          </a:bodyPr>
          <a:lstStyle/>
          <a:p>
            <a:pPr algn="ctr"/>
            <a:r>
              <a:rPr lang="en" sz="20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m-ET" sz="20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በእኔ ኑሩ እኔም በእናንተ። ቅርንጫፍ በወይኑ ግንድ ባይኖር ከራሱ ፍሬ ሊያፈራ እንዳይቻለው፥ እንዲሁ እናንተ ደግሞ በእኔ ባትኖሩ አትችሉም።</a:t>
            </a:r>
            <a:r>
              <a:rPr lang="en" sz="20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6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m-ET" sz="16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ዮሐንስ</a:t>
            </a:r>
            <a:r>
              <a:rPr lang="en" sz="16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15:4</a:t>
            </a:r>
            <a:r>
              <a:rPr lang="en" sz="16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707886"/>
          </a:xfrm>
          <a:prstGeom prst="rect">
            <a:avLst/>
          </a:prstGeom>
          <a:noFill/>
        </p:spPr>
        <p:txBody>
          <a:bodyPr wrap="square" rtlCol="0">
            <a:spAutoFit/>
          </a:bodyPr>
          <a:lstStyle/>
          <a:p>
            <a:pPr>
              <a:spcBef>
                <a:spcPts val="600"/>
              </a:spcBef>
            </a:pPr>
            <a:r>
              <a:rPr lang="am-ET" sz="2000" b="1" noProof="0" dirty="0"/>
              <a:t>በክረምት ወቅት ቅርንጫፎቹ ከግንዱ ጋር ቢጣበቁም ፍሬን አያፈሩም። ይህ ለምን ይሆን</a:t>
            </a:r>
            <a:r>
              <a:rPr lang="en" sz="2000" b="1" noProof="0" dirty="0"/>
              <a:t>? </a:t>
            </a:r>
            <a:r>
              <a:rPr lang="am-ET" sz="2000" b="1" noProof="0" dirty="0"/>
              <a:t>ምክንያቱም ሙጫ ከግንዱ ስለማይደርሳቸው ነው።</a:t>
            </a:r>
            <a:endParaRPr lang="en" sz="2000" b="1" noProof="0" dirty="0"/>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4134425226"/>
              </p:ext>
            </p:extLst>
          </p:nvPr>
        </p:nvGraphicFramePr>
        <p:xfrm>
          <a:off x="135267" y="4750185"/>
          <a:ext cx="535113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842101"/>
            <a:ext cx="8929227" cy="707886"/>
          </a:xfrm>
          <a:prstGeom prst="rect">
            <a:avLst/>
          </a:prstGeom>
          <a:noFill/>
        </p:spPr>
        <p:txBody>
          <a:bodyPr wrap="square">
            <a:spAutoFit/>
          </a:bodyPr>
          <a:lstStyle/>
          <a:p>
            <a:pPr>
              <a:spcBef>
                <a:spcPts val="600"/>
              </a:spcBef>
            </a:pPr>
            <a:r>
              <a:rPr lang="am-ET" sz="2000" b="1" noProof="0" dirty="0"/>
              <a:t>ኢየሱስ በዚያው ንግግር ውስጥ </a:t>
            </a:r>
            <a:r>
              <a:rPr lang="en" sz="2000" b="1" noProof="0" dirty="0"/>
              <a:t>(</a:t>
            </a:r>
            <a:r>
              <a:rPr lang="am-ET" sz="2000" b="1" noProof="0" dirty="0"/>
              <a:t>ዮሐ</a:t>
            </a:r>
            <a:r>
              <a:rPr lang="en" sz="2000" b="1" noProof="0" dirty="0"/>
              <a:t> 14-17)</a:t>
            </a:r>
            <a:r>
              <a:rPr lang="am-ET" sz="2000" b="1" noProof="0" dirty="0"/>
              <a:t> እንዲህ በማለት ያብራራዋል</a:t>
            </a:r>
            <a:r>
              <a:rPr lang="en" sz="2000" b="1" noProof="0" dirty="0"/>
              <a:t>: </a:t>
            </a:r>
            <a:r>
              <a:rPr lang="am-ET" sz="2000" b="1" dirty="0"/>
              <a:t>መሻታችንን አይቶ ሕይወትን ሊሰጠን የሚሰራው መንፈስ ቅዱስ ነው</a:t>
            </a:r>
            <a:r>
              <a:rPr lang="am-ET" sz="2000" b="1" noProof="0" dirty="0"/>
              <a:t>።</a:t>
            </a:r>
            <a:endParaRPr lang="en" sz="2000" b="1" noProof="0" dirty="0"/>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3086282"/>
            <a:ext cx="8929227" cy="707886"/>
          </a:xfrm>
          <a:prstGeom prst="rect">
            <a:avLst/>
          </a:prstGeom>
          <a:noFill/>
        </p:spPr>
        <p:txBody>
          <a:bodyPr wrap="square">
            <a:spAutoFit/>
          </a:bodyPr>
          <a:lstStyle/>
          <a:p>
            <a:pPr>
              <a:spcBef>
                <a:spcPts val="600"/>
              </a:spcBef>
            </a:pPr>
            <a:r>
              <a:rPr lang="am-ET" sz="2000" b="1" noProof="0" dirty="0"/>
              <a:t>አዱስ እንቡጦችም ሆነ ተቆርጠው የነበሩ ቅርንጫፎች ብንሆን ግልጽ የሆነው ጉዳይ የግንዱ ሙጫ ያስፈልገናል።</a:t>
            </a:r>
            <a:r>
              <a:rPr lang="en" sz="2000" b="1" noProof="0" dirty="0"/>
              <a:t> </a:t>
            </a:r>
            <a:r>
              <a:rPr lang="am-ET" sz="2000" b="1" noProof="0" dirty="0"/>
              <a:t>ይህን ሙጫ በምን ልንመስለው እንችላለን</a:t>
            </a:r>
            <a:r>
              <a:rPr lang="en" sz="2000" b="1" noProof="0" dirty="0"/>
              <a:t>?</a:t>
            </a:r>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2022687"/>
            <a:ext cx="8929227" cy="1015663"/>
          </a:xfrm>
          <a:prstGeom prst="rect">
            <a:avLst/>
          </a:prstGeom>
          <a:noFill/>
        </p:spPr>
        <p:txBody>
          <a:bodyPr wrap="square">
            <a:spAutoFit/>
          </a:bodyPr>
          <a:lstStyle/>
          <a:p>
            <a:pPr>
              <a:spcBef>
                <a:spcPts val="600"/>
              </a:spcBef>
            </a:pPr>
            <a:r>
              <a:rPr lang="am-ET" sz="2000" b="1" noProof="0" dirty="0"/>
              <a:t>ሙጫው ከግንዱ ደርሷቸው እንቡጦች የሚበቅሉት ፀደይ ሲደርስ ብቻ ነው።</a:t>
            </a:r>
            <a:r>
              <a:rPr lang="en" sz="2000" b="1" noProof="0" dirty="0"/>
              <a:t> </a:t>
            </a:r>
            <a:r>
              <a:rPr lang="am-ET" sz="2000" b="1" noProof="0" dirty="0"/>
              <a:t>በዮሐንስ ጥቅም ላይ የዋለው የግሪክ ቃል ሌላ ትርጓሜው ተቆርጠው የነበሩ አሁን ግን ተገርዘው በግንዱ ላይ የተያያዙ ቅርንጫፎችንም ይገልፃል።</a:t>
            </a:r>
            <a:endParaRPr lang="en" sz="2000" b="1" noProof="0" dirty="0"/>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1013413" y="1314794"/>
            <a:ext cx="10165173" cy="3416320"/>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a:t>
            </a:r>
            <a:r>
              <a:rPr lang="am-ET" sz="2400" b="1" noProof="0" dirty="0">
                <a:latin typeface="Constantia" panose="02030602050306030303" pitchFamily="18" charset="0"/>
              </a:rPr>
              <a:t>በዚህ የተነገረው በእሳት የተፈተነው ወርቅ እምነት እና ፍቅር ነው።</a:t>
            </a:r>
            <a:r>
              <a:rPr lang="en" sz="2400" b="1" noProof="0" dirty="0">
                <a:latin typeface="Constantia" panose="02030602050306030303" pitchFamily="18" charset="0"/>
              </a:rPr>
              <a:t> </a:t>
            </a:r>
            <a:r>
              <a:rPr lang="am-ET" sz="2400" b="1" noProof="0" dirty="0">
                <a:latin typeface="Constantia" panose="02030602050306030303" pitchFamily="18" charset="0"/>
              </a:rPr>
              <a:t>ይህ እስኪነፃ ድረስ የነጠረ ስለሆነ ልብን የሚያበለፅግና ይበልጥ በተፈተነ ቁጥር ነፀብራቁ ይበልጥ እየደመቀ ይሄዳል።</a:t>
            </a:r>
            <a:r>
              <a:rPr lang="en" sz="2400" b="1" noProof="0" dirty="0">
                <a:latin typeface="Constantia" panose="02030602050306030303" pitchFamily="18" charset="0"/>
              </a:rPr>
              <a:t> </a:t>
            </a:r>
            <a:r>
              <a:rPr lang="am-ET" sz="2400" b="1" noProof="0" dirty="0">
                <a:latin typeface="Constantia" panose="02030602050306030303" pitchFamily="18" charset="0"/>
              </a:rPr>
              <a:t>ነጩ ልብስ  የባህሪይ ንፅህና የሆነው ለኃጥያተኛ የሚቸረው የክርስቶስ ፅድቅ ነው። ይህ በእርግጥም በፈቃደኝነት በመገዛት ለመኖር ከክርስቶስ ብቻ የሚገዛ ሰማያዊ ልብስ። የአይን ኩሉ መልካሙን ከክፉ የምንለይበትና መልካም መስሎ የሚመጣን ኃጥያት ለመለየት የሚጠቅመን ጥበብና ጸጋ ነው። እግዚአብሔር ለእርሱ ቤተክርስቲያን ጥበብን ያፈስሱበት ዘንድና በጥራት ማየት እንዲችሉ አይኖችን ሰጥቷል፤ ነገር ግን ብዙዎች ቢቻላቸው የቤተክርስቲያንን አይን ሊያወጡ ይፈልጋሉ፤ ምክንያቱም ስራቸው ታይቶ ተግሳፅ እንዳይደርስባቸው ወደ ብርሃን ሊመጡ አይወድዱምና።</a:t>
            </a:r>
            <a:r>
              <a:rPr lang="en" sz="2400" b="1" noProof="0" dirty="0">
                <a:latin typeface="Constantia" panose="02030602050306030303" pitchFamily="18" charset="0"/>
              </a:rPr>
              <a:t> </a:t>
            </a:r>
            <a:r>
              <a:rPr lang="am-ET" sz="2400" b="1" noProof="0" dirty="0">
                <a:latin typeface="Constantia" panose="02030602050306030303" pitchFamily="18" charset="0"/>
              </a:rPr>
              <a:t>መለኮታዊው የአይን ኩል የአመለካከት ንጽህናን የሚቸር ነው። ጸጋ ሁሉ የተከማቸው በክርስቶስ ነው። እርሱም </a:t>
            </a:r>
            <a:r>
              <a:rPr lang="en" sz="2400" b="1" noProof="0" dirty="0">
                <a:latin typeface="Constantia" panose="02030602050306030303" pitchFamily="18" charset="0"/>
              </a:rPr>
              <a:t>“</a:t>
            </a:r>
            <a:r>
              <a:rPr lang="am-ET" sz="2400" b="1" noProof="0" dirty="0">
                <a:latin typeface="Constantia" panose="02030602050306030303" pitchFamily="18" charset="0"/>
              </a:rPr>
              <a:t>ከእኔ ግዙ</a:t>
            </a:r>
            <a:r>
              <a:rPr lang="en" sz="2400" b="1" noProof="0" dirty="0">
                <a:latin typeface="Constantia" panose="02030602050306030303" pitchFamily="18" charset="0"/>
              </a:rPr>
              <a:t>”</a:t>
            </a:r>
            <a:r>
              <a:rPr lang="am-ET" sz="2400" b="1" noProof="0" dirty="0">
                <a:latin typeface="Constantia" panose="02030602050306030303" pitchFamily="18" charset="0"/>
              </a:rPr>
              <a:t> ይላል</a:t>
            </a:r>
            <a:r>
              <a:rPr lang="en" sz="2400" b="1" noProof="0" dirty="0">
                <a:latin typeface="Constantia" panose="02030602050306030303" pitchFamily="18" charset="0"/>
              </a:rPr>
              <a:t> (</a:t>
            </a:r>
            <a:r>
              <a:rPr lang="am-ET" b="1" noProof="0" dirty="0">
                <a:latin typeface="Constantia" panose="02030602050306030303" pitchFamily="18" charset="0"/>
              </a:rPr>
              <a:t>ራዕይ</a:t>
            </a:r>
            <a:r>
              <a:rPr lang="en" b="1" noProof="0" dirty="0">
                <a:latin typeface="Constantia" panose="02030602050306030303" pitchFamily="18" charset="0"/>
              </a:rPr>
              <a:t> 3:18</a:t>
            </a:r>
            <a:r>
              <a:rPr lang="en" sz="2400" b="1" noProof="0" dirty="0">
                <a:latin typeface="Constantia" panose="02030602050306030303" pitchFamily="18" charset="0"/>
              </a:rPr>
              <a:t>)</a:t>
            </a:r>
            <a:r>
              <a:rPr lang="am-ET" sz="2400" b="1" noProof="0" dirty="0">
                <a:latin typeface="Constantia" panose="02030602050306030303" pitchFamily="18" charset="0"/>
              </a:rPr>
              <a:t>።</a:t>
            </a:r>
            <a:r>
              <a:rPr lang="en"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7969F3CF-93BC-2EB7-245A-6EF03279E880}"/>
              </a:ext>
            </a:extLst>
          </p:cNvPr>
          <p:cNvSpPr txBox="1"/>
          <p:nvPr/>
        </p:nvSpPr>
        <p:spPr>
          <a:xfrm>
            <a:off x="6930347" y="6056289"/>
            <a:ext cx="4265591" cy="338554"/>
          </a:xfrm>
          <a:prstGeom prst="rect">
            <a:avLst/>
          </a:prstGeom>
          <a:noFill/>
        </p:spPr>
        <p:txBody>
          <a:bodyPr wrap="none" rtlCol="0">
            <a:spAutoFit/>
          </a:bodyPr>
          <a:lstStyle/>
          <a:p>
            <a:pPr algn="r"/>
            <a:r>
              <a:rPr lang="en"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96301" y="170014"/>
            <a:ext cx="3508312" cy="4955203"/>
          </a:xfrm>
          <a:prstGeom prst="rect">
            <a:avLst/>
          </a:prstGeom>
          <a:noFill/>
        </p:spPr>
        <p:txBody>
          <a:bodyPr wrap="square">
            <a:spAutoFit/>
          </a:bodyPr>
          <a:lstStyle/>
          <a:p>
            <a:pPr algn="ctr"/>
            <a:r>
              <a:rPr lang="en" sz="54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am-ET" sz="5400" b="1" dirty="0">
                <a:solidFill>
                  <a:schemeClr val="bg1"/>
                </a:solidFill>
                <a:effectLst>
                  <a:outerShdw blurRad="38100" dist="38100" dir="2700000" algn="tl">
                    <a:srgbClr val="000000">
                      <a:alpha val="43137"/>
                    </a:srgbClr>
                  </a:outerShdw>
                </a:effectLst>
              </a:rPr>
              <a:t>አብ እንደ ወደደኝ እኔ ደግሞ ወደድኋችሁ፤ በፍቅሬ ኑሩ።</a:t>
            </a:r>
            <a:r>
              <a:rPr lang="en" sz="54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p>
          <a:p>
            <a:pPr algn="ctr">
              <a:spcBef>
                <a:spcPts val="1200"/>
              </a:spcBef>
            </a:pPr>
            <a:r>
              <a:rPr lang="en" sz="36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am-ET" sz="3600" b="1" noProof="0" dirty="0">
                <a:solidFill>
                  <a:schemeClr val="bg1"/>
                </a:solidFill>
                <a:effectLst>
                  <a:outerShdw blurRad="38100" dist="38100" dir="2700000" algn="tl">
                    <a:srgbClr val="000000">
                      <a:alpha val="43137"/>
                    </a:srgbClr>
                  </a:outerShdw>
                </a:effectLst>
                <a:latin typeface="Comic Sans MS" panose="030F0702030302020204" pitchFamily="66" charset="0"/>
              </a:rPr>
              <a:t>ዮሐንስ</a:t>
            </a:r>
            <a:r>
              <a:rPr lang="en" sz="3600" b="1" noProof="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3200" b="1" noProof="0" dirty="0">
                <a:solidFill>
                  <a:schemeClr val="bg1"/>
                </a:solidFill>
                <a:effectLst>
                  <a:outerShdw blurRad="38100" dist="38100" dir="2700000" algn="tl">
                    <a:srgbClr val="000000">
                      <a:alpha val="43137"/>
                    </a:srgbClr>
                  </a:outerShdw>
                </a:effectLst>
                <a:latin typeface="Comic Sans MS" panose="030F0702030302020204" pitchFamily="66" charset="0"/>
              </a:rPr>
              <a:t>15:9</a:t>
            </a:r>
            <a:r>
              <a:rPr lang="en" sz="36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endParaRPr lang="en" sz="5400" b="1"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m-ET" sz="2000" b="1" noProof="0" dirty="0">
                <a:solidFill>
                  <a:srgbClr val="6C176A"/>
                </a:solidFill>
              </a:rPr>
              <a:t>የእግዚአብሔር መልዕክት </a:t>
            </a:r>
            <a:r>
              <a:rPr lang="en" sz="2000" b="1" noProof="0" dirty="0">
                <a:solidFill>
                  <a:srgbClr val="6C176A"/>
                </a:solidFill>
              </a:rPr>
              <a:t>(</a:t>
            </a:r>
            <a:r>
              <a:rPr lang="am-ET" sz="2000" b="1" noProof="0" dirty="0">
                <a:solidFill>
                  <a:srgbClr val="6C176A"/>
                </a:solidFill>
              </a:rPr>
              <a:t>ራዕይ</a:t>
            </a:r>
            <a:r>
              <a:rPr lang="en" sz="2000" b="1" noProof="0" dirty="0">
                <a:solidFill>
                  <a:srgbClr val="6C176A"/>
                </a:solidFill>
              </a:rPr>
              <a:t> 3:14-22):</a:t>
            </a:r>
          </a:p>
          <a:p>
            <a:pPr lvl="1">
              <a:spcBef>
                <a:spcPts val="600"/>
              </a:spcBef>
            </a:pPr>
            <a:r>
              <a:rPr lang="am-ET" sz="2000" b="1" noProof="0" dirty="0"/>
              <a:t>ምዘና</a:t>
            </a:r>
            <a:r>
              <a:rPr lang="en" sz="2000" b="1" noProof="0" dirty="0"/>
              <a:t> (</a:t>
            </a:r>
            <a:r>
              <a:rPr lang="am-ET" sz="2000" b="1" noProof="0" dirty="0"/>
              <a:t>ቁ</a:t>
            </a:r>
            <a:r>
              <a:rPr lang="en" sz="2000" b="1" noProof="0" dirty="0"/>
              <a:t> 14-17)</a:t>
            </a:r>
          </a:p>
          <a:p>
            <a:pPr lvl="1">
              <a:spcBef>
                <a:spcPts val="600"/>
              </a:spcBef>
            </a:pPr>
            <a:r>
              <a:rPr lang="am-ET" sz="2000" b="1" noProof="0" dirty="0"/>
              <a:t>መፍትሄ</a:t>
            </a:r>
            <a:r>
              <a:rPr lang="en" sz="2000" b="1" noProof="0" dirty="0"/>
              <a:t> (</a:t>
            </a:r>
            <a:r>
              <a:rPr lang="am-ET" sz="2000" b="1" dirty="0"/>
              <a:t>ቁ</a:t>
            </a:r>
            <a:r>
              <a:rPr lang="en" sz="2000" b="1" noProof="0" dirty="0"/>
              <a:t> 18)</a:t>
            </a:r>
          </a:p>
          <a:p>
            <a:pPr lvl="1">
              <a:spcBef>
                <a:spcPts val="600"/>
              </a:spcBef>
            </a:pPr>
            <a:r>
              <a:rPr lang="am-ET" sz="2000" b="1" noProof="0" dirty="0"/>
              <a:t>ውጤት</a:t>
            </a:r>
            <a:r>
              <a:rPr lang="en" sz="2000" b="1" noProof="0" dirty="0"/>
              <a:t> (</a:t>
            </a:r>
            <a:r>
              <a:rPr lang="am-ET" sz="2000" b="1" dirty="0"/>
              <a:t>ቁ</a:t>
            </a:r>
            <a:r>
              <a:rPr lang="en" sz="2000" b="1" noProof="0" dirty="0"/>
              <a:t> 19-20)</a:t>
            </a:r>
          </a:p>
          <a:p>
            <a:pPr lvl="1">
              <a:spcBef>
                <a:spcPts val="600"/>
              </a:spcBef>
            </a:pPr>
            <a:r>
              <a:rPr lang="am-ET" sz="2000" b="1" dirty="0"/>
              <a:t>እርካታ</a:t>
            </a:r>
            <a:r>
              <a:rPr lang="en" sz="2000" b="1" noProof="0" dirty="0"/>
              <a:t> (</a:t>
            </a:r>
            <a:r>
              <a:rPr lang="am-ET" sz="2000" b="1" dirty="0"/>
              <a:t>ቁ </a:t>
            </a:r>
            <a:r>
              <a:rPr lang="en" sz="2000" b="1" noProof="0" dirty="0"/>
              <a:t>21-22)</a:t>
            </a:r>
          </a:p>
          <a:p>
            <a:pPr>
              <a:spcBef>
                <a:spcPts val="1800"/>
              </a:spcBef>
            </a:pPr>
            <a:r>
              <a:rPr lang="am-ET" sz="2000" b="1" noProof="0" dirty="0">
                <a:solidFill>
                  <a:srgbClr val="801C21"/>
                </a:solidFill>
              </a:rPr>
              <a:t>እውነታውን ማወቅ </a:t>
            </a:r>
            <a:r>
              <a:rPr lang="en" sz="2000" b="1" noProof="0" dirty="0">
                <a:solidFill>
                  <a:srgbClr val="801C21"/>
                </a:solidFill>
              </a:rPr>
              <a:t>(</a:t>
            </a:r>
            <a:r>
              <a:rPr lang="am-ET" sz="2000" b="1" noProof="0" dirty="0">
                <a:solidFill>
                  <a:srgbClr val="801C21"/>
                </a:solidFill>
              </a:rPr>
              <a:t>ዮሐንስ</a:t>
            </a:r>
            <a:r>
              <a:rPr lang="en" sz="2000" b="1" noProof="0" dirty="0">
                <a:solidFill>
                  <a:srgbClr val="801C21"/>
                </a:solidFill>
              </a:rPr>
              <a:t> 15:1-11):</a:t>
            </a:r>
          </a:p>
          <a:p>
            <a:pPr lvl="1">
              <a:spcBef>
                <a:spcPts val="600"/>
              </a:spcBef>
            </a:pPr>
            <a:r>
              <a:rPr lang="am-ET" sz="2000" b="1" noProof="0" dirty="0"/>
              <a:t>ቅርንጫፉ እና ግንዱ</a:t>
            </a:r>
            <a:endParaRPr lang="en" sz="2000" b="1" noProof="0" dirty="0"/>
          </a:p>
          <a:p>
            <a:pPr lvl="1">
              <a:spcBef>
                <a:spcPts val="600"/>
              </a:spcBef>
            </a:pPr>
            <a:r>
              <a:rPr lang="am-ET" sz="2000" b="1" noProof="0" dirty="0"/>
              <a:t>የግንዱ ሙጫ</a:t>
            </a:r>
            <a:endParaRPr lang="en" sz="2000" b="1" noProof="0" dirty="0"/>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8391525" cy="707886"/>
          </a:xfrm>
          <a:prstGeom prst="rect">
            <a:avLst/>
          </a:prstGeom>
          <a:noFill/>
        </p:spPr>
        <p:txBody>
          <a:bodyPr wrap="square" rtlCol="0">
            <a:spAutoFit/>
          </a:bodyPr>
          <a:lstStyle/>
          <a:p>
            <a:pPr>
              <a:spcBef>
                <a:spcPts val="600"/>
              </a:spcBef>
            </a:pPr>
            <a:r>
              <a:rPr lang="am-ET" sz="2000" b="1" noProof="0" dirty="0">
                <a:solidFill>
                  <a:schemeClr val="bg1"/>
                </a:solidFill>
                <a:effectLst>
                  <a:glow rad="88900">
                    <a:srgbClr val="2C3D66"/>
                  </a:glow>
                  <a:outerShdw blurRad="38100" dist="38100" dir="2700000" algn="tl">
                    <a:srgbClr val="000000">
                      <a:alpha val="43137"/>
                    </a:srgbClr>
                  </a:outerShdw>
                </a:effectLst>
              </a:rPr>
              <a:t>እያንዳንዳችን ከእግዚአብሔር ጋር የተለያየ ግንኙነትን መስርተናል።</a:t>
            </a:r>
            <a:r>
              <a:rPr lang="en" sz="2000" b="1" noProof="0" dirty="0">
                <a:solidFill>
                  <a:schemeClr val="bg1"/>
                </a:solidFill>
                <a:effectLst>
                  <a:glow rad="88900">
                    <a:srgbClr val="2C3D66"/>
                  </a:glow>
                  <a:outerShdw blurRad="38100" dist="38100" dir="2700000" algn="tl">
                    <a:srgbClr val="000000">
                      <a:alpha val="43137"/>
                    </a:srgbClr>
                  </a:outerShdw>
                </a:effectLst>
              </a:rPr>
              <a:t> </a:t>
            </a:r>
            <a:r>
              <a:rPr lang="am-ET" sz="2000" b="1" noProof="0" dirty="0">
                <a:solidFill>
                  <a:schemeClr val="bg1"/>
                </a:solidFill>
                <a:effectLst>
                  <a:glow rad="88900">
                    <a:srgbClr val="2C3D66"/>
                  </a:glow>
                  <a:outerShdw blurRad="38100" dist="38100" dir="2700000" algn="tl">
                    <a:srgbClr val="000000">
                      <a:alpha val="43137"/>
                    </a:srgbClr>
                  </a:outerShdw>
                </a:effectLst>
              </a:rPr>
              <a:t>ነገር ግን ሁላችንም የሚያስማማን አንድ ነገር ቢኖር ይህ ግንኙነት ማደግ እንደሚገባው ነው።</a:t>
            </a: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69278"/>
            <a:ext cx="8391524" cy="1323439"/>
          </a:xfrm>
          <a:prstGeom prst="rect">
            <a:avLst/>
          </a:prstGeom>
          <a:noFill/>
        </p:spPr>
        <p:txBody>
          <a:bodyPr wrap="square">
            <a:spAutoFit/>
          </a:bodyPr>
          <a:lstStyle/>
          <a:p>
            <a:pPr>
              <a:spcBef>
                <a:spcPts val="600"/>
              </a:spcBef>
            </a:pPr>
            <a:r>
              <a:rPr lang="am-ET" sz="2000" b="1" noProof="0" dirty="0">
                <a:solidFill>
                  <a:schemeClr val="bg1"/>
                </a:solidFill>
                <a:effectLst>
                  <a:glow rad="88900">
                    <a:srgbClr val="2C3D66"/>
                  </a:glow>
                  <a:outerShdw blurRad="38100" dist="38100" dir="2700000" algn="tl">
                    <a:srgbClr val="000000">
                      <a:alpha val="43137"/>
                    </a:srgbClr>
                  </a:outerShdw>
                </a:effectLst>
              </a:rPr>
              <a:t>እግዚአብሔር በዚህ የህይወት የመጨረሻ ምዕራፍ ላይ የቤተክርስቲያንን መንፈሳዊ ሁኔታ በጠቅላላው የሚገልጥ መልዕክት ሰጥቶናል። ከዚህ መልዕክት ውስጥ የትኛው ክፍል እኛን እንደሚመለከት ራሳችንን እየመረመርን ከእግዚአብሔር ጋር ያለን ግንኙነት የጎለበተና የጠለቀ እንዲሆን የማድረግ ድርሻው የእኛ ነው።</a:t>
            </a: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1147185"/>
            <a:ext cx="8391524" cy="400110"/>
          </a:xfrm>
          <a:prstGeom prst="rect">
            <a:avLst/>
          </a:prstGeom>
          <a:noFill/>
        </p:spPr>
        <p:txBody>
          <a:bodyPr wrap="square">
            <a:spAutoFit/>
          </a:bodyPr>
          <a:lstStyle/>
          <a:p>
            <a:pPr>
              <a:spcBef>
                <a:spcPts val="600"/>
              </a:spcBef>
            </a:pPr>
            <a:r>
              <a:rPr lang="am-ET" sz="2000" b="1" noProof="0" dirty="0">
                <a:solidFill>
                  <a:schemeClr val="bg1"/>
                </a:solidFill>
                <a:effectLst>
                  <a:glow rad="88900">
                    <a:srgbClr val="2C3D66"/>
                  </a:glow>
                  <a:outerShdw blurRad="38100" dist="38100" dir="2700000" algn="tl">
                    <a:srgbClr val="000000">
                      <a:alpha val="43137"/>
                    </a:srgbClr>
                  </a:outerShdw>
                </a:effectLst>
              </a:rPr>
              <a:t>ለማደግ ልንወስደው የሚገባው የመጀመሪያ እርምጃ አሁን ያለንበትን ሁኔታ በቅጡ መረዳት ነው።</a:t>
            </a: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775020"/>
            <a:ext cx="9567512" cy="3945632"/>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am-ET" sz="13800" dirty="0">
                <a:ln w="0"/>
                <a:solidFill>
                  <a:srgbClr val="B0175F"/>
                </a:solidFill>
                <a:effectLst>
                  <a:outerShdw blurRad="38100" dist="25400" dir="5400000" algn="ctr" rotWithShape="0">
                    <a:srgbClr val="6E747A">
                      <a:alpha val="43000"/>
                    </a:srgbClr>
                  </a:outerShdw>
                </a:effectLst>
              </a:rPr>
              <a:t>የእግዚአብሔር መልዕክት</a:t>
            </a:r>
            <a:endParaRPr lang="en" sz="13800" noProof="0" dirty="0">
              <a:ln w="0"/>
              <a:solidFill>
                <a:srgbClr val="B0175F"/>
              </a:solidFill>
              <a:effectLst>
                <a:outerShdw blurRad="38100" dist="25400" dir="5400000" algn="ctr" rotWithShape="0">
                  <a:srgbClr val="6E747A">
                    <a:alpha val="43000"/>
                  </a:srgbClr>
                </a:outerShdw>
              </a:effectLst>
            </a:endParaRP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923330"/>
          </a:xfrm>
          <a:prstGeom prst="rect">
            <a:avLst/>
          </a:prstGeom>
          <a:noFill/>
        </p:spPr>
        <p:txBody>
          <a:bodyPr wrap="square">
            <a:spAutoFit/>
          </a:bodyPr>
          <a:lstStyle/>
          <a:p>
            <a:pPr algn="ctr"/>
            <a:r>
              <a:rPr lang="en" sz="5400" noProof="0" dirty="0">
                <a:ln w="0"/>
                <a:solidFill>
                  <a:srgbClr val="33792F"/>
                </a:solidFill>
                <a:effectLst>
                  <a:outerShdw blurRad="38100" dist="25400" dir="5400000" algn="ctr" rotWithShape="0">
                    <a:srgbClr val="6E747A">
                      <a:alpha val="43000"/>
                    </a:srgbClr>
                  </a:outerShdw>
                </a:effectLst>
              </a:rPr>
              <a:t>(</a:t>
            </a:r>
            <a:r>
              <a:rPr lang="am-ET" sz="5400" noProof="0" dirty="0">
                <a:ln w="0"/>
                <a:solidFill>
                  <a:srgbClr val="33792F"/>
                </a:solidFill>
                <a:effectLst>
                  <a:outerShdw blurRad="38100" dist="25400" dir="5400000" algn="ctr" rotWithShape="0">
                    <a:srgbClr val="6E747A">
                      <a:alpha val="43000"/>
                    </a:srgbClr>
                  </a:outerShdw>
                </a:effectLst>
              </a:rPr>
              <a:t>ራዕይ</a:t>
            </a:r>
            <a:r>
              <a:rPr lang="en" sz="5400" noProof="0" dirty="0">
                <a:ln w="0"/>
                <a:solidFill>
                  <a:srgbClr val="33792F"/>
                </a:solidFill>
                <a:effectLst>
                  <a:outerShdw blurRad="38100" dist="25400" dir="5400000" algn="ctr" rotWithShape="0">
                    <a:srgbClr val="6E747A">
                      <a:alpha val="43000"/>
                    </a:srgbClr>
                  </a:outerShdw>
                </a:effectLst>
              </a:rPr>
              <a:t> 3:14-22)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0" y="-131651"/>
            <a:ext cx="7365300" cy="1015663"/>
          </a:xfrm>
          <a:prstGeom prst="rect">
            <a:avLst/>
          </a:prstGeom>
          <a:noFill/>
        </p:spPr>
        <p:txBody>
          <a:bodyPr wrap="square">
            <a:spAutoFit/>
          </a:bodyPr>
          <a:lstStyle/>
          <a:p>
            <a:pPr algn="ctr"/>
            <a:r>
              <a:rPr lang="am-ET" sz="6000" b="1" spc="600" dirty="0">
                <a:ln w="10160">
                  <a:solidFill>
                    <a:schemeClr val="accent2"/>
                  </a:solidFill>
                  <a:prstDash val="solid"/>
                </a:ln>
                <a:solidFill>
                  <a:srgbClr val="FFFFFF"/>
                </a:solidFill>
                <a:effectLst>
                  <a:outerShdw blurRad="38100" dist="22860" dir="5400000" algn="tl" rotWithShape="0">
                    <a:srgbClr val="000000">
                      <a:alpha val="30000"/>
                    </a:srgbClr>
                  </a:outerShdw>
                </a:effectLst>
              </a:rPr>
              <a:t>ምዘና</a:t>
            </a:r>
            <a:endParaRPr lang="en" sz="6000" b="1" spc="600" dirty="0">
              <a:ln w="10160">
                <a:solidFill>
                  <a:schemeClr val="accent2"/>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714977"/>
            <a:ext cx="7365300" cy="1015663"/>
          </a:xfrm>
          <a:prstGeom prst="rect">
            <a:avLst/>
          </a:prstGeom>
          <a:noFill/>
        </p:spPr>
        <p:txBody>
          <a:bodyPr wrap="square">
            <a:spAutoFit/>
          </a:bodyPr>
          <a:lstStyle/>
          <a:p>
            <a:pPr algn="ctr"/>
            <a:r>
              <a:rPr lang="en" sz="20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m-ET"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ሀብታም ነኝና ባለጠጋ ሆኜአለሁ አንድም ስንኳ አያስፈልገኝም የምትል ስለ ሆንህ፥ ጐስቋላና ምስኪንም ድሀም ዕውርም የተራቆትህም መሆንህን ስለማታውቅ፥ </a:t>
            </a:r>
            <a:r>
              <a:rPr lang="en" sz="20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am-ET" sz="20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a:p>
            <a:pPr algn="ctr"/>
            <a:r>
              <a:rPr lang="en" sz="20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6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m-ET" sz="16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ራዕይ</a:t>
            </a:r>
            <a:r>
              <a:rPr lang="en" sz="16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3:17</a:t>
            </a:r>
            <a:r>
              <a:rPr lang="en" sz="16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768025"/>
            <a:ext cx="7154143" cy="1631216"/>
          </a:xfrm>
          <a:prstGeom prst="rect">
            <a:avLst/>
          </a:prstGeom>
          <a:noFill/>
        </p:spPr>
        <p:txBody>
          <a:bodyPr wrap="square" rtlCol="0">
            <a:spAutoFit/>
          </a:bodyPr>
          <a:lstStyle/>
          <a:p>
            <a:pPr>
              <a:spcBef>
                <a:spcPts val="600"/>
              </a:spcBef>
            </a:pPr>
            <a:r>
              <a:rPr lang="am-ET" sz="2000" b="1" noProof="0" dirty="0"/>
              <a:t>ለሰባቱ አቢያተ ክርስቲያናት የተላከው መልዕክት ከሐዋርያት ዘመን ጀምሮ እስከ አሁኑ ዘመን </a:t>
            </a:r>
            <a:r>
              <a:rPr lang="am-ET" sz="2000" b="1" dirty="0"/>
              <a:t>ድረስ የዓለም አቀፏን ቤተክርስቲያን አኳሃን የሚያትት ነው </a:t>
            </a:r>
            <a:r>
              <a:rPr lang="en" sz="2000" b="1" noProof="0" dirty="0"/>
              <a:t>(</a:t>
            </a:r>
            <a:r>
              <a:rPr lang="am-ET" sz="2000" b="1" dirty="0"/>
              <a:t>ራዕይ</a:t>
            </a:r>
            <a:r>
              <a:rPr lang="en" sz="2000" b="1" noProof="0" dirty="0"/>
              <a:t> 2-3)</a:t>
            </a:r>
            <a:r>
              <a:rPr lang="am-ET" sz="2000" b="1" noProof="0" dirty="0"/>
              <a:t>።</a:t>
            </a:r>
            <a:r>
              <a:rPr lang="en" sz="2000" b="1" noProof="0" dirty="0"/>
              <a:t> </a:t>
            </a:r>
            <a:r>
              <a:rPr lang="am-ET" sz="2000" b="1" noProof="0" dirty="0"/>
              <a:t>ኢየሱስ ለእኛ ዘመን</a:t>
            </a:r>
            <a:r>
              <a:rPr lang="en" sz="2000" b="1" dirty="0"/>
              <a:t> (</a:t>
            </a:r>
            <a:r>
              <a:rPr lang="am-ET" sz="2000" b="1" dirty="0"/>
              <a:t>ለሎዶቂያ</a:t>
            </a:r>
            <a:r>
              <a:rPr lang="en" sz="2000" b="1" dirty="0"/>
              <a:t>)</a:t>
            </a:r>
            <a:r>
              <a:rPr lang="am-ET" sz="2000" b="1" dirty="0"/>
              <a:t> ያለውን መልዕክት ሲያቀርብ እራሱን </a:t>
            </a:r>
            <a:r>
              <a:rPr lang="en" sz="2000" b="1" noProof="0" dirty="0"/>
              <a:t>“</a:t>
            </a:r>
            <a:r>
              <a:rPr lang="am-ET" sz="2000" b="1" dirty="0"/>
              <a:t>አሜን</a:t>
            </a:r>
            <a:r>
              <a:rPr lang="en" sz="2000" b="1" dirty="0"/>
              <a:t> [</a:t>
            </a:r>
            <a:r>
              <a:rPr lang="am-ET" sz="2000" b="1" dirty="0"/>
              <a:t>እውነት</a:t>
            </a:r>
            <a:r>
              <a:rPr lang="en" sz="2000" b="1" dirty="0"/>
              <a:t>]</a:t>
            </a:r>
            <a:r>
              <a:rPr lang="am-ET" sz="2000" b="1" dirty="0"/>
              <a:t> የሆነው፥ የታመነውና እውነተኛው ምስክር</a:t>
            </a:r>
            <a:r>
              <a:rPr lang="en" sz="2000" b="1" noProof="0" dirty="0"/>
              <a:t>” </a:t>
            </a:r>
            <a:r>
              <a:rPr lang="am-ET" sz="2000" b="1" noProof="0" dirty="0"/>
              <a:t>በማለት ያቀርባል            </a:t>
            </a:r>
            <a:r>
              <a:rPr lang="en" sz="2000" b="1" noProof="0" dirty="0"/>
              <a:t>(</a:t>
            </a:r>
            <a:r>
              <a:rPr lang="am-ET" sz="2000" b="1" noProof="0" dirty="0"/>
              <a:t>ራዕይ </a:t>
            </a:r>
            <a:r>
              <a:rPr lang="en" sz="2000" b="1" noProof="0" dirty="0"/>
              <a:t>3:14)</a:t>
            </a:r>
            <a:r>
              <a:rPr lang="am-ET" sz="2000" b="1" noProof="0" dirty="0"/>
              <a:t>።</a:t>
            </a:r>
            <a:endParaRPr lang="en" sz="2000" b="1" noProof="0" dirty="0"/>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897357" y="3406366"/>
            <a:ext cx="7291533" cy="707886"/>
          </a:xfrm>
          <a:prstGeom prst="rect">
            <a:avLst/>
          </a:prstGeom>
          <a:noFill/>
        </p:spPr>
        <p:txBody>
          <a:bodyPr wrap="square">
            <a:spAutoFit/>
          </a:bodyPr>
          <a:lstStyle/>
          <a:p>
            <a:pPr>
              <a:spcBef>
                <a:spcPts val="600"/>
              </a:spcBef>
            </a:pPr>
            <a:r>
              <a:rPr lang="am-ET" sz="2000" b="1" noProof="0" dirty="0"/>
              <a:t>ወደ እራሳችን በተመለከትን ጊዜ </a:t>
            </a:r>
            <a:r>
              <a:rPr lang="am-ET" sz="2000" b="1" dirty="0"/>
              <a:t>የምናየው </a:t>
            </a:r>
            <a:r>
              <a:rPr lang="am-ET" sz="2000" i="1" dirty="0"/>
              <a:t>የእኛን እውነት </a:t>
            </a:r>
            <a:r>
              <a:rPr lang="am-ET" sz="2000" b="1" dirty="0"/>
              <a:t>ነው</a:t>
            </a:r>
            <a:r>
              <a:rPr lang="en" sz="2000" i="1" noProof="0" dirty="0"/>
              <a:t> </a:t>
            </a:r>
            <a:r>
              <a:rPr lang="am-ET" sz="2000" b="1" dirty="0"/>
              <a:t>።</a:t>
            </a:r>
            <a:r>
              <a:rPr lang="en" sz="2000" b="1" noProof="0" dirty="0"/>
              <a:t> “</a:t>
            </a:r>
            <a:r>
              <a:rPr lang="am-ET" sz="2000" b="1" dirty="0"/>
              <a:t>ሀብታም ነኝና ባለጠጋ ሆኜአለሁ አንድም ስንኳ አያስፈልገኝም</a:t>
            </a:r>
            <a:r>
              <a:rPr lang="en" sz="2000" b="1" noProof="0" dirty="0"/>
              <a:t>” </a:t>
            </a:r>
            <a:r>
              <a:rPr lang="am-ET" sz="2000" b="1" noProof="0" dirty="0"/>
              <a:t>እንላለን </a:t>
            </a:r>
            <a:r>
              <a:rPr lang="en" sz="2000" b="1" noProof="0" dirty="0"/>
              <a:t>(</a:t>
            </a:r>
            <a:r>
              <a:rPr lang="am-ET" sz="2000" b="1" noProof="0" dirty="0"/>
              <a:t>ራዕ</a:t>
            </a:r>
            <a:r>
              <a:rPr lang="en" sz="2000" b="1" noProof="0" dirty="0"/>
              <a:t> 3:17</a:t>
            </a:r>
            <a:r>
              <a:rPr lang="am-ET" sz="2000" b="1" noProof="0" dirty="0"/>
              <a:t>ሀ</a:t>
            </a:r>
            <a:r>
              <a:rPr lang="en" sz="2000" b="1" noProof="0" dirty="0"/>
              <a:t>)</a:t>
            </a:r>
            <a:r>
              <a:rPr lang="am-ET" sz="2000" b="1" noProof="0" dirty="0"/>
              <a:t>።</a:t>
            </a:r>
            <a:endParaRPr lang="en" sz="2000" b="1" noProof="0" dirty="0"/>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1" y="5144166"/>
            <a:ext cx="4900758" cy="1323439"/>
          </a:xfrm>
          <a:prstGeom prst="rect">
            <a:avLst/>
          </a:prstGeom>
          <a:noFill/>
        </p:spPr>
        <p:txBody>
          <a:bodyPr wrap="square">
            <a:spAutoFit/>
          </a:bodyPr>
          <a:lstStyle/>
          <a:p>
            <a:pPr>
              <a:spcBef>
                <a:spcPts val="600"/>
              </a:spcBef>
            </a:pPr>
            <a:r>
              <a:rPr lang="am-ET" sz="2000" b="1" noProof="0" dirty="0"/>
              <a:t>አሁን ጊዜው እራሳችንን የምንመዝንበት ነው።</a:t>
            </a:r>
            <a:r>
              <a:rPr lang="en" sz="2000" b="1" noProof="0" dirty="0"/>
              <a:t> </a:t>
            </a:r>
            <a:r>
              <a:rPr lang="am-ET" sz="2000" b="1" noProof="0" dirty="0"/>
              <a:t>በእጄ ያለውንና አሁን የሚያስፈልገኝን በእርግጥ አውቀዋለሁ</a:t>
            </a:r>
            <a:r>
              <a:rPr lang="en" sz="2000" b="1" noProof="0" dirty="0"/>
              <a:t>? </a:t>
            </a:r>
            <a:r>
              <a:rPr lang="am-ET" sz="2000" b="1" noProof="0" dirty="0"/>
              <a:t>ከኢየሱስ ጋር ባለኝ ግንኙነት ምን ያህል እያደግኩ ነው</a:t>
            </a:r>
            <a:r>
              <a:rPr lang="en" sz="2000" b="1" noProof="0" dirty="0"/>
              <a:t>? </a:t>
            </a:r>
            <a:r>
              <a:rPr lang="am-ET" sz="2000" b="1" noProof="0" dirty="0"/>
              <a:t>እየተለወጥኩ ነው ወይ</a:t>
            </a:r>
            <a:r>
              <a:rPr lang="en" sz="2000" b="1" noProof="0" dirty="0"/>
              <a:t>?</a:t>
            </a:r>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97357" y="4121377"/>
            <a:ext cx="4900758" cy="1015663"/>
          </a:xfrm>
          <a:prstGeom prst="rect">
            <a:avLst/>
          </a:prstGeom>
          <a:noFill/>
        </p:spPr>
        <p:txBody>
          <a:bodyPr wrap="square">
            <a:spAutoFit/>
          </a:bodyPr>
          <a:lstStyle/>
          <a:p>
            <a:pPr>
              <a:spcBef>
                <a:spcPts val="600"/>
              </a:spcBef>
            </a:pPr>
            <a:r>
              <a:rPr lang="am-ET" sz="2000" b="1" dirty="0"/>
              <a:t>ኢየሱስ</a:t>
            </a:r>
            <a:r>
              <a:rPr lang="am-ET" sz="2000" b="1" noProof="0" dirty="0"/>
              <a:t> ግን የእኛን ማንነት </a:t>
            </a:r>
            <a:r>
              <a:rPr lang="am-ET" sz="2000" i="1" dirty="0"/>
              <a:t>እውነታውን</a:t>
            </a:r>
            <a:r>
              <a:rPr lang="en" sz="2000" b="1" noProof="0" dirty="0"/>
              <a:t> </a:t>
            </a:r>
            <a:r>
              <a:rPr lang="am-ET" sz="2000" b="1" noProof="0" dirty="0"/>
              <a:t> </a:t>
            </a:r>
            <a:r>
              <a:rPr lang="am-ET" sz="2000" b="1" dirty="0"/>
              <a:t>ይመለከታል። እርሱም</a:t>
            </a:r>
            <a:r>
              <a:rPr lang="en" sz="2000" b="1" noProof="0" dirty="0"/>
              <a:t> “</a:t>
            </a:r>
            <a:r>
              <a:rPr lang="am-ET" sz="2000" b="1" dirty="0"/>
              <a:t>ጐስቋላና ምስኪንም ድሀም ዕውርም የተራቆትህ ነህ</a:t>
            </a:r>
            <a:r>
              <a:rPr lang="en" sz="2000" b="1" dirty="0"/>
              <a:t>”</a:t>
            </a:r>
            <a:r>
              <a:rPr lang="am-ET" sz="2000" b="1" dirty="0"/>
              <a:t> የሚለው ነው</a:t>
            </a:r>
            <a:r>
              <a:rPr lang="en" sz="2000" b="1" dirty="0"/>
              <a:t> (</a:t>
            </a:r>
            <a:r>
              <a:rPr lang="am-ET" sz="2000" b="1" dirty="0"/>
              <a:t>ራዕይ</a:t>
            </a:r>
            <a:r>
              <a:rPr lang="en" sz="2000" b="1" dirty="0"/>
              <a:t> 3:17</a:t>
            </a:r>
            <a:r>
              <a:rPr lang="am-ET" sz="2000" b="1" dirty="0"/>
              <a:t>ለ</a:t>
            </a:r>
            <a:r>
              <a:rPr lang="en" sz="2000" b="1" dirty="0"/>
              <a:t>)</a:t>
            </a:r>
            <a:r>
              <a:rPr lang="am-ET" sz="2000" b="1" dirty="0"/>
              <a:t>።</a:t>
            </a:r>
            <a:endParaRPr lang="en" sz="2000" b="1" dirty="0"/>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31400" y="4213444"/>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0" y="-124458"/>
            <a:ext cx="9505950" cy="923330"/>
          </a:xfrm>
          <a:prstGeom prst="rect">
            <a:avLst/>
          </a:prstGeom>
          <a:noFill/>
        </p:spPr>
        <p:txBody>
          <a:bodyPr wrap="square">
            <a:spAutoFit/>
            <a:scene3d>
              <a:camera prst="orthographicFront"/>
              <a:lightRig rig="threePt" dir="t"/>
            </a:scene3d>
            <a:sp3d extrusionH="57150">
              <a:bevelT w="69850" h="38100" prst="cross"/>
            </a:sp3d>
          </a:bodyPr>
          <a:lstStyle/>
          <a:p>
            <a:pPr algn="ctr"/>
            <a:r>
              <a:rPr lang="am-ET" sz="5400" b="1" spc="10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መፍትሄ</a:t>
            </a:r>
            <a:endParaRPr lang="en" sz="5400" b="1" spc="10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923330"/>
            <a:ext cx="9324975" cy="646331"/>
          </a:xfrm>
          <a:prstGeom prst="rect">
            <a:avLst/>
          </a:prstGeom>
          <a:noFill/>
        </p:spPr>
        <p:txBody>
          <a:bodyPr wrap="square">
            <a:spAutoFit/>
          </a:bodyPr>
          <a:lstStyle/>
          <a:p>
            <a:pPr algn="ctr"/>
            <a:r>
              <a:rPr lang="en" b="1" noProof="0" dirty="0">
                <a:solidFill>
                  <a:schemeClr val="accent5">
                    <a:lumMod val="50000"/>
                  </a:schemeClr>
                </a:solidFill>
                <a:latin typeface="Comic Sans MS" panose="030F0702030302020204" pitchFamily="66" charset="0"/>
              </a:rPr>
              <a:t>“</a:t>
            </a:r>
            <a:r>
              <a:rPr lang="am-ET" b="1" dirty="0">
                <a:solidFill>
                  <a:schemeClr val="accent5">
                    <a:lumMod val="50000"/>
                  </a:schemeClr>
                </a:solidFill>
                <a:latin typeface="Comic Sans MS" panose="030F0702030302020204" pitchFamily="66" charset="0"/>
              </a:rPr>
              <a:t>ባለ ጠጋ እንድትሆን በእሳት የነጠረውን ወርቅ፥ ተጐናጽፈህም የራቁትነትህ ኃፍረት እንዳይገለጥ ነጭ ልብስን፥ እንድታይም ዓይኖችህን የምትኳለውን ኵል ከእኔ ትገዛ ዘንድ እመክርሃለሁ።</a:t>
            </a:r>
            <a:r>
              <a:rPr lang="en" b="1" noProof="0" dirty="0">
                <a:solidFill>
                  <a:schemeClr val="accent5">
                    <a:lumMod val="50000"/>
                  </a:schemeClr>
                </a:solidFill>
                <a:latin typeface="Comic Sans MS" panose="030F0702030302020204" pitchFamily="66" charset="0"/>
              </a:rPr>
              <a:t>” </a:t>
            </a:r>
            <a:r>
              <a:rPr lang="en" sz="1400" b="1" noProof="0" dirty="0">
                <a:solidFill>
                  <a:schemeClr val="accent5">
                    <a:lumMod val="50000"/>
                  </a:schemeClr>
                </a:solidFill>
                <a:latin typeface="Comic Sans MS" panose="030F0702030302020204" pitchFamily="66" charset="0"/>
              </a:rPr>
              <a:t>(</a:t>
            </a:r>
            <a:r>
              <a:rPr lang="am-ET" sz="1400" b="1" noProof="0" dirty="0">
                <a:solidFill>
                  <a:schemeClr val="accent5">
                    <a:lumMod val="50000"/>
                  </a:schemeClr>
                </a:solidFill>
                <a:latin typeface="Comic Sans MS" panose="030F0702030302020204" pitchFamily="66" charset="0"/>
              </a:rPr>
              <a:t>ራዕይ</a:t>
            </a:r>
            <a:r>
              <a:rPr lang="en" sz="1400" b="1" noProof="0" dirty="0">
                <a:solidFill>
                  <a:schemeClr val="accent5">
                    <a:lumMod val="50000"/>
                  </a:schemeClr>
                </a:solidFill>
                <a:latin typeface="Comic Sans MS" panose="030F0702030302020204" pitchFamily="66" charset="0"/>
              </a:rPr>
              <a:t> </a:t>
            </a:r>
            <a:r>
              <a:rPr lang="en" sz="1200" b="1" noProof="0" dirty="0">
                <a:solidFill>
                  <a:schemeClr val="accent5">
                    <a:lumMod val="50000"/>
                  </a:schemeClr>
                </a:solidFill>
                <a:latin typeface="Comic Sans MS" panose="030F0702030302020204" pitchFamily="66" charset="0"/>
              </a:rPr>
              <a:t>3:18</a:t>
            </a:r>
            <a:r>
              <a:rPr lang="en" sz="1400" b="1" noProof="0" dirty="0">
                <a:solidFill>
                  <a:schemeClr val="accent5">
                    <a:lumMod val="50000"/>
                  </a:schemeClr>
                </a:solidFill>
                <a:latin typeface="Comic Sans MS" panose="030F0702030302020204" pitchFamily="66" charset="0"/>
              </a:rPr>
              <a:t>)</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am-ET" sz="2000" b="1" noProof="0" dirty="0"/>
              <a:t>በሁኔታችን ላይ ተመቻችቶ መቀመጥ ግድየለሽነትን ወይም ለብተኝነትን ስለሚፈጥር ኢየሱስ ሶስት ነገሮችን እንድናደርግ ይመክረናል</a:t>
            </a:r>
            <a:r>
              <a:rPr lang="en" sz="2000" b="1" noProof="0" dirty="0"/>
              <a:t>:</a:t>
            </a:r>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4152409023"/>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3182581820"/>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3144128725"/>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131238"/>
            <a:ext cx="12192000"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m-ET" sz="5400" b="1" spc="1000" dirty="0">
                <a:ln/>
                <a:solidFill>
                  <a:srgbClr val="9A0000"/>
                </a:solidFill>
                <a:effectLst>
                  <a:outerShdw blurRad="38100" dist="38100" dir="2700000" algn="tl">
                    <a:srgbClr val="000000">
                      <a:alpha val="43137"/>
                    </a:srgbClr>
                  </a:outerShdw>
                </a:effectLst>
              </a:rPr>
              <a:t>ውጤት</a:t>
            </a:r>
            <a:endParaRPr lang="en" sz="5400" b="1" spc="1000" dirty="0">
              <a:ln/>
              <a:solidFill>
                <a:srgbClr val="9A0000"/>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E4BCCD5C-4172-42CC-60B3-53D32C94DF74}"/>
              </a:ext>
            </a:extLst>
          </p:cNvPr>
          <p:cNvSpPr txBox="1"/>
          <p:nvPr/>
        </p:nvSpPr>
        <p:spPr>
          <a:xfrm>
            <a:off x="1052512" y="656876"/>
            <a:ext cx="10086975" cy="707886"/>
          </a:xfrm>
          <a:prstGeom prst="rect">
            <a:avLst/>
          </a:prstGeom>
          <a:noFill/>
        </p:spPr>
        <p:txBody>
          <a:bodyPr wrap="square">
            <a:spAutoFit/>
          </a:bodyPr>
          <a:lstStyle/>
          <a:p>
            <a:pPr algn="ctr"/>
            <a:r>
              <a:rPr lang="en" sz="2000"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am-ET" sz="2000" b="1" dirty="0">
                <a:solidFill>
                  <a:srgbClr val="FFFF00"/>
                </a:solidFill>
                <a:effectLst>
                  <a:outerShdw blurRad="38100" dist="38100" dir="2700000" algn="tl">
                    <a:srgbClr val="000000">
                      <a:alpha val="43137"/>
                    </a:srgbClr>
                  </a:outerShdw>
                </a:effectLst>
                <a:latin typeface="Comic Sans MS" panose="030F0702030302020204" pitchFamily="66" charset="0"/>
              </a:rPr>
              <a:t>እነሆ በደጅ ቆሜ አንኳኳለሁ፤ ማንም ድምፄን ቢሰማ ደጁንም ቢከፍትልኝ፥ ወደ እርሱ እገባለሁ ከእርሱም ጋር እራት እበላለሁ እርሱም ከእኔ ጋር ይበላል።</a:t>
            </a:r>
            <a:r>
              <a:rPr lang="en" sz="2000" b="1" noProof="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600"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am-ET" sz="1600" b="1" dirty="0">
                <a:solidFill>
                  <a:srgbClr val="FFFF00"/>
                </a:solidFill>
                <a:effectLst>
                  <a:outerShdw blurRad="38100" dist="38100" dir="2700000" algn="tl">
                    <a:srgbClr val="000000">
                      <a:alpha val="43137"/>
                    </a:srgbClr>
                  </a:outerShdw>
                </a:effectLst>
                <a:latin typeface="Comic Sans MS" panose="030F0702030302020204" pitchFamily="66" charset="0"/>
              </a:rPr>
              <a:t>ራዕይ</a:t>
            </a:r>
            <a:r>
              <a:rPr lang="en" sz="1600" b="1" noProof="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FF00"/>
                </a:solidFill>
                <a:effectLst>
                  <a:outerShdw blurRad="38100" dist="38100" dir="2700000" algn="tl">
                    <a:srgbClr val="000000">
                      <a:alpha val="43137"/>
                    </a:srgbClr>
                  </a:outerShdw>
                </a:effectLst>
                <a:latin typeface="Comic Sans MS" panose="030F0702030302020204" pitchFamily="66" charset="0"/>
              </a:rPr>
              <a:t>3:20</a:t>
            </a:r>
            <a:r>
              <a:rPr lang="en" sz="1600"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672539"/>
            <a:ext cx="7458273" cy="1015663"/>
          </a:xfrm>
          <a:prstGeom prst="rect">
            <a:avLst/>
          </a:prstGeom>
          <a:noFill/>
        </p:spPr>
        <p:txBody>
          <a:bodyPr wrap="square" rtlCol="0">
            <a:spAutoFit/>
          </a:bodyPr>
          <a:lstStyle/>
          <a:p>
            <a:pPr>
              <a:spcBef>
                <a:spcPts val="600"/>
              </a:spcBef>
            </a:pPr>
            <a:r>
              <a:rPr lang="am-ET" sz="2000" b="1" noProof="0" dirty="0">
                <a:solidFill>
                  <a:schemeClr val="bg1"/>
                </a:solidFill>
                <a:effectLst>
                  <a:outerShdw blurRad="38100" dist="38100" dir="2700000" algn="tl">
                    <a:srgbClr val="000000">
                      <a:alpha val="43137"/>
                    </a:srgbClr>
                  </a:outerShdw>
                </a:effectLst>
              </a:rPr>
              <a:t>አንድ ችግር አለ። እኔ በመንፈሳዊ ህይወቴ ደህና እንደሆንኩ ቢሰማኝም ኢየሱስ ግን እንድለወጥ ይፈልጋል።</a:t>
            </a:r>
            <a:r>
              <a:rPr lang="en" sz="2000" b="1" noProof="0" dirty="0">
                <a:solidFill>
                  <a:schemeClr val="bg1"/>
                </a:solidFill>
                <a:effectLst>
                  <a:outerShdw blurRad="38100" dist="38100" dir="2700000" algn="tl">
                    <a:srgbClr val="000000">
                      <a:alpha val="43137"/>
                    </a:srgbClr>
                  </a:outerShdw>
                </a:effectLst>
              </a:rPr>
              <a:t> </a:t>
            </a:r>
            <a:r>
              <a:rPr lang="am-ET" sz="2000" b="1" noProof="0" dirty="0">
                <a:solidFill>
                  <a:schemeClr val="bg1"/>
                </a:solidFill>
                <a:effectLst>
                  <a:outerShdw blurRad="38100" dist="38100" dir="2700000" algn="tl">
                    <a:srgbClr val="000000">
                      <a:alpha val="43137"/>
                    </a:srgbClr>
                  </a:outerShdw>
                </a:effectLst>
              </a:rPr>
              <a:t>ነገር ግን መለወጥ እንደሚያስፈልገኝ የማውቅ ካልሆነ መቼም አልለወጥም።</a:t>
            </a:r>
            <a:r>
              <a:rPr lang="en" sz="2000" b="1" noProof="0" dirty="0">
                <a:solidFill>
                  <a:schemeClr val="bg1"/>
                </a:solidFill>
                <a:effectLst>
                  <a:outerShdw blurRad="38100" dist="38100" dir="2700000" algn="tl">
                    <a:srgbClr val="000000">
                      <a:alpha val="43137"/>
                    </a:srgbClr>
                  </a:outerShdw>
                </a:effectLst>
              </a:rPr>
              <a:t> </a:t>
            </a:r>
            <a:r>
              <a:rPr lang="am-ET" sz="2000" b="1" noProof="0" dirty="0">
                <a:solidFill>
                  <a:schemeClr val="bg1"/>
                </a:solidFill>
                <a:effectLst>
                  <a:outerShdw blurRad="38100" dist="38100" dir="2700000" algn="tl">
                    <a:srgbClr val="000000">
                      <a:alpha val="43137"/>
                    </a:srgbClr>
                  </a:outerShdw>
                </a:effectLst>
              </a:rPr>
              <a:t>አለኝ ብዬ የማስበውን ነገር ልገዛ አልነሳም።</a:t>
            </a:r>
            <a:endParaRPr lang="en" sz="2000" b="1" noProof="0" dirty="0">
              <a:solidFill>
                <a:schemeClr val="bg1"/>
              </a:solidFill>
              <a:effectLst>
                <a:outerShdw blurRad="38100" dist="38100" dir="2700000" algn="tl">
                  <a:srgbClr val="000000">
                    <a:alpha val="43137"/>
                  </a:srgbClr>
                </a:outerShdw>
              </a:effectLst>
            </a:endParaRP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658007"/>
            <a:ext cx="7477943" cy="707886"/>
          </a:xfrm>
          <a:prstGeom prst="rect">
            <a:avLst/>
          </a:prstGeom>
          <a:noFill/>
        </p:spPr>
        <p:txBody>
          <a:bodyPr wrap="square">
            <a:spAutoFit/>
          </a:bodyPr>
          <a:lstStyle/>
          <a:p>
            <a:pPr>
              <a:spcBef>
                <a:spcPts val="600"/>
              </a:spcBef>
            </a:pPr>
            <a:r>
              <a:rPr lang="am-ET" sz="2000" b="1" dirty="0">
                <a:solidFill>
                  <a:schemeClr val="bg1"/>
                </a:solidFill>
                <a:effectLst>
                  <a:outerShdw blurRad="38100" dist="38100" dir="2700000" algn="tl">
                    <a:srgbClr val="000000">
                      <a:alpha val="43137"/>
                    </a:srgbClr>
                  </a:outerShdw>
                </a:effectLst>
              </a:rPr>
              <a:t>ኢየሱስ የልቤን በር እያንኳኳ በትዕግስት እየጠበቀኝ ነው</a:t>
            </a:r>
            <a:r>
              <a:rPr lang="am-ET" sz="2000" b="1" noProof="0" dirty="0">
                <a:solidFill>
                  <a:schemeClr val="bg1"/>
                </a:solidFill>
                <a:effectLst>
                  <a:outerShdw blurRad="38100" dist="38100" dir="2700000" algn="tl">
                    <a:srgbClr val="000000">
                      <a:alpha val="43137"/>
                    </a:srgbClr>
                  </a:outerShdw>
                </a:effectLst>
              </a:rPr>
              <a:t>።</a:t>
            </a:r>
            <a:r>
              <a:rPr lang="en" sz="2000" b="1" noProof="0" dirty="0">
                <a:solidFill>
                  <a:schemeClr val="bg1"/>
                </a:solidFill>
                <a:effectLst>
                  <a:outerShdw blurRad="38100" dist="38100" dir="2700000" algn="tl">
                    <a:srgbClr val="000000">
                      <a:alpha val="43137"/>
                    </a:srgbClr>
                  </a:outerShdw>
                </a:effectLst>
              </a:rPr>
              <a:t> </a:t>
            </a:r>
            <a:r>
              <a:rPr lang="am-ET" sz="2000" b="1" noProof="0" dirty="0">
                <a:solidFill>
                  <a:schemeClr val="bg1"/>
                </a:solidFill>
                <a:effectLst>
                  <a:outerShdw blurRad="38100" dist="38100" dir="2700000" algn="tl">
                    <a:srgbClr val="000000">
                      <a:alpha val="43137"/>
                    </a:srgbClr>
                  </a:outerShdw>
                </a:effectLst>
              </a:rPr>
              <a:t>ህይወቴን በማደናቀፍ ከእርሱ ጋራ ግንኙነት እንዲኖረኝ አያስገድደኝም።</a:t>
            </a:r>
            <a:r>
              <a:rPr lang="en" sz="2000" b="1" noProof="0" dirty="0">
                <a:solidFill>
                  <a:schemeClr val="bg1"/>
                </a:solidFill>
                <a:effectLst>
                  <a:outerShdw blurRad="38100" dist="38100" dir="2700000" algn="tl">
                    <a:srgbClr val="000000">
                      <a:alpha val="43137"/>
                    </a:srgbClr>
                  </a:outerShdw>
                </a:effectLst>
              </a:rPr>
              <a:t> </a:t>
            </a:r>
            <a:r>
              <a:rPr lang="am-ET" sz="2000" b="1" noProof="0" dirty="0">
                <a:solidFill>
                  <a:schemeClr val="bg1"/>
                </a:solidFill>
                <a:effectLst>
                  <a:outerShdw blurRad="38100" dist="38100" dir="2700000" algn="tl">
                    <a:srgbClr val="000000">
                      <a:alpha val="43137"/>
                    </a:srgbClr>
                  </a:outerShdw>
                </a:effectLst>
              </a:rPr>
              <a:t>በሬን የመክፈት ውሳኔው የኔ ነው።</a:t>
            </a:r>
            <a:endParaRPr lang="en" sz="2000" b="1" noProof="0" dirty="0">
              <a:solidFill>
                <a:schemeClr val="bg1"/>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37" y="3816556"/>
            <a:ext cx="7458277" cy="1323439"/>
          </a:xfrm>
          <a:prstGeom prst="rect">
            <a:avLst/>
          </a:prstGeom>
          <a:noFill/>
        </p:spPr>
        <p:txBody>
          <a:bodyPr wrap="square">
            <a:spAutoFit/>
          </a:bodyPr>
          <a:lstStyle/>
          <a:p>
            <a:pPr>
              <a:spcBef>
                <a:spcPts val="600"/>
              </a:spcBef>
            </a:pPr>
            <a:r>
              <a:rPr lang="am-ET" sz="2000" b="1" noProof="0" dirty="0">
                <a:solidFill>
                  <a:schemeClr val="bg1"/>
                </a:solidFill>
                <a:effectLst>
                  <a:outerShdw blurRad="38100" dist="38100" dir="2700000" algn="tl">
                    <a:srgbClr val="000000">
                      <a:alpha val="43137"/>
                    </a:srgbClr>
                  </a:outerShdw>
                </a:effectLst>
              </a:rPr>
              <a:t>የኢየሱስ ተግሳጽና ቅጣት ለክፋት አይደለም። የምክክር መንገድ ዋና ምርጫው ነው።</a:t>
            </a:r>
            <a:r>
              <a:rPr lang="en" sz="2000" b="1" noProof="0" dirty="0">
                <a:solidFill>
                  <a:schemeClr val="bg1"/>
                </a:solidFill>
                <a:effectLst>
                  <a:outerShdw blurRad="38100" dist="38100" dir="2700000" algn="tl">
                    <a:srgbClr val="000000">
                      <a:alpha val="43137"/>
                    </a:srgbClr>
                  </a:outerShdw>
                </a:effectLst>
              </a:rPr>
              <a:t> </a:t>
            </a:r>
            <a:r>
              <a:rPr lang="am-ET" sz="2000" b="1" noProof="0" dirty="0">
                <a:solidFill>
                  <a:schemeClr val="bg1"/>
                </a:solidFill>
                <a:effectLst>
                  <a:outerShdw blurRad="38100" dist="38100" dir="2700000" algn="tl">
                    <a:srgbClr val="000000">
                      <a:alpha val="43137"/>
                    </a:srgbClr>
                  </a:outerShdw>
                </a:effectLst>
              </a:rPr>
              <a:t>ከእኛ ጋር በፀጥታ ቁጭ ብሎ ማውራት ይገልጋል</a:t>
            </a:r>
            <a:r>
              <a:rPr lang="en" sz="2000" b="1" noProof="0" dirty="0">
                <a:solidFill>
                  <a:schemeClr val="bg1"/>
                </a:solidFill>
                <a:effectLst>
                  <a:outerShdw blurRad="38100" dist="38100" dir="2700000" algn="tl">
                    <a:srgbClr val="000000">
                      <a:alpha val="43137"/>
                    </a:srgbClr>
                  </a:outerShdw>
                </a:effectLst>
              </a:rPr>
              <a:t>… “</a:t>
            </a:r>
            <a:r>
              <a:rPr lang="am-ET" sz="2000" b="1" dirty="0">
                <a:solidFill>
                  <a:schemeClr val="bg1"/>
                </a:solidFill>
                <a:effectLst>
                  <a:outerShdw blurRad="38100" dist="38100" dir="2700000" algn="tl">
                    <a:srgbClr val="000000">
                      <a:alpha val="43137"/>
                    </a:srgbClr>
                  </a:outerShdw>
                </a:effectLst>
              </a:rPr>
              <a:t>እነሆ በደጅ ቆሜ አንኳኳለሁ፤ ማንም ድምፄን ቢሰማ ደጁንም ቢከፍትልኝ፥ ወደ እርሱ እገባለሁ ከእርሱም ጋር እራት እበላለሁ እርሱም ከእኔ ጋር ይበላል።</a:t>
            </a:r>
            <a:r>
              <a:rPr lang="en" sz="2000" b="1" noProof="0" dirty="0">
                <a:solidFill>
                  <a:schemeClr val="bg1"/>
                </a:solidFill>
                <a:effectLst>
                  <a:outerShdw blurRad="38100" dist="38100" dir="2700000" algn="tl">
                    <a:srgbClr val="000000">
                      <a:alpha val="43137"/>
                    </a:srgbClr>
                  </a:outerShdw>
                </a:effectLst>
              </a:rPr>
              <a:t>” (</a:t>
            </a:r>
            <a:r>
              <a:rPr lang="am-ET" sz="2000" b="1" noProof="0" dirty="0">
                <a:solidFill>
                  <a:schemeClr val="bg1"/>
                </a:solidFill>
                <a:effectLst>
                  <a:outerShdw blurRad="38100" dist="38100" dir="2700000" algn="tl">
                    <a:srgbClr val="000000">
                      <a:alpha val="43137"/>
                    </a:srgbClr>
                  </a:outerShdw>
                </a:effectLst>
              </a:rPr>
              <a:t>ራዕይ</a:t>
            </a:r>
            <a:r>
              <a:rPr lang="en" sz="2000" b="1" noProof="0" dirty="0">
                <a:solidFill>
                  <a:schemeClr val="bg1"/>
                </a:solidFill>
                <a:effectLst>
                  <a:outerShdw blurRad="38100" dist="38100" dir="2700000" algn="tl">
                    <a:srgbClr val="000000">
                      <a:alpha val="43137"/>
                    </a:srgbClr>
                  </a:outerShdw>
                </a:effectLst>
              </a:rPr>
              <a:t> 3:20)</a:t>
            </a:r>
            <a:r>
              <a:rPr lang="am-ET" sz="2000" b="1" noProof="0" dirty="0">
                <a:solidFill>
                  <a:schemeClr val="bg1"/>
                </a:solidFill>
                <a:effectLst>
                  <a:outerShdw blurRad="38100" dist="38100" dir="2700000" algn="tl">
                    <a:srgbClr val="000000">
                      <a:alpha val="43137"/>
                    </a:srgbClr>
                  </a:outerShdw>
                </a:effectLst>
              </a:rPr>
              <a:t>።</a:t>
            </a:r>
            <a:endParaRPr lang="en" sz="2000" b="1" noProof="0"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898436"/>
            <a:ext cx="7458273" cy="707886"/>
          </a:xfrm>
          <a:prstGeom prst="rect">
            <a:avLst/>
          </a:prstGeom>
          <a:noFill/>
        </p:spPr>
        <p:txBody>
          <a:bodyPr wrap="square">
            <a:spAutoFit/>
          </a:bodyPr>
          <a:lstStyle/>
          <a:p>
            <a:pPr>
              <a:spcBef>
                <a:spcPts val="600"/>
              </a:spcBef>
            </a:pPr>
            <a:r>
              <a:rPr lang="am-ET" sz="2000" b="1" noProof="0" dirty="0">
                <a:solidFill>
                  <a:schemeClr val="bg1"/>
                </a:solidFill>
                <a:effectLst>
                  <a:outerShdw blurRad="38100" dist="38100" dir="2700000" algn="tl">
                    <a:srgbClr val="000000">
                      <a:alpha val="43137"/>
                    </a:srgbClr>
                  </a:outerShdw>
                </a:effectLst>
              </a:rPr>
              <a:t>ይህንን ለመፍታት ኢየሱስ የራሱ መንገድ አለው።</a:t>
            </a:r>
            <a:r>
              <a:rPr lang="en" sz="2000" b="1" noProof="0" dirty="0">
                <a:solidFill>
                  <a:schemeClr val="bg1"/>
                </a:solidFill>
                <a:effectLst>
                  <a:outerShdw blurRad="38100" dist="38100" dir="2700000" algn="tl">
                    <a:srgbClr val="000000">
                      <a:alpha val="43137"/>
                    </a:srgbClr>
                  </a:outerShdw>
                </a:effectLst>
              </a:rPr>
              <a:t> “</a:t>
            </a:r>
            <a:r>
              <a:rPr lang="am-ET" sz="2000" b="1" dirty="0">
                <a:solidFill>
                  <a:schemeClr val="bg1"/>
                </a:solidFill>
                <a:effectLst>
                  <a:outerShdw blurRad="38100" dist="38100" dir="2700000" algn="tl">
                    <a:srgbClr val="000000">
                      <a:alpha val="43137"/>
                    </a:srgbClr>
                  </a:outerShdw>
                </a:effectLst>
              </a:rPr>
              <a:t>እኔ የምወዳቸውን ሁሉ እገሥጻቸዋለሁ እቀጣቸውማለሁ</a:t>
            </a:r>
            <a:r>
              <a:rPr lang="en" sz="2000" b="1" noProof="0" dirty="0">
                <a:solidFill>
                  <a:schemeClr val="bg1"/>
                </a:solidFill>
                <a:effectLst>
                  <a:outerShdw blurRad="38100" dist="38100" dir="2700000" algn="tl">
                    <a:srgbClr val="000000">
                      <a:alpha val="43137"/>
                    </a:srgbClr>
                  </a:outerShdw>
                </a:effectLst>
              </a:rPr>
              <a:t>”</a:t>
            </a:r>
            <a:r>
              <a:rPr lang="am-ET" sz="2000" b="1" noProof="0" dirty="0">
                <a:solidFill>
                  <a:schemeClr val="bg1"/>
                </a:solidFill>
                <a:effectLst>
                  <a:outerShdw blurRad="38100" dist="38100" dir="2700000" algn="tl">
                    <a:srgbClr val="000000">
                      <a:alpha val="43137"/>
                    </a:srgbClr>
                  </a:outerShdw>
                </a:effectLst>
              </a:rPr>
              <a:t> ስለዚህ </a:t>
            </a:r>
            <a:r>
              <a:rPr lang="en" sz="2000" b="1" noProof="0" dirty="0">
                <a:solidFill>
                  <a:schemeClr val="bg1"/>
                </a:solidFill>
                <a:effectLst>
                  <a:outerShdw blurRad="38100" dist="38100" dir="2700000" algn="tl">
                    <a:srgbClr val="000000">
                      <a:alpha val="43137"/>
                    </a:srgbClr>
                  </a:outerShdw>
                </a:effectLst>
              </a:rPr>
              <a:t>“</a:t>
            </a:r>
            <a:r>
              <a:rPr lang="am-ET" sz="2000" b="1" noProof="0" dirty="0">
                <a:solidFill>
                  <a:schemeClr val="bg1"/>
                </a:solidFill>
                <a:effectLst>
                  <a:outerShdw blurRad="38100" dist="38100" dir="2700000" algn="tl">
                    <a:srgbClr val="000000">
                      <a:alpha val="43137"/>
                    </a:srgbClr>
                  </a:outerShdw>
                </a:effectLst>
              </a:rPr>
              <a:t>ንስሃ ግባ</a:t>
            </a:r>
            <a:r>
              <a:rPr lang="en" sz="2000" b="1" noProof="0" dirty="0">
                <a:solidFill>
                  <a:schemeClr val="bg1"/>
                </a:solidFill>
                <a:effectLst>
                  <a:outerShdw blurRad="38100" dist="38100" dir="2700000" algn="tl">
                    <a:srgbClr val="000000">
                      <a:alpha val="43137"/>
                    </a:srgbClr>
                  </a:outerShdw>
                </a:effectLst>
              </a:rPr>
              <a:t>”</a:t>
            </a:r>
            <a:r>
              <a:rPr lang="am-ET" sz="2000" b="1" noProof="0" dirty="0">
                <a:solidFill>
                  <a:schemeClr val="bg1"/>
                </a:solidFill>
                <a:effectLst>
                  <a:outerShdw blurRad="38100" dist="38100" dir="2700000" algn="tl">
                    <a:srgbClr val="000000">
                      <a:alpha val="43137"/>
                    </a:srgbClr>
                  </a:outerShdw>
                </a:effectLst>
              </a:rPr>
              <a:t> ይላል</a:t>
            </a:r>
            <a:r>
              <a:rPr lang="en" sz="2000" b="1" noProof="0" dirty="0">
                <a:solidFill>
                  <a:schemeClr val="bg1"/>
                </a:solidFill>
                <a:effectLst>
                  <a:outerShdw blurRad="38100" dist="38100" dir="2700000" algn="tl">
                    <a:srgbClr val="000000">
                      <a:alpha val="43137"/>
                    </a:srgbClr>
                  </a:outerShdw>
                </a:effectLst>
              </a:rPr>
              <a:t> (</a:t>
            </a:r>
            <a:r>
              <a:rPr lang="am-ET" sz="2000" b="1" noProof="0" dirty="0">
                <a:solidFill>
                  <a:schemeClr val="bg1"/>
                </a:solidFill>
                <a:effectLst>
                  <a:outerShdw blurRad="38100" dist="38100" dir="2700000" algn="tl">
                    <a:srgbClr val="000000">
                      <a:alpha val="43137"/>
                    </a:srgbClr>
                  </a:outerShdw>
                </a:effectLst>
              </a:rPr>
              <a:t>ራዕይ</a:t>
            </a:r>
            <a:r>
              <a:rPr lang="en" sz="2000" b="1" noProof="0" dirty="0">
                <a:solidFill>
                  <a:schemeClr val="bg1"/>
                </a:solidFill>
                <a:effectLst>
                  <a:outerShdw blurRad="38100" dist="38100" dir="2700000" algn="tl">
                    <a:srgbClr val="000000">
                      <a:alpha val="43137"/>
                    </a:srgbClr>
                  </a:outerShdw>
                </a:effectLst>
              </a:rPr>
              <a:t> 3:19)</a:t>
            </a:r>
            <a:r>
              <a:rPr lang="am-ET" sz="2000" b="1" noProof="0" dirty="0">
                <a:solidFill>
                  <a:schemeClr val="bg1"/>
                </a:solidFill>
                <a:effectLst>
                  <a:outerShdw blurRad="38100" dist="38100" dir="2700000" algn="tl">
                    <a:srgbClr val="000000">
                      <a:alpha val="43137"/>
                    </a:srgbClr>
                  </a:outerShdw>
                </a:effectLst>
              </a:rPr>
              <a:t>።</a:t>
            </a:r>
            <a:endParaRPr lang="en" sz="2000" b="1"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13276"/>
            <a:ext cx="12192000" cy="92333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am-ET" sz="5400" b="1" spc="1000" dirty="0">
                <a:ln w="6600">
                  <a:solidFill>
                    <a:srgbClr val="547D11"/>
                  </a:solidFill>
                  <a:prstDash val="solid"/>
                </a:ln>
                <a:solidFill>
                  <a:srgbClr val="FFFFFF"/>
                </a:solidFill>
                <a:effectLst>
                  <a:outerShdw dist="38100" dir="2700000" algn="tl" rotWithShape="0">
                    <a:srgbClr val="547D11"/>
                  </a:outerShdw>
                </a:effectLst>
              </a:rPr>
              <a:t>እርካታ</a:t>
            </a:r>
            <a:endParaRPr lang="en" sz="5400" b="1" spc="1000" dirty="0">
              <a:ln w="6600">
                <a:solidFill>
                  <a:srgbClr val="547D11"/>
                </a:solidFill>
                <a:prstDash val="solid"/>
              </a:ln>
              <a:solidFill>
                <a:srgbClr val="FFFFFF"/>
              </a:solidFill>
              <a:effectLst>
                <a:outerShdw dist="38100" dir="2700000" algn="tl" rotWithShape="0">
                  <a:srgbClr val="547D11"/>
                </a:outerShdw>
              </a:effectLst>
            </a:endParaRP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589926"/>
            <a:ext cx="9715500"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noProof="0" dirty="0">
                <a:solidFill>
                  <a:srgbClr val="652F00"/>
                </a:solidFill>
                <a:latin typeface="Comic Sans MS" panose="030F0702030302020204" pitchFamily="66" charset="0"/>
              </a:rPr>
              <a:t>“</a:t>
            </a:r>
            <a:r>
              <a:rPr lang="am-ET" sz="2000" b="1" dirty="0">
                <a:solidFill>
                  <a:srgbClr val="652F00"/>
                </a:solidFill>
                <a:latin typeface="Comic Sans MS" panose="030F0702030302020204" pitchFamily="66" charset="0"/>
              </a:rPr>
              <a:t>እኔ ደግሞ ድል እንደ ነሣሁ ከአባቴም ጋር በዙፋኑ ላይ እንደተቀመጥሁ፥ ድል ለነሣው ከእኔ ጋር በዙፋኔ ላይ ይቀመጥ ዘንድ እሰጠዋለሁ።</a:t>
            </a:r>
            <a:r>
              <a:rPr lang="en" sz="2000" b="1" noProof="0" dirty="0">
                <a:solidFill>
                  <a:srgbClr val="652F00"/>
                </a:solidFill>
                <a:latin typeface="Comic Sans MS" panose="030F0702030302020204" pitchFamily="66" charset="0"/>
              </a:rPr>
              <a:t>” </a:t>
            </a:r>
            <a:r>
              <a:rPr lang="en" sz="1600" b="1" noProof="0" dirty="0">
                <a:solidFill>
                  <a:srgbClr val="652F00"/>
                </a:solidFill>
                <a:latin typeface="Comic Sans MS" panose="030F0702030302020204" pitchFamily="66" charset="0"/>
              </a:rPr>
              <a:t>(</a:t>
            </a:r>
            <a:r>
              <a:rPr lang="am-ET" sz="1600" b="1" noProof="0" dirty="0">
                <a:solidFill>
                  <a:srgbClr val="652F00"/>
                </a:solidFill>
                <a:latin typeface="Comic Sans MS" panose="030F0702030302020204" pitchFamily="66" charset="0"/>
              </a:rPr>
              <a:t>ራዕይ</a:t>
            </a:r>
            <a:r>
              <a:rPr lang="en" sz="1600" b="1" noProof="0" dirty="0">
                <a:solidFill>
                  <a:srgbClr val="652F00"/>
                </a:solidFill>
                <a:latin typeface="Comic Sans MS" panose="030F0702030302020204" pitchFamily="66" charset="0"/>
              </a:rPr>
              <a:t> </a:t>
            </a:r>
            <a:r>
              <a:rPr lang="en" sz="1400" b="1" noProof="0" dirty="0">
                <a:solidFill>
                  <a:srgbClr val="652F00"/>
                </a:solidFill>
                <a:latin typeface="Comic Sans MS" panose="030F0702030302020204" pitchFamily="66" charset="0"/>
              </a:rPr>
              <a:t>3:21</a:t>
            </a:r>
            <a:r>
              <a:rPr lang="en" sz="1600" b="1" noProof="0" dirty="0">
                <a:solidFill>
                  <a:srgbClr val="652F00"/>
                </a:solidFill>
                <a:latin typeface="Comic Sans MS" panose="030F0702030302020204" pitchFamily="66" charset="0"/>
              </a:rPr>
              <a:t>)</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413628"/>
            <a:ext cx="8052925" cy="1323439"/>
          </a:xfrm>
          <a:prstGeom prst="rect">
            <a:avLst/>
          </a:prstGeom>
          <a:noFill/>
        </p:spPr>
        <p:txBody>
          <a:bodyPr wrap="square" rtlCol="0">
            <a:spAutoFit/>
          </a:bodyPr>
          <a:lstStyle/>
          <a:p>
            <a:pPr>
              <a:spcBef>
                <a:spcPts val="600"/>
              </a:spcBef>
            </a:pPr>
            <a:r>
              <a:rPr lang="am-ET" sz="2000" b="1" dirty="0"/>
              <a:t>ኢየሱስ መንገዱ ቀላል እንዳልሆነ ያውቃል</a:t>
            </a:r>
            <a:r>
              <a:rPr lang="am-ET" sz="2000" b="1" noProof="0" dirty="0"/>
              <a:t>።</a:t>
            </a:r>
            <a:r>
              <a:rPr lang="en" sz="2000" b="1" noProof="0" dirty="0"/>
              <a:t> </a:t>
            </a:r>
            <a:r>
              <a:rPr lang="am-ET" sz="2000" b="1" noProof="0" dirty="0"/>
              <a:t>የነጠረውን ወርቅ፣ ነጩን ልብስና የአይን ኩሉን ለመግዛት የምናደርገውን ጥረት ያውቃል።</a:t>
            </a:r>
            <a:r>
              <a:rPr lang="en" sz="2000" b="1" noProof="0" dirty="0"/>
              <a:t> </a:t>
            </a:r>
            <a:r>
              <a:rPr lang="am-ET" sz="2000" b="1" noProof="0" dirty="0"/>
              <a:t>ለብታውን </a:t>
            </a:r>
            <a:r>
              <a:rPr lang="am-ET" sz="2000" b="1" dirty="0"/>
              <a:t>አሸንፈንና በራችንን ከፍተን ከርሱ ጋር ለመገናኘት የምናደርገውንም ትግል ያውቃል</a:t>
            </a:r>
            <a:r>
              <a:rPr lang="am-ET" sz="2000" b="1" noProof="0" dirty="0"/>
              <a:t>።</a:t>
            </a:r>
            <a:r>
              <a:rPr lang="en" sz="2000" b="1" noProof="0" dirty="0"/>
              <a:t> </a:t>
            </a:r>
            <a:r>
              <a:rPr lang="am-ET" sz="2000" b="1" dirty="0"/>
              <a:t>ስለዚህም እኔ ድል እንደነሳሁ እናንተም ድል መንሳት ትችላላችሁ ይለናል</a:t>
            </a:r>
            <a:r>
              <a:rPr lang="en" sz="2000" b="1" noProof="0" dirty="0"/>
              <a:t> (</a:t>
            </a:r>
            <a:r>
              <a:rPr lang="am-ET" sz="2000" b="1" noProof="0" dirty="0"/>
              <a:t>ራዕይ</a:t>
            </a:r>
            <a:r>
              <a:rPr lang="en" sz="2000" b="1" noProof="0" dirty="0"/>
              <a:t> 3:21)</a:t>
            </a:r>
            <a:r>
              <a:rPr lang="am-ET" sz="2000" b="1" noProof="0" dirty="0"/>
              <a:t>።</a:t>
            </a:r>
            <a:endParaRPr lang="en" sz="2000" b="1" noProof="0" dirty="0"/>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1098330485"/>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01837"/>
            <a:ext cx="8052926" cy="707886"/>
          </a:xfrm>
          <a:prstGeom prst="rect">
            <a:avLst/>
          </a:prstGeom>
          <a:noFill/>
        </p:spPr>
        <p:txBody>
          <a:bodyPr wrap="square">
            <a:spAutoFit/>
          </a:bodyPr>
          <a:lstStyle/>
          <a:p>
            <a:pPr>
              <a:spcBef>
                <a:spcPts val="600"/>
              </a:spcBef>
            </a:pPr>
            <a:r>
              <a:rPr lang="am-ET" sz="2000" b="1" noProof="0" dirty="0"/>
              <a:t>እንደዚሁ የመጀመሪያውን እርምጃ እኛ መውሰድ እንደማንችል ያውቃል።</a:t>
            </a:r>
            <a:r>
              <a:rPr lang="en" sz="2000" b="1" noProof="0" dirty="0"/>
              <a:t> </a:t>
            </a:r>
            <a:r>
              <a:rPr lang="am-ET" sz="2000" b="1" noProof="0" dirty="0"/>
              <a:t>ቀድሞውንም ተነሳሽነቱን ሲወስድ የነበረው እግዚአብሔር ነበር።</a:t>
            </a:r>
            <a:endParaRPr lang="en" sz="2000" b="1" noProof="0" dirty="0"/>
          </a:p>
        </p:txBody>
      </p:sp>
      <p:sp>
        <p:nvSpPr>
          <p:cNvPr id="4" name="CuadroTexto 3">
            <a:extLst>
              <a:ext uri="{FF2B5EF4-FFF2-40B4-BE49-F238E27FC236}">
                <a16:creationId xmlns:a16="http://schemas.microsoft.com/office/drawing/2014/main" id="{82C2B843-060C-CCBD-11AC-2B975296A9AF}"/>
              </a:ext>
            </a:extLst>
          </p:cNvPr>
          <p:cNvSpPr txBox="1"/>
          <p:nvPr/>
        </p:nvSpPr>
        <p:spPr>
          <a:xfrm>
            <a:off x="7826479" y="4119714"/>
            <a:ext cx="4257367" cy="2246769"/>
          </a:xfrm>
          <a:prstGeom prst="rect">
            <a:avLst/>
          </a:prstGeom>
          <a:noFill/>
        </p:spPr>
        <p:txBody>
          <a:bodyPr wrap="square">
            <a:spAutoFit/>
          </a:bodyPr>
          <a:lstStyle/>
          <a:p>
            <a:pPr>
              <a:spcBef>
                <a:spcPts val="600"/>
              </a:spcBef>
            </a:pPr>
            <a:r>
              <a:rPr lang="am-ET" sz="2000" b="1" noProof="0" dirty="0"/>
              <a:t>ለዚህ ለኛ ላልተገባ መለኮታዊ ባህሪይ ቁልፉ ፍቅር ነው።</a:t>
            </a:r>
            <a:r>
              <a:rPr lang="en" sz="2000" b="1" noProof="0" dirty="0"/>
              <a:t> “</a:t>
            </a:r>
            <a:r>
              <a:rPr lang="am-ET" sz="2000" b="1" dirty="0"/>
              <a:t>በዘላለም ፍቅር ወድጄሻለሁ ስለዚህ በቸርነት ሳብሁሽ</a:t>
            </a:r>
            <a:r>
              <a:rPr lang="en" sz="2000" b="1" noProof="0" dirty="0"/>
              <a:t>” (</a:t>
            </a:r>
            <a:r>
              <a:rPr lang="am-ET" sz="2000" b="1" noProof="0" dirty="0"/>
              <a:t>ኤር</a:t>
            </a:r>
            <a:r>
              <a:rPr lang="en" sz="2000" b="1" noProof="0" dirty="0"/>
              <a:t> 31:3)</a:t>
            </a:r>
            <a:r>
              <a:rPr lang="am-ET" sz="2000" b="1" noProof="0" dirty="0"/>
              <a:t>።</a:t>
            </a:r>
            <a:r>
              <a:rPr lang="en" sz="2000" b="1" noProof="0" dirty="0"/>
              <a:t> </a:t>
            </a:r>
            <a:r>
              <a:rPr lang="am-ET" sz="2000" b="1" noProof="0" dirty="0"/>
              <a:t>ከእኛ ጋር ግንኙነት ማድረግ ይፈልጋል።</a:t>
            </a:r>
            <a:r>
              <a:rPr lang="en" sz="2000" b="1" noProof="0" dirty="0"/>
              <a:t> </a:t>
            </a:r>
            <a:r>
              <a:rPr lang="am-ET" sz="2000" b="1" noProof="0" dirty="0"/>
              <a:t>እኔ ከእርሱ ጋራ ግንኙነት ማድረግ እፈልጋለሁን</a:t>
            </a:r>
            <a:r>
              <a:rPr lang="en" sz="2000" b="1" noProof="0" dirty="0"/>
              <a:t>? </a:t>
            </a:r>
            <a:r>
              <a:rPr lang="am-ET" sz="2000" b="1" noProof="0" dirty="0"/>
              <a:t>ልቤን ለእርሱ በመክፈት እርሱ እኔን እንደሚወደኝ እኔም እርሱን መውደድ እችላለሁን</a:t>
            </a:r>
            <a:r>
              <a:rPr lang="en" sz="2000" b="1" noProof="0" dirty="0"/>
              <a:t>?</a:t>
            </a:r>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945632"/>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am-ET" sz="13800" spc="600" dirty="0">
                <a:ln w="0"/>
                <a:solidFill>
                  <a:srgbClr val="0C8A4D"/>
                </a:solidFill>
                <a:effectLst>
                  <a:outerShdw blurRad="38100" dist="25400" dir="5400000" algn="ctr" rotWithShape="0">
                    <a:srgbClr val="6E747A">
                      <a:alpha val="43000"/>
                    </a:srgbClr>
                  </a:outerShdw>
                </a:effectLst>
              </a:rPr>
              <a:t>እውነታውን ማወቅ </a:t>
            </a:r>
            <a:endParaRPr lang="en" sz="13800" spc="600" dirty="0">
              <a:ln w="0"/>
              <a:solidFill>
                <a:srgbClr val="0C8A4D"/>
              </a:solidFill>
              <a:effectLst>
                <a:outerShdw blurRad="38100" dist="25400" dir="5400000" algn="ctr" rotWithShape="0">
                  <a:srgbClr val="6E747A">
                    <a:alpha val="43000"/>
                  </a:srgbClr>
                </a:outerShdw>
              </a:effectLst>
            </a:endParaRP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6759E0"/>
                </a:solidFill>
                <a:effectLst>
                  <a:outerShdw blurRad="38100" dist="25400" dir="5400000" algn="ctr" rotWithShape="0">
                    <a:srgbClr val="6E747A">
                      <a:alpha val="43000"/>
                    </a:srgbClr>
                  </a:outerShdw>
                </a:effectLst>
              </a:rPr>
              <a:t>(</a:t>
            </a:r>
            <a:r>
              <a:rPr lang="am-ET" sz="4800" noProof="0" dirty="0">
                <a:ln w="0"/>
                <a:solidFill>
                  <a:srgbClr val="6759E0"/>
                </a:solidFill>
                <a:effectLst>
                  <a:outerShdw blurRad="38100" dist="25400" dir="5400000" algn="ctr" rotWithShape="0">
                    <a:srgbClr val="6E747A">
                      <a:alpha val="43000"/>
                    </a:srgbClr>
                  </a:outerShdw>
                </a:effectLst>
              </a:rPr>
              <a:t>ዮሐንስ</a:t>
            </a:r>
            <a:r>
              <a:rPr lang="en" sz="4800" noProof="0" dirty="0">
                <a:ln w="0"/>
                <a:solidFill>
                  <a:srgbClr val="6759E0"/>
                </a:solidFill>
                <a:effectLst>
                  <a:outerShdw blurRad="38100" dist="25400" dir="5400000" algn="ctr" rotWithShape="0">
                    <a:srgbClr val="6E747A">
                      <a:alpha val="43000"/>
                    </a:srgbClr>
                  </a:outerShdw>
                </a:effectLst>
              </a:rPr>
              <a:t> 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1016</TotalTime>
  <Words>1197</Words>
  <Application>Microsoft Office PowerPoint</Application>
  <PresentationFormat>Panorámica</PresentationFormat>
  <Paragraphs>69</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Constantia</vt:lpstr>
      <vt:lpstr>Aptos Display</vt:lpstr>
      <vt:lpstr>Aptos</vt:lpstr>
      <vt:lpstr>Comic Sans MS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360</cp:revision>
  <dcterms:created xsi:type="dcterms:W3CDTF">2026-02-21T18:00:10Z</dcterms:created>
  <dcterms:modified xsi:type="dcterms:W3CDTF">2026-03-30T06:32:47Z</dcterms:modified>
</cp:coreProperties>
</file>