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am-ET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አለመብሰል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እንደ ሕፃናት ናቸው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                   (1 </a:t>
          </a:r>
          <a:r>
            <a:rPr lang="am-ET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ወተት ብቻ ይጠጣሉ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ሥጋዊ ናቸው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</a:t>
          </a:r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በሌሎች አመለካከት በቀላሉ ይታለላሉ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am-ET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am-ET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ብስለት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አዋቂዎች ናቸው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am-ET" sz="2000" b="1" noProof="0" dirty="0">
              <a:solidFill>
                <a:schemeClr val="tx1"/>
              </a:solidFill>
            </a:rPr>
            <a:t>ቆሮ</a:t>
          </a:r>
          <a:r>
            <a:rPr lang="en" sz="2000" b="1" noProof="0" dirty="0">
              <a:solidFill>
                <a:schemeClr val="tx1"/>
              </a:solidFill>
            </a:rPr>
            <a:t>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ጠንካራ ምግብ ይመገባሉ  </a:t>
          </a:r>
          <a:r>
            <a:rPr lang="en" sz="2000" b="1" noProof="0" dirty="0">
              <a:solidFill>
                <a:schemeClr val="tx1"/>
              </a:solidFill>
            </a:rPr>
            <a:t>(</a:t>
          </a:r>
          <a:r>
            <a:rPr lang="am-ET" sz="2000" b="1" noProof="0" dirty="0">
              <a:solidFill>
                <a:schemeClr val="tx1"/>
              </a:solidFill>
            </a:rPr>
            <a:t>ዕብ</a:t>
          </a:r>
          <a:r>
            <a:rPr lang="en" sz="2000" b="1" noProof="0" dirty="0">
              <a:solidFill>
                <a:schemeClr val="tx1"/>
              </a:solidFill>
            </a:rPr>
            <a:t>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መንፈሳውያን ናቸው</a:t>
          </a:r>
          <a:r>
            <a:rPr lang="en" sz="2000" b="1" noProof="0" dirty="0">
              <a:solidFill>
                <a:schemeClr val="tx1"/>
              </a:solidFill>
            </a:rPr>
            <a:t>                     (1 </a:t>
          </a:r>
          <a:r>
            <a:rPr lang="am-ET" sz="2000" b="1" noProof="0" dirty="0">
              <a:solidFill>
                <a:schemeClr val="tx1"/>
              </a:solidFill>
            </a:rPr>
            <a:t>ቆሮ</a:t>
          </a:r>
          <a:r>
            <a:rPr lang="en" sz="2000" b="1" noProof="0" dirty="0">
              <a:solidFill>
                <a:schemeClr val="tx1"/>
              </a:solidFill>
            </a:rPr>
            <a:t>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noProof="0" dirty="0">
              <a:solidFill>
                <a:schemeClr val="tx1"/>
              </a:solidFill>
            </a:rPr>
            <a:t>በመንፈስ ይመረምራሉ</a:t>
          </a:r>
          <a:r>
            <a:rPr lang="en" sz="2000" b="1" noProof="0" dirty="0">
              <a:solidFill>
                <a:schemeClr val="tx1"/>
              </a:solidFill>
            </a:rPr>
            <a:t>                                        (1 </a:t>
          </a:r>
          <a:r>
            <a:rPr lang="am-ET" sz="2000" b="1" noProof="0" dirty="0">
              <a:solidFill>
                <a:schemeClr val="tx1"/>
              </a:solidFill>
            </a:rPr>
            <a:t>ቆሮ</a:t>
          </a:r>
          <a:r>
            <a:rPr lang="en" sz="2000" b="1" noProof="0" dirty="0">
              <a:solidFill>
                <a:schemeClr val="tx1"/>
              </a:solidFill>
            </a:rPr>
            <a:t>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አለመብሰል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እንደ ሕፃናት ናቸው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                   (1 </a:t>
          </a:r>
          <a:r>
            <a:rPr lang="am-ET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ወተት ብቻ ይጠጣሉ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ሥጋዊ ናቸው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</a:t>
          </a: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በሌሎች አመለካከት በቀላሉ ይታለላሉ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am-ET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ቆሮ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ብስለት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አዋቂዎች ናቸው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am-ET" sz="2000" b="1" kern="1200" noProof="0" dirty="0">
              <a:solidFill>
                <a:schemeClr val="tx1"/>
              </a:solidFill>
            </a:rPr>
            <a:t>ቆሮ</a:t>
          </a:r>
          <a:r>
            <a:rPr lang="en" sz="2000" b="1" kern="1200" noProof="0" dirty="0">
              <a:solidFill>
                <a:schemeClr val="tx1"/>
              </a:solidFill>
            </a:rPr>
            <a:t>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ጠንካራ ምግብ ይመገባሉ  </a:t>
          </a:r>
          <a:r>
            <a:rPr lang="en" sz="2000" b="1" kern="1200" noProof="0" dirty="0">
              <a:solidFill>
                <a:schemeClr val="tx1"/>
              </a:solidFill>
            </a:rPr>
            <a:t>(</a:t>
          </a:r>
          <a:r>
            <a:rPr lang="am-ET" sz="2000" b="1" kern="1200" noProof="0" dirty="0">
              <a:solidFill>
                <a:schemeClr val="tx1"/>
              </a:solidFill>
            </a:rPr>
            <a:t>ዕብ</a:t>
          </a:r>
          <a:r>
            <a:rPr lang="en" sz="2000" b="1" kern="1200" noProof="0" dirty="0">
              <a:solidFill>
                <a:schemeClr val="tx1"/>
              </a:solidFill>
            </a:rPr>
            <a:t>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መንፈሳውያን ናቸው</a:t>
          </a:r>
          <a:r>
            <a:rPr lang="en" sz="2000" b="1" kern="1200" noProof="0" dirty="0">
              <a:solidFill>
                <a:schemeClr val="tx1"/>
              </a:solidFill>
            </a:rPr>
            <a:t>                     (1 </a:t>
          </a:r>
          <a:r>
            <a:rPr lang="am-ET" sz="2000" b="1" kern="1200" noProof="0" dirty="0">
              <a:solidFill>
                <a:schemeClr val="tx1"/>
              </a:solidFill>
            </a:rPr>
            <a:t>ቆሮ</a:t>
          </a:r>
          <a:r>
            <a:rPr lang="en" sz="2000" b="1" kern="1200" noProof="0" dirty="0">
              <a:solidFill>
                <a:schemeClr val="tx1"/>
              </a:solidFill>
            </a:rPr>
            <a:t>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noProof="0" dirty="0">
              <a:solidFill>
                <a:schemeClr val="tx1"/>
              </a:solidFill>
            </a:rPr>
            <a:t>በመንፈስ ይመረምራሉ</a:t>
          </a:r>
          <a:r>
            <a:rPr lang="en" sz="2000" b="1" kern="1200" noProof="0" dirty="0">
              <a:solidFill>
                <a:schemeClr val="tx1"/>
              </a:solidFill>
            </a:rPr>
            <a:t>                                        (1 </a:t>
          </a:r>
          <a:r>
            <a:rPr lang="am-ET" sz="2000" b="1" kern="1200" noProof="0" dirty="0">
              <a:solidFill>
                <a:schemeClr val="tx1"/>
              </a:solidFill>
            </a:rPr>
            <a:t>ቆሮ</a:t>
          </a:r>
          <a:r>
            <a:rPr lang="en" sz="2000" b="1" kern="1200" noProof="0" dirty="0">
              <a:solidFill>
                <a:schemeClr val="tx1"/>
              </a:solidFill>
            </a:rPr>
            <a:t>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14/07/2026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m-ET" sz="7200" b="1" spc="60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አንድነት በክርስቶስ ውስጥ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m-ET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ትምህርት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3 </a:t>
            </a:r>
            <a:r>
              <a:rPr lang="am-ET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ለሐምሌ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11</a:t>
            </a:r>
            <a:r>
              <a:rPr lang="am-ET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፣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2018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am-ET" sz="5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መሪዎችን ማክበር</a:t>
            </a:r>
            <a:endParaRPr lang="en" sz="5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እንደዚህም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ሲሆን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በመጋቢዎች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ዘንድ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የታመነ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ሆኖ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መገኘት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ይፈለጋል</a:t>
            </a:r>
            <a:r>
              <a:rPr 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4:2</a:t>
            </a:r>
            <a:r>
              <a:rPr lang="en" sz="16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በመሪዎች ዙሪያ የከበበው ሽኩቻና አድመኝነት እንድንተዋቸው ሊያደርገን አይገባም</a:t>
            </a:r>
            <a:r>
              <a:rPr lang="am-ET" sz="2000" b="1" noProof="0" dirty="0"/>
              <a:t>።</a:t>
            </a:r>
            <a:r>
              <a:rPr lang="en" sz="2000" b="1" noProof="0" dirty="0"/>
              <a:t> </a:t>
            </a:r>
            <a:r>
              <a:rPr lang="am-ET" sz="2000" b="1" noProof="0" dirty="0"/>
              <a:t>ጳውሎስ ከዚህ በተቃራኒ በቆሮንቶስ የነበረውን የአጵሎስን አገልግሎትና ስራ ሲደግፍና ሲከክላከል እንመለከታለን </a:t>
            </a:r>
            <a:r>
              <a:rPr lang="en" sz="2000" b="1" noProof="0" dirty="0"/>
              <a:t>(1 </a:t>
            </a:r>
            <a:r>
              <a:rPr lang="am-ET" sz="2000" b="1" dirty="0"/>
              <a:t>ቆሮ</a:t>
            </a:r>
            <a:r>
              <a:rPr lang="en" sz="2000" b="1" noProof="0" dirty="0"/>
              <a:t> 3:5-6</a:t>
            </a:r>
            <a:r>
              <a:rPr lang="am-ET" sz="2000" b="1" noProof="0" dirty="0"/>
              <a:t>፣</a:t>
            </a:r>
            <a:r>
              <a:rPr lang="en" sz="2000" b="1" noProof="0" dirty="0"/>
              <a:t> 4:6</a:t>
            </a:r>
            <a:r>
              <a:rPr lang="am-ET" sz="2000" b="1" noProof="0" dirty="0"/>
              <a:t>፣</a:t>
            </a:r>
            <a:r>
              <a:rPr lang="en" sz="2000" b="1" noProof="0" dirty="0"/>
              <a:t> 16:12)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am-ET" sz="1400" b="1" dirty="0"/>
                <a:t>ፍራንክ እና ዋልተር ቦንድ ወደ ስፔን የሄዱ የመጀመሪያዎቹ ሚሲዮናውያን ናቸው።</a:t>
              </a:r>
              <a:r>
                <a:rPr lang="en" sz="1400" b="1" noProof="0" dirty="0"/>
                <a:t> </a:t>
              </a:r>
              <a:r>
                <a:rPr lang="am-ET" sz="1400" b="1" noProof="0" dirty="0"/>
                <a:t>ዋልተር ለእምነቱ ሲል በጃኤን በ</a:t>
              </a:r>
              <a:r>
                <a:rPr lang="en" sz="1400" b="1" noProof="0" dirty="0"/>
                <a:t>1914</a:t>
              </a:r>
              <a:r>
                <a:rPr lang="am-ET" sz="1400" b="1" noProof="0" dirty="0"/>
                <a:t> ዓ.ም ሞተ።</a:t>
              </a:r>
              <a:endParaRPr lang="en" sz="14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ክርስቲያን መሪዎች የኢየሱስን ዱካ ተከትለው ለወንድምና እህቶቻቸው ሲሉ መከራን ለመቀበል ፈቃደኛ መሆን አለባቸው፤ ካስፈለገም ለአገልግሎታቸው ሞትን እንኳን መጋፈጥ አለባቸው </a:t>
            </a:r>
            <a:r>
              <a:rPr lang="en" sz="2000" b="1" noProof="0" dirty="0"/>
              <a:t>(1</a:t>
            </a:r>
            <a:r>
              <a:rPr lang="am-ET" sz="2000" b="1" noProof="0" dirty="0"/>
              <a:t>ቆሮ</a:t>
            </a:r>
            <a:r>
              <a:rPr lang="en" sz="2000" b="1" noProof="0" dirty="0"/>
              <a:t> 4:11-13; 2</a:t>
            </a:r>
            <a:r>
              <a:rPr lang="en" sz="2000" b="1" dirty="0"/>
              <a:t> </a:t>
            </a:r>
            <a:r>
              <a:rPr lang="am-ET" sz="2000" b="1" dirty="0"/>
              <a:t>ቆሮ</a:t>
            </a:r>
            <a:r>
              <a:rPr lang="en" sz="2000" b="1" noProof="0" dirty="0"/>
              <a:t> 11:23-28)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መሪዎች በታማኝነት ሲሄዱ ክብር የተገባቸው ናቸው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4:2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ጢሞ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5:17)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ነገር ግን ያንን ክብር ባይቀበሉ እንኳን የሚፈርድላቸው ሰው ሳይሆን እግዚአብሔር እራሱ መሆኑን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በማወቅ ታማኝ ሆነው መቆየት አለባቸው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4:3-4)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የመሪዎችም ሆነ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የምዕመናን ጥሪ እርስ በርሳቸው እንዲጣሉና እንዲከራከሩ ሳይሆን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ኢየሱስን ለማክበርና የመስቀሉን ስብከት ለመስበክ እንዲተባበሩ ነው።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am-ET" sz="2800" b="1" dirty="0">
                <a:latin typeface="Constantia" panose="02030602050306030303" pitchFamily="18" charset="0"/>
              </a:rPr>
              <a:t>እንደ ክርስቶስ ትዕግስት ያለ በቤተክርስቲያን </a:t>
            </a:r>
            <a:r>
              <a:rPr lang="am-ET" sz="2800" b="1" noProof="0" dirty="0">
                <a:latin typeface="Constantia" panose="02030602050306030303" pitchFamily="18" charset="0"/>
              </a:rPr>
              <a:t>ውስጥ ፍፁም አንድነትን ሊያጸና የሚችል ምንም ነገር የለም። ሰይጣን አለመስማማትን ሊዘራ ይችላል፤ ክርስቶስ ብቻ ግን አለመስማማቶቹን ሊያጠራ ይችላል</a:t>
            </a:r>
            <a:r>
              <a:rPr lang="en" sz="2800" b="1" noProof="0" dirty="0">
                <a:latin typeface="Constantia" panose="02030602050306030303" pitchFamily="18" charset="0"/>
              </a:rPr>
              <a:t>.... </a:t>
            </a:r>
            <a:r>
              <a:rPr lang="am-ET" sz="2800" b="1" noProof="0" dirty="0">
                <a:latin typeface="Constantia" panose="02030602050306030303" pitchFamily="18" charset="0"/>
              </a:rPr>
              <a:t>እናንተ እንደ ግል የቤተክርስቲያን ሰራተኞች እግዚአብሔር በኃይል ስትወድዱትና ባልንጀራችሁን እንደራሳችሁ ስትወድዱ በአንድነት ውስጥ የግድ ጥረት ሳይኖር በክርስቶስ አንድነት ይኖራል፣ የሚያሳብቁ ጆሮዎች ይዘጋሉ፣</a:t>
            </a:r>
            <a:r>
              <a:rPr lang="am-ET" sz="2800" b="1" dirty="0">
                <a:latin typeface="Constantia" panose="02030602050306030303" pitchFamily="18" charset="0"/>
              </a:rPr>
              <a:t> ማንም ደግሞ በባልንጀራው ላይ ቅሬታን አያነሳምም</a:t>
            </a:r>
            <a:r>
              <a:rPr lang="am-ET" sz="2800" b="1" noProof="0" dirty="0">
                <a:latin typeface="Constantia" panose="02030602050306030303" pitchFamily="18" charset="0"/>
              </a:rPr>
              <a:t>።</a:t>
            </a:r>
            <a:r>
              <a:rPr lang="en" sz="2800" b="1" noProof="0" dirty="0">
                <a:latin typeface="Constantia" panose="02030602050306030303" pitchFamily="18" charset="0"/>
              </a:rPr>
              <a:t> </a:t>
            </a:r>
            <a:r>
              <a:rPr lang="am-ET" sz="2800" b="1" noProof="0" dirty="0">
                <a:latin typeface="Constantia" panose="02030602050306030303" pitchFamily="18" charset="0"/>
              </a:rPr>
              <a:t>የቤተክርስቲያን አባላት ፍቅርንና አንድነትን ይወድዳሉ፤ አንድ ትልቅ ቤተሰብም ይሆናሉ።</a:t>
            </a:r>
            <a:r>
              <a:rPr lang="en" sz="2800" b="1" noProof="0" dirty="0">
                <a:latin typeface="Constantia" panose="02030602050306030303" pitchFamily="18" charset="0"/>
              </a:rPr>
              <a:t> </a:t>
            </a:r>
            <a:r>
              <a:rPr lang="am-ET" sz="2800" b="1" noProof="0" dirty="0">
                <a:latin typeface="Constantia" panose="02030602050306030303" pitchFamily="18" charset="0"/>
              </a:rPr>
              <a:t>እግዚአብሔርም ልጁን ወደ ዓለም እንደላከው በዓለም ፊት እውቅናን በመስጠት ምስክሮች እንሆናለን።</a:t>
            </a:r>
            <a:r>
              <a:rPr lang="en" sz="28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707886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ነገር ግን፥ ወንድሞች ሆይ፥ ሁላችሁ አንድ ንግግር እንድትናገሩ በአንድ ልብና በአንድ አሳብም የተባበራችሁ እንድትሆኑ እንጂ መለያየት በመካከላችሁ እንዳይሆን በጌታችን በኢየሱስ ክርስቶስ ስም እለምናችኋለሁ።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1:10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መከፋፈልን የሚያስከትሉ ችግሮች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am-ET" sz="2000" b="1" noProof="0" dirty="0">
                <a:solidFill>
                  <a:srgbClr val="C53544"/>
                </a:solidFill>
              </a:rPr>
              <a:t>መከፋፈል እና ክርክር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am-ET" sz="2000" b="1" noProof="0" dirty="0"/>
              <a:t>አንድነትን </a:t>
            </a:r>
            <a:r>
              <a:rPr lang="am-ET" sz="2000" b="1" dirty="0"/>
              <a:t>መጠበቅ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am-ET" sz="2000" b="1" dirty="0">
                <a:solidFill>
                  <a:srgbClr val="55A14E"/>
                </a:solidFill>
              </a:rPr>
              <a:t>አንድነት በኢየሱስ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am-ET" sz="2000" b="1" dirty="0">
                <a:solidFill>
                  <a:srgbClr val="3080B9"/>
                </a:solidFill>
              </a:rPr>
              <a:t>ጥበብ እና ብስለት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am-ET" sz="2000" b="1" dirty="0">
                <a:solidFill>
                  <a:srgbClr val="C57035"/>
                </a:solidFill>
              </a:rPr>
              <a:t>አገልጋይነት</a:t>
            </a:r>
            <a:r>
              <a:rPr lang="en" sz="2000" b="1" noProof="0" dirty="0">
                <a:solidFill>
                  <a:srgbClr val="C57035"/>
                </a:solidFill>
              </a:rPr>
              <a:t> </a:t>
            </a:r>
            <a:r>
              <a:rPr lang="am-ET" sz="2000" b="1" noProof="0" dirty="0">
                <a:solidFill>
                  <a:srgbClr val="C57035"/>
                </a:solidFill>
              </a:rPr>
              <a:t>እና</a:t>
            </a:r>
            <a:r>
              <a:rPr lang="en" sz="2000" b="1" noProof="0" dirty="0">
                <a:solidFill>
                  <a:srgbClr val="C57035"/>
                </a:solidFill>
              </a:rPr>
              <a:t> </a:t>
            </a:r>
            <a:r>
              <a:rPr lang="am-ET" sz="2000" b="1" noProof="0" dirty="0">
                <a:solidFill>
                  <a:srgbClr val="C57035"/>
                </a:solidFill>
              </a:rPr>
              <a:t>ራስን ዝቅ ማድረግ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am-ET" sz="2000" b="1" dirty="0">
                <a:solidFill>
                  <a:srgbClr val="BD2DB8"/>
                </a:solidFill>
              </a:rPr>
              <a:t>መሪዎችን ማክበር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ጳውሎስ ለቆሮንቶስ ሰዎች ሰላምታ ከሰጠና ስለ መፈሳዊ እድገታቸው ካመሰገናቸው በኋላ በቤተክርስቲያን ከነበሩ ችግሮች ቀዳሚ የሆነውን የአንድነት አለመኖር ችግርን በተመለከት ይመክራል።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0199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ገና ከጅምሩ ግልጽ የሆነው ነገር አንድነት በሰው ጥረት ሊገኝ እንደማይችል ነው።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አንድነታችን ሊጸና የሚችለው ኢየሱስ ላይ በማተኮር ብቻ ነው።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 ችግር በዘመናችን ቤተክርስቲያኖችም ውስጥ ያለ ሲሆን የቆሮንቶስ ሰዎችን መልዕክት ጨምሮ ጳውሎስ በፃፋቸው ሌሎችም መልዕክቶች ውስጥ ይህንን ችግር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መፍታት የምንችልበትን መንገዶች እናገኛለን።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am-ET" sz="8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መከፋፈልን የሚያስከትሉ ችግሮች</a:t>
            </a:r>
            <a:endParaRPr lang="en" sz="88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5400" b="1" dirty="0">
                <a:ln/>
                <a:solidFill>
                  <a:srgbClr val="FF0000"/>
                </a:solidFill>
              </a:rPr>
              <a:t>መከፋፈል እና ክርክር</a:t>
            </a:r>
            <a:endParaRPr lang="en" sz="5400" b="1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ነገር ግን፥ ወንድሞች ሆይ፥ ሁላችሁ አንድ ንግግር እንድትናገሩ በአንድ ልብና በአንድ አሳብም የተባበራችሁ እንድትሆኑ እንጂ መለያየት በመካከላችሁ እንዳይሆን በጌታችን በኢየሱስ ክርስቶስ ስም እለምናችኋለሁ።</a:t>
            </a:r>
            <a:r>
              <a:rPr lang="en" sz="20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6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1:10</a:t>
            </a:r>
            <a:r>
              <a:rPr lang="en" sz="16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እንደ ጳውሎስ፣</a:t>
            </a:r>
            <a:r>
              <a:rPr lang="en" sz="2000" b="1" dirty="0"/>
              <a:t> </a:t>
            </a:r>
            <a:r>
              <a:rPr lang="am-ET" sz="2000" b="1" dirty="0"/>
              <a:t>አጵሎስና</a:t>
            </a:r>
            <a:r>
              <a:rPr lang="en" sz="2000" b="1" dirty="0"/>
              <a:t> </a:t>
            </a:r>
            <a:r>
              <a:rPr lang="am-ET" sz="2000" b="1" dirty="0"/>
              <a:t>ጴጥሮስ ያሉ በርካታ መሪዎች በቆሮንቶስ አልፈው ነበርና እያንዳንዱ ምዕመን ለራሱ የሚመቸውን ሰባኪ መርጦ ነበር።</a:t>
            </a:r>
            <a:r>
              <a:rPr lang="en" sz="2000" b="1" noProof="0" dirty="0"/>
              <a:t> </a:t>
            </a:r>
            <a:r>
              <a:rPr lang="am-ET" sz="2000" b="1" noProof="0" dirty="0"/>
              <a:t>ይህ ጉዳይ አለመስማማትን እስኪፈጥር ድረስ ጎልቶ ነበር</a:t>
            </a:r>
            <a:r>
              <a:rPr lang="en" sz="2000" b="1" noProof="0" dirty="0"/>
              <a:t> (1</a:t>
            </a:r>
            <a:r>
              <a:rPr lang="am-ET" sz="2000" b="1" noProof="0" dirty="0"/>
              <a:t>ቆሮ</a:t>
            </a:r>
            <a:r>
              <a:rPr lang="en" sz="2000" b="1" noProof="0" dirty="0"/>
              <a:t> 1:11)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ቀስ በቀስ የቤተክርስቲያን ኑሮ መጎዳት ጀምሮ ነበር </a:t>
            </a:r>
            <a:r>
              <a:rPr lang="en" sz="2000" b="1" noProof="0" dirty="0"/>
              <a:t>(1 </a:t>
            </a:r>
            <a:r>
              <a:rPr lang="am-ET" sz="2000" b="1" noProof="0" dirty="0"/>
              <a:t>ቆሮ</a:t>
            </a:r>
            <a:r>
              <a:rPr lang="en" sz="2000" b="1" noProof="0" dirty="0"/>
              <a:t> 3:3)</a:t>
            </a:r>
            <a:r>
              <a:rPr lang="am-ET" sz="2000" b="1" noProof="0" dirty="0"/>
              <a:t>።</a:t>
            </a:r>
            <a:r>
              <a:rPr lang="en" sz="2000" b="1" noProof="0" dirty="0"/>
              <a:t> </a:t>
            </a:r>
            <a:r>
              <a:rPr lang="am-ET" sz="2000" b="1" noProof="0" dirty="0"/>
              <a:t>አንድነታቸው እጅግ ደቅቆ የጌታ እራት ስነ ስርዓት እንኳን ተስተጓጉሎ ነበር</a:t>
            </a:r>
            <a:r>
              <a:rPr lang="en" sz="2000" b="1" noProof="0" dirty="0"/>
              <a:t> (1 </a:t>
            </a:r>
            <a:r>
              <a:rPr lang="am-ET" sz="2000" b="1" noProof="0" dirty="0"/>
              <a:t>ቆሮ </a:t>
            </a:r>
            <a:r>
              <a:rPr lang="en" sz="2000" b="1" noProof="0" dirty="0"/>
              <a:t>11:33)</a:t>
            </a:r>
            <a:r>
              <a:rPr lang="am-ET" sz="2000" b="1" noProof="0" dirty="0"/>
              <a:t>፤</a:t>
            </a:r>
            <a:r>
              <a:rPr lang="en" sz="2000" b="1" noProof="0" dirty="0"/>
              <a:t> </a:t>
            </a:r>
            <a:r>
              <a:rPr lang="am-ET" sz="2000" b="1" noProof="0" dirty="0"/>
              <a:t>በፍርድ ቤትም እስከመካሰስ ድረስ ተቀያይመው ነበር</a:t>
            </a:r>
            <a:r>
              <a:rPr lang="en" sz="2000" b="1" noProof="0" dirty="0"/>
              <a:t> (1 </a:t>
            </a:r>
            <a:r>
              <a:rPr lang="am-ET" sz="2000" b="1" noProof="0" dirty="0"/>
              <a:t>ቆሮ</a:t>
            </a:r>
            <a:r>
              <a:rPr lang="en" sz="2000" b="1" noProof="0" dirty="0"/>
              <a:t> 6:1)</a:t>
            </a:r>
            <a:r>
              <a:rPr lang="am-ET" sz="2000" b="1" noProof="0" dirty="0"/>
              <a:t>።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በቆሮንቶስ ቤተክርስቲያን ውስጥ ምን አይነት መከፋፈሎች ነበሩ</a:t>
            </a:r>
            <a:r>
              <a:rPr lang="en" sz="2000" b="1" noProof="0" dirty="0"/>
              <a:t> (1</a:t>
            </a:r>
            <a:r>
              <a:rPr lang="am-ET" sz="2000" b="1" noProof="0" dirty="0"/>
              <a:t>ቆሮ</a:t>
            </a:r>
            <a:r>
              <a:rPr lang="en" sz="2000" b="1" noProof="0" dirty="0"/>
              <a:t>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የቆሮንቶስ ሰዎች የሁሉም ስብከት አንድ መሆኑን ዘንግተው በጥቃቅን ጉዳዮች ላይ ሲባክኑ ነበር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3:5-8)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am-ET" sz="80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አንድነትን መጠበቅ</a:t>
            </a:r>
            <a:endParaRPr lang="en" sz="80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43625" y="-153652"/>
            <a:ext cx="7737987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5400" b="1" dirty="0">
                <a:ln/>
                <a:solidFill>
                  <a:schemeClr val="accent3"/>
                </a:solidFill>
              </a:rPr>
              <a:t>አንድነት በኢየሱስ</a:t>
            </a:r>
            <a:endParaRPr lang="en" sz="5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ወደ ልጁ ወደ ጌታችን ወደ ኢየሱስ ክርስቶስ ኅብረት የጠራችሁ እግዚአብሔር የታመነ ነው።</a:t>
            </a:r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1:9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“</a:t>
            </a:r>
            <a:r>
              <a:rPr lang="en-US" sz="2000" b="1" dirty="0"/>
              <a:t>ክርስቶስ ተከፍሎአልን? ጳውሎስስ ስለ እናንተ ተሰቀለን? ወይስ በጳውሎስ ስም ተጠመቃችሁን</a:t>
            </a:r>
            <a:r>
              <a:rPr lang="en" sz="2000" b="1" noProof="0" dirty="0"/>
              <a:t>?” (1 </a:t>
            </a:r>
            <a:r>
              <a:rPr lang="am-ET" sz="2000" b="1" noProof="0" dirty="0"/>
              <a:t>ቆሮ</a:t>
            </a:r>
            <a:r>
              <a:rPr lang="en" sz="2000" b="1" noProof="0" dirty="0"/>
              <a:t> 1:13)</a:t>
            </a:r>
            <a:r>
              <a:rPr lang="am-ET" sz="2000" b="1" noProof="0" dirty="0"/>
              <a:t>።</a:t>
            </a:r>
            <a:r>
              <a:rPr lang="en" sz="2000" b="1" noProof="0" dirty="0"/>
              <a:t> </a:t>
            </a:r>
            <a:r>
              <a:rPr lang="am-ET" sz="2000" b="1" noProof="0" dirty="0"/>
              <a:t>ጳውሎስ እነዚህን ጥያቄዎች መጠየቁ ወደ ልባቸው ይመለሱ ዘንድ ነው።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በቤተክርስቲያን ውስጥ አንድነት የሚመጣው እኔነትን በመግደልና ለኢየሱስ በመኖር ብቻ ነው።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86521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ትናንሽ የአመለካከት ልዩነቶችና የእያንዳንዱ ሰው የተለያየ ተሰጥዖ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ክርስቶስን ማዕከል ያደረገ ሲሆን አለመስማማትን ከመፍጠር ይልቅ አንድነትን ያጎለብታል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12:12-13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25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27)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674735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በኢየሱስ ያለ አንድነትና ፍጹም የሀሳብ ስምምነት የተለያዩ ነገሮች ናቸው።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በሁሉም ጉዳይ ተመሳሳይ አስተሳሰብ ይኖረናል ማለት አንችልም፤ ወይም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በተግባራችን ወጥነት ይኖረናል ማለትም አንችልም።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አንድነት ሊገኝ የሚችለው ኢየሱስን ጌታ በማድረግ ብቻ ነው።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አንድነት የሚመጣው ከወንድሞች ወይም ከእህቶች ሀሳብ ጋር ስለተስማማን ወይም የሚቀርቡንን ሰብስበን ስላደምን አይደለም።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5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ጥበብ እና ብስለት</a:t>
            </a:r>
            <a:endParaRPr lang="en" sz="5400" b="1" spc="60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እኔም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ወንድሞች ሆይ፥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የሥጋ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መሆናችሁ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በክርስቶስም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ሕፃናት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መሆናችሁ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እንጂ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መንፈሳውያን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መሆናችሁ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ልናገራችሁ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አልቻልሁም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3:1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ጳውሎስ ያልበሰሉ ክርስቲያኖችን </a:t>
            </a:r>
            <a:r>
              <a:rPr lang="en" sz="2000" b="1" noProof="0" dirty="0"/>
              <a:t> “</a:t>
            </a:r>
            <a:r>
              <a:rPr lang="am-ET" sz="2000" b="1" dirty="0"/>
              <a:t>በክርስቶስ ሕፃናት</a:t>
            </a:r>
            <a:r>
              <a:rPr lang="en" sz="2000" b="1" noProof="0" dirty="0"/>
              <a:t>”</a:t>
            </a:r>
            <a:r>
              <a:rPr lang="am-ET" sz="2000" b="1" noProof="0" dirty="0"/>
              <a:t> እና </a:t>
            </a:r>
            <a:r>
              <a:rPr lang="en" sz="2000" b="1" noProof="0" dirty="0"/>
              <a:t>“</a:t>
            </a:r>
            <a:r>
              <a:rPr lang="am-ET" sz="2000" b="1" noProof="0" dirty="0"/>
              <a:t>ሥጋዊ</a:t>
            </a:r>
            <a:r>
              <a:rPr lang="en" sz="2000" b="1" noProof="0" dirty="0"/>
              <a:t>”</a:t>
            </a:r>
            <a:r>
              <a:rPr lang="am-ET" sz="2000" b="1" noProof="0" dirty="0"/>
              <a:t> ብሎ ይጠራቸዋል</a:t>
            </a:r>
            <a:r>
              <a:rPr lang="en" sz="2000" b="1" noProof="0" dirty="0"/>
              <a:t> (1 </a:t>
            </a:r>
            <a:r>
              <a:rPr lang="am-ET" sz="2000" b="1" noProof="0" dirty="0"/>
              <a:t>ቆሮ</a:t>
            </a:r>
            <a:r>
              <a:rPr lang="en" sz="2000" b="1" noProof="0" dirty="0"/>
              <a:t> 3:1)</a:t>
            </a:r>
            <a:r>
              <a:rPr lang="am-ET" sz="2000" b="1" noProof="0" dirty="0"/>
              <a:t>።</a:t>
            </a:r>
            <a:r>
              <a:rPr lang="en" sz="2000" b="1" noProof="0" dirty="0"/>
              <a:t>                       </a:t>
            </a:r>
            <a:r>
              <a:rPr lang="am-ET" sz="2000" b="1" noProof="0" dirty="0"/>
              <a:t>እንዲህ ያሉ ክርስቲያኖች ትኩረታቸው በኢየሱስ ላይ ሳይሆን በሰዎች ላይ ነው።</a:t>
            </a:r>
            <a:endParaRPr lang="en" sz="20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422864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0503970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725290"/>
            <a:ext cx="32953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ለአንዳንድ መሪዎች ከሌሎች ይልቅ ያልተገባ ክብር ሲሰጥ ቤተክርስቲያንን የሚከፋፍሉ ቡድኖች ይፈጠራሉ።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 ያለመብሰል ውጤት ነው።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ስለዚህ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በክርስቶስ ወደ ብስለት እንድንደርስ ይጠራናል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2:6)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1" y="-19341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5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አገልጋይነት</a:t>
            </a:r>
            <a:r>
              <a:rPr lang="en" sz="5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 </a:t>
            </a:r>
            <a:r>
              <a:rPr lang="am-ET" sz="5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እና</a:t>
            </a:r>
            <a:r>
              <a:rPr lang="en" sz="5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 </a:t>
            </a:r>
            <a:r>
              <a:rPr lang="am-ET" sz="5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ራስን ዝቅ ማድረግ</a:t>
            </a:r>
            <a:endParaRPr lang="en" sz="5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30" y="766645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እንዲሁ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ሰው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እኛን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ክርስቶስ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ሎሌዎችና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እግዚአብሔር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ምሥጢር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መጋቢዎች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ይቍጠረን</a:t>
            </a:r>
            <a:r>
              <a:rPr 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።</a:t>
            </a:r>
            <a:r>
              <a:rPr lang="en" sz="20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1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am-ET" sz="16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ቆሮንቶስ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4:1</a:t>
            </a:r>
            <a:r>
              <a:rPr lang="en" sz="16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)</a:t>
            </a:r>
            <a:endParaRPr lang="en" sz="2000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ልክ እንደ አሁኑ ዘመን በመጀመሪያው ክፍለ ዘመን የነበሩ ሰዎችም በፖለቲካ፣ በፍልስፍና፣ በኃይማኖትና በሌሎችም አመለካከቶች የተከፋፈሉ ነበሩ።</a:t>
            </a:r>
            <a:r>
              <a:rPr lang="en" sz="2000" b="1" noProof="0" dirty="0"/>
              <a:t>                     </a:t>
            </a:r>
            <a:r>
              <a:rPr lang="am-ET" sz="2000" b="1" noProof="0" dirty="0"/>
              <a:t>ይህ አይነቱ አኗኗር በቤተክርስቲያን እንዳይዘልቅና መከፋፈልን እንዳያመጣ መከላከል የምንችለው እንዴት ነው</a:t>
            </a:r>
            <a:r>
              <a:rPr lang="en" sz="2000" b="1" noProof="0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noProof="0" dirty="0"/>
              <a:t>ለዚህ የመሪዎች አመለካከት ትልቅ ሚናን ይጫወታል።</a:t>
            </a:r>
            <a:r>
              <a:rPr lang="en" sz="2000" b="1" noProof="0" dirty="0"/>
              <a:t> </a:t>
            </a:r>
            <a:r>
              <a:rPr lang="am-ET" sz="2000" b="1" noProof="0" dirty="0"/>
              <a:t>የቤተክርስቲያን መሪዎች የመጋቢነት ሚናቸውን በግልጽ መረዳት አለባቸው።</a:t>
            </a:r>
            <a:r>
              <a:rPr lang="en" sz="2000" b="1" noProof="0" dirty="0"/>
              <a:t> </a:t>
            </a:r>
            <a:r>
              <a:rPr lang="am-ET" sz="2000" b="1" noProof="0" dirty="0"/>
              <a:t>የቤተክርስቲያን ባለቤቶች ሳይሆኑ ቤተክርስቲያንን ለክርስቶስ የሚንከባከቡ ናቸው።</a:t>
            </a:r>
            <a:endParaRPr lang="en" sz="2000" b="1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መሪዎች ብቻ ሳይሆኑ ሁሉም ምዕመን እንዲህ ቢሆን ኖሮ በቤተክርስቲያን ውስጥ እንዴት ያለ አንድነት </a:t>
            </a:r>
            <a:r>
              <a:rPr kumimoji="0" lang="am-E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ይኖር ነበር</a:t>
            </a:r>
            <a:r>
              <a:rPr kumimoji="0" lang="e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የሚያስተዳድረው አገልጋይ ጌታ እንደሆነው መሆን አለበት፤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ሌሎችን ለማገልገል በትህትና ራሱን ለመስጠት ሁልጊዜ ዝግጁ መሆን አለበት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ፊል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2:3-8)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የቤተክርስቲያን መሪዋ ኢየሱስ ነው፤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መሪዎች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የሚመሩት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እንደ ክርስቶስ ሎሌዎች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በመሆን ነው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4:1)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944</Words>
  <Application>Microsoft Office PowerPoint</Application>
  <PresentationFormat>Panorámica</PresentationFormat>
  <Paragraphs>60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Comic Sans MS</vt:lpstr>
      <vt:lpstr>Arial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252</cp:revision>
  <dcterms:created xsi:type="dcterms:W3CDTF">2026-06-06T16:57:43Z</dcterms:created>
  <dcterms:modified xsi:type="dcterms:W3CDTF">2026-07-14T07:13:10Z</dcterms:modified>
</cp:coreProperties>
</file>