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ኃጥያት በቤተክርስቲያን ውስጥ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ያልተወገዘው ኃጥያት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የኃጥያት መወገድ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ውስጣዊ ችግሮችን ማስወገድ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በቤተክርስቲያን ውስጥ ከኃጥያት መራቅ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የመንፈስ ቅዱስ ቤተመቅደሶች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ህጋዊ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ግንኙነት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ኃጥያተኛው ሰው ላይ የእግዚአብሔርን ፍርድ ማስተላለፍ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(1 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ቆሮ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5:3)</a:t>
          </a: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የቤተክርስቲያን አባል ሆኖ መቆጠር ቢፈልግም ኃጥያቱን ሊተዋት እስካልወደደ ድረስ ከኃጥያተኛው ሰው ጋር አለመተባበር፣ ከእርሱም ጋር አለመብላት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(1 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ቆሮ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5:11)</a:t>
          </a: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ይህን ኃጥያት የሰራው ሰው በገዛ ፈቃዱ በሰይጣን ቀንበር ስር ስለተጠመደና ኃጥያቱን ስለወደደ ለሰይጣን </a:t>
          </a:r>
          <a:r>
            <a:rPr lang="am-ET" sz="2000" b="1">
              <a:effectLst>
                <a:outerShdw blurRad="38100" dist="38100" dir="2700000" algn="tl">
                  <a:srgbClr val="000000"/>
                </a:outerShdw>
              </a:effectLst>
            </a:rPr>
            <a:t>ተላልፎ ይሰጥና ከህብረቱ 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ይወገድ                          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ቆሮ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5:2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፣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5</a:t>
          </a:r>
          <a:r>
            <a:rPr lang="am-ET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፣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13)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ኃጥያት በቤተክርስቲያን ውስጥ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ያልተወገዘው ኃጥያት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የኃጥያት መወገድ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ውስጣዊ ችግሮችን ማስወገድ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በቤተክርስቲያን ውስጥ ከኃጥያት መራቅ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የመንፈስ ቅዱስ ቤተመቅደሶች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ህጋዊ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am-E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ግንኙነት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ኃጥያተኛው ሰው ላይ የእግዚአብሔርን ፍርድ ማስተላለፍ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(1 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ቆሮ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5:3)</a:t>
          </a: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የቤተክርስቲያን አባል ሆኖ መቆጠር ቢፈልግም ኃጥያቱን ሊተዋት እስካልወደደ ድረስ ከኃጥያተኛው ሰው ጋር አለመተባበር፣ ከእርሱም ጋር አለመብላት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(1 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ቆሮ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5:11)</a:t>
          </a: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ይህን ኃጥያት የሰራው ሰው በገዛ ፈቃዱ በሰይጣን ቀንበር ስር ስለተጠመደና ኃጥያቱን ስለወደደ ለሰይጣን </a:t>
          </a:r>
          <a:r>
            <a:rPr lang="am-ET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ተላልፎ ይሰጥና ከህብረቱ 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ይወገድ                          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ቆሮ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5:2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፣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5</a:t>
          </a:r>
          <a:r>
            <a:rPr lang="am-ET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፣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13)</a:t>
          </a: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am-ET" sz="66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ኃጥያት በቤተክርስቲያን ውስጥ</a:t>
            </a:r>
            <a:endParaRPr lang="en" sz="6600" b="1" spc="300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2411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m-ET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ትምህርት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4 </a:t>
            </a:r>
            <a:r>
              <a:rPr lang="am-ET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ለሐምሌ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18</a:t>
            </a:r>
            <a:r>
              <a:rPr lang="am-ET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፣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-14748" y="-100465"/>
            <a:ext cx="8160774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am-ET" sz="48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የመንፈስ ቅዱስ ቤተመቅደሶች</a:t>
            </a:r>
            <a:endParaRPr lang="en" sz="48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-29496" y="510170"/>
            <a:ext cx="8160774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ወይስ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ሥጋችሁ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ከእግዚአብሔር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የተቀበላችሁት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በእናንተ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የሚኖረው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የመንፈስ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ቅዱስ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ቤተ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መቅደስ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እንደ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ሆነ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አታውቁምን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?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በዋጋ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ተገዝታችኋልና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ለራሳችሁ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አይደላችሁም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፤</a:t>
            </a:r>
            <a:r>
              <a:rPr lang="en" sz="2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6:19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20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ጳውሎስ በፍርድ ቤት ስለ መካሰስ ከመከረ በኋላ ዋና ርዕስ ወደ ሆነው በቤተክርስቲያን ውስጥ ስለነበረው ዝሙት በድጋሚ ያነሳል።</a:t>
            </a:r>
            <a:r>
              <a:rPr lang="en" sz="2000" b="1" dirty="0"/>
              <a:t> </a:t>
            </a:r>
            <a:r>
              <a:rPr lang="am-ET" sz="2000" b="1" dirty="0"/>
              <a:t>ግን ዝሙት በቤተክርስቲያን ውስጥ ለምን ኖረ</a:t>
            </a:r>
            <a:r>
              <a:rPr lang="en" sz="2000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4309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2947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385225"/>
            <a:ext cx="9008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የእርሱ ሙግት አካላችን የክርስቶስ ነው የሚል ነው።</a:t>
            </a:r>
            <a:r>
              <a:rPr lang="en" sz="2000" b="1" dirty="0"/>
              <a:t> </a:t>
            </a:r>
            <a:r>
              <a:rPr lang="am-ET" sz="2000" b="1" dirty="0"/>
              <a:t>የክርስቶስ የሆነውን ሥጋ ወስደን ከአመንዝራ ሰው ጋር አንድ ማድረግ ፍጹም ያልተገባ ነው</a:t>
            </a:r>
            <a:r>
              <a:rPr lang="en" sz="2000" b="1" dirty="0"/>
              <a:t> (1 </a:t>
            </a:r>
            <a:r>
              <a:rPr lang="am-ET" sz="2000" b="1" dirty="0"/>
              <a:t>ቆሮ</a:t>
            </a:r>
            <a:r>
              <a:rPr lang="en" sz="2000" b="1" dirty="0"/>
              <a:t> 6:15-18)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225576"/>
            <a:ext cx="86345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በመጨረሻም በአንድ ወሳኝ ጉዳይ ላይ እንድናሰላስል ይመራናል፤ እርሱም አካላችን የመንፈስ ቅዱስ መቅደስ መሆኑና ደግሞም ባለቤትነቱ የእኛ ሳይሆን የእግዚአብሔር መሆኑ ነው </a:t>
            </a:r>
            <a:r>
              <a:rPr lang="en" sz="2000" b="1" dirty="0"/>
              <a:t>(1</a:t>
            </a:r>
            <a:r>
              <a:rPr lang="am-ET" sz="2000" b="1" dirty="0"/>
              <a:t>ቆሮ</a:t>
            </a:r>
            <a:r>
              <a:rPr lang="en" sz="2000" b="1" dirty="0"/>
              <a:t> 6:19)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እግዚአብሔር በልጁ ውድ ደም ስለገዛን እኛም በአካላችንና በመንፈሳችንም እርሱን ልናከብር ይገባል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6:20)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ክርስቲያኖች ለቅድስና በመጠራታቸው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6:11)</a:t>
            </a:r>
            <a:r>
              <a:rPr lang="am-ET" sz="2000" b="1" dirty="0"/>
              <a:t> ሁሉም ኃጥያት ሊርቃቸው ይገባል።</a:t>
            </a:r>
            <a:r>
              <a:rPr lang="en" sz="2000" b="1" dirty="0"/>
              <a:t> </a:t>
            </a:r>
            <a:r>
              <a:rPr lang="am-ET" sz="2000" b="1" dirty="0"/>
              <a:t>ነገር ግን አንዳንዶች ኃጥያታችን ሁሉ ይቅር ስለተባለ በአካላችን የፈለግነውን ማድረግ እንችላለን ብለው ሲሞግቱ ነበር።</a:t>
            </a:r>
            <a:r>
              <a:rPr lang="en" sz="2000" b="1" dirty="0"/>
              <a:t> </a:t>
            </a:r>
            <a:r>
              <a:rPr lang="am-ET" sz="2000" b="1" dirty="0"/>
              <a:t>ጳውሎስ </a:t>
            </a:r>
            <a:r>
              <a:rPr lang="en" sz="2000" b="1" dirty="0"/>
              <a:t>“</a:t>
            </a:r>
            <a:r>
              <a:rPr lang="am-ET" sz="2000" b="1" dirty="0"/>
              <a:t>ሥጋ ለዝሙት አይደለም</a:t>
            </a:r>
            <a:r>
              <a:rPr lang="en" sz="2000" b="1" dirty="0"/>
              <a:t>”</a:t>
            </a:r>
            <a:r>
              <a:rPr lang="am-ET" sz="2000" b="1" dirty="0"/>
              <a:t> ብሎ የሚያስረዳውም ለዚህ ነው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6:12-13)</a:t>
            </a:r>
            <a:r>
              <a:rPr lang="am-ET" sz="2000" b="1" dirty="0"/>
              <a:t>።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-2" y="-94180"/>
            <a:ext cx="121919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am-ET" sz="5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ህጋዊ</a:t>
            </a:r>
            <a:r>
              <a:rPr lang="en" sz="5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am-ET" sz="5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ግንኙነት</a:t>
            </a:r>
            <a:endParaRPr lang="es-ES" sz="5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511342"/>
            <a:ext cx="8356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ጳውሎስ በቆሮንቶስ ቤተክርስቲያን የተጠየቁ አንዳንድ ጥያቄዎች በመመለስ ከዝሙት እንዴት መሸሽ እንዳለብን ያስረዳናል</a:t>
            </a:r>
            <a:r>
              <a:rPr lang="en" sz="2000" b="1" dirty="0"/>
              <a:t> (1 </a:t>
            </a:r>
            <a:r>
              <a:rPr lang="am-ET" sz="2000" b="1" dirty="0"/>
              <a:t>ቆሮ</a:t>
            </a:r>
            <a:r>
              <a:rPr lang="en" sz="2000" b="1" dirty="0"/>
              <a:t> 7:1)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ነገር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ግን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ስለ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ዝሙት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ጠንቅ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ለእያንዳንዱ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ለራሱ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ሚስት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ትኑረው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ለእያንዳንዲቱ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ደግሞ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ለራስዋ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ባል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ይኑራት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7:2</a:t>
            </a:r>
            <a:r>
              <a:rPr lang="en" sz="16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9" y="4128402"/>
            <a:ext cx="46749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ትዳር ያልመሰረቱ ሰዎች ከምኞታቸው የመቆጠብ ስጦታው ካላቸው ቤተሰብን በማስተዳደር ሥራ ሳይጠመዱ ያለገደብ እግዚአብሔርን የማገልገልን እድል ቢጠቀሙበት ይመከራል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7:6-8</a:t>
            </a:r>
            <a:r>
              <a:rPr lang="am-ET" sz="2000" b="1" dirty="0"/>
              <a:t>፣</a:t>
            </a:r>
            <a:r>
              <a:rPr lang="en" sz="2000" b="1" dirty="0"/>
              <a:t> 32-34)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9" y="3358641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ባለትዳሮች ባለቤታቶቻቸው ለዝሙት ኃጥያት እንዳይጋለጡ የተቃራኒ ፆታ ግንኙነትን መከልከል የለባቸውም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7:3-5)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588880"/>
            <a:ext cx="8356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በመሰረቱ በትዳር የተጣመሩ ጥንዶች ህጋዊ በሆነው ግንኙነት ሊደሰቱ ይገባቸዋል፤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ትዳር ያልመሰረቱ ሰዎች ግን ከማንም ጋራ የተቃራኒ ፆታ ግንኙነት ሊፈፅሙ አይገባም።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821493"/>
            <a:ext cx="46749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ትዳር ያልመሰረቱ ሰዎች ከምኞታቸው መቆጠብ ካልቻሉ ለፈተና ከመጋለጥ ይልቅ ትዳር ቢመሰርቱ ይሻላቸዋል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7:9)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650336"/>
            <a:ext cx="7590504" cy="318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am-ET" sz="2800" b="1" dirty="0">
                <a:latin typeface="Constantia" panose="02030602050306030303" pitchFamily="18" charset="0"/>
              </a:rPr>
              <a:t>ለሳቱት </a:t>
            </a:r>
            <a:r>
              <a:rPr lang="am-ET" sz="2800" b="1">
                <a:latin typeface="Constantia" panose="02030602050306030303" pitchFamily="18" charset="0"/>
              </a:rPr>
              <a:t>በመትጋት የእያንዳንዱ ሰው </a:t>
            </a:r>
            <a:r>
              <a:rPr lang="am-ET" sz="2800" b="1" dirty="0">
                <a:latin typeface="Constantia" panose="02030602050306030303" pitchFamily="18" charset="0"/>
              </a:rPr>
              <a:t>አይን ወደ ክርስቶስ ያቅና።</a:t>
            </a:r>
            <a:r>
              <a:rPr lang="en-US" sz="2800" b="1" dirty="0">
                <a:latin typeface="Constantia" panose="02030602050306030303" pitchFamily="18" charset="0"/>
              </a:rPr>
              <a:t> […] </a:t>
            </a:r>
            <a:r>
              <a:rPr lang="am-ET" sz="2800" b="1" dirty="0">
                <a:latin typeface="Constantia" panose="02030602050306030303" pitchFamily="18" charset="0"/>
              </a:rPr>
              <a:t>ስለ አዳኙ ይቅር ባይ ምሕረት ለሳቱት ይናገሩ። ኃጥያተኛው ንስሃ እንዲገባና ይቅር ባይ በሆነው እንዲያምን ያበረታቱት።</a:t>
            </a:r>
            <a:r>
              <a:rPr lang="en-US" sz="2800" b="1" dirty="0">
                <a:latin typeface="Constantia" panose="02030602050306030303" pitchFamily="18" charset="0"/>
              </a:rPr>
              <a:t> […]</a:t>
            </a:r>
          </a:p>
          <a:p>
            <a:pPr>
              <a:spcBef>
                <a:spcPts val="600"/>
              </a:spcBef>
            </a:pPr>
            <a:r>
              <a:rPr lang="am-ET" sz="2800" b="1" dirty="0">
                <a:latin typeface="Constantia" panose="02030602050306030303" pitchFamily="18" charset="0"/>
              </a:rPr>
              <a:t>የኃጥያተኛውን ንስሃ ቤተክርስቲያን በአመስጋኝ ልብ ትቀበለው።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am-ET" sz="2800" b="1" dirty="0">
                <a:latin typeface="Constantia" panose="02030602050306030303" pitchFamily="18" charset="0"/>
              </a:rPr>
              <a:t>ንስሃ የገባው ሰው ከአለማመን ጨለማ ወደ እምነትና ጽድቅ ብርሃን ይመራ። የሚንቀጠቀጥ እጁ ለኢየሱስ አፍቃሪ እጆች ይሰጡ።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am-ET" sz="2800" b="1" dirty="0">
                <a:latin typeface="Constantia" panose="02030602050306030303" pitchFamily="18" charset="0"/>
              </a:rPr>
              <a:t>እንዲህ ያለው መመለስ ሰማይ ያጸደቀው ነው።</a:t>
            </a:r>
            <a:endParaRPr lang="en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7280381" y="5947768"/>
            <a:ext cx="24551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am-ET" sz="1600" b="1" dirty="0"/>
              <a:t>የዘመናት ምኞት</a:t>
            </a:r>
            <a:r>
              <a:rPr lang="en" sz="1600" b="1" dirty="0"/>
              <a:t> </a:t>
            </a:r>
            <a:r>
              <a:rPr lang="am-ET" sz="1600" b="1" dirty="0"/>
              <a:t>ገጽ</a:t>
            </a:r>
            <a:r>
              <a:rPr lang="en" sz="1600" b="1" dirty="0"/>
              <a:t>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5386090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ወይስ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ሥጋችሁ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ከእግዚአብሔር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የተቀበላችሁት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በእናንተ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የሚኖረው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የመንፈስ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ቅዱስ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ቤተ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መቅደስ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እንደ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ሆነ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አታውቁምን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?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በዋጋ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ተገዝታችኋልና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ለራሳችሁ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አይደላችሁም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፤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ስለዚህ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በሥጋችሁ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እግዚአብሔርን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 err="1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አክብሩ</a:t>
            </a:r>
            <a:r>
              <a:rPr lang="en-US" sz="32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።”</a:t>
            </a:r>
            <a:endParaRPr lang="es-ES" sz="3200" b="1" dirty="0">
              <a:solidFill>
                <a:srgbClr val="196B24">
                  <a:lumMod val="75000"/>
                </a:srgbClr>
              </a:solidFill>
              <a:latin typeface="Comic Sans MS" panose="030F0702030302020204" pitchFamily="66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am-ET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ቆሮንቶስ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6:19</a:t>
            </a:r>
            <a:r>
              <a:rPr lang="en-US" sz="2400" b="1" dirty="0">
                <a:solidFill>
                  <a:srgbClr val="196B24">
                    <a:lumMod val="75000"/>
                  </a:srgbClr>
                </a:solidFill>
                <a:latin typeface="Comic Sans MS" panose="030F0702030302020204" pitchFamily="66" charset="0"/>
              </a:rPr>
              <a:t>-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20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013553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209551"/>
            <a:ext cx="68776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ጳውሎስ በ</a:t>
            </a:r>
            <a:r>
              <a:rPr lang="en" sz="2000" b="1" dirty="0"/>
              <a:t>1</a:t>
            </a:r>
            <a:r>
              <a:rPr lang="am-ET" sz="2000" b="1" dirty="0"/>
              <a:t>ኛ</a:t>
            </a:r>
            <a:r>
              <a:rPr lang="en" sz="2000" b="1" dirty="0"/>
              <a:t> </a:t>
            </a:r>
            <a:r>
              <a:rPr lang="am-ET" sz="2000" b="1" dirty="0"/>
              <a:t>ቆሮንቶስ ከምዕራፍ አምስት እስከ ሰባት ድረስ በዋናነት በቆሮንቶስ ቤተክርስቲያን ስር ሰድዶ የነበረውን የዝሙት</a:t>
            </a:r>
            <a:r>
              <a:rPr lang="en" sz="2000" b="1" dirty="0"/>
              <a:t> </a:t>
            </a:r>
            <a:r>
              <a:rPr lang="am-ET" sz="2000" b="1" dirty="0"/>
              <a:t>ኃጥያት ለማጥፋት ሲጥር እንመለከታለን።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453285"/>
            <a:ext cx="68776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ጳውሎስ ግልጽና ቀጥተኛ በሆነ ቋንቋ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ይህን ኃጥያት ይገስፃል፤ እንዲሁም ተግባሩን ለማስወገድና ተመልሶ ወደርሱ ላለመውደቅ መፍትሄዎችን ያስቀምጣል።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331418"/>
            <a:ext cx="68776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ይህ</a:t>
            </a:r>
            <a:r>
              <a:rPr kumimoji="0" lang="am-ET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ኃጥያት በወንድሞች መካከል ከሚፈጸሙና በመንግሥት ፍርድ ቤት ውስጥ ከሚቀርቡ ከሌሎች ወንጀሎች ጋር ተቆጥሮ ነበር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096000" y="731550"/>
            <a:ext cx="5856672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am-ET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ኃጥያት በቤተክርስቲያን ውስጥ</a:t>
            </a:r>
            <a:endParaRPr lang="en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m-ET" sz="48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ያልተወገዘው</a:t>
            </a:r>
            <a:r>
              <a:rPr lang="en" sz="48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 </a:t>
            </a:r>
            <a:r>
              <a:rPr lang="am-ET" sz="48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ኃጥያት</a:t>
            </a:r>
            <a:endParaRPr lang="en" sz="48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እናንተም</a:t>
            </a:r>
            <a:r>
              <a:rPr 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ታብያችኋል</a:t>
            </a:r>
            <a:r>
              <a:rPr 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፤ </a:t>
            </a:r>
            <a:r>
              <a:rPr lang="en-US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ይልቅስ</a:t>
            </a:r>
            <a:r>
              <a:rPr 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እንድታዝኑ</a:t>
            </a:r>
            <a:r>
              <a:rPr 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አይገባችሁምን</a:t>
            </a:r>
            <a:r>
              <a:rPr 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? </a:t>
            </a:r>
            <a:r>
              <a:rPr lang="en-US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ይህን</a:t>
            </a:r>
            <a:r>
              <a:rPr 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ሥራ</a:t>
            </a:r>
            <a:r>
              <a:rPr 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የሠራው</a:t>
            </a:r>
            <a:r>
              <a:rPr 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ከመካከላችሁ</a:t>
            </a:r>
            <a:r>
              <a:rPr 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ይወገድ</a:t>
            </a:r>
            <a:r>
              <a:rPr lang="en-US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am-ET" sz="2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    </a:t>
            </a:r>
            <a:r>
              <a:rPr lang="en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1</a:t>
            </a:r>
            <a:r>
              <a:rPr lang="en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5:2</a:t>
            </a:r>
            <a:r>
              <a:rPr lang="en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)</a:t>
            </a:r>
            <a:endParaRPr lang="es-ES" sz="2000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77133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በቆሮንቶስ ቤተክርስቲያን በአሕዛብ እንኳን የማይገኝ ዝሙት በመካከላቸው ነበር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5:1)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572" y="1522928"/>
            <a:ext cx="4462131" cy="255379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95925" y="4186146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በቤተክርስቲያኒቱ ምንም እንኳን በዋናነት አሕዛብ ቢበዙም</a:t>
            </a:r>
            <a:r>
              <a:rPr lang="en" sz="2000" b="1" dirty="0"/>
              <a:t> </a:t>
            </a:r>
            <a:r>
              <a:rPr lang="am-ET" sz="2000" b="1" dirty="0"/>
              <a:t>ይህን የዝሙት ኃጥያት</a:t>
            </a:r>
            <a:r>
              <a:rPr lang="en" sz="2000" b="1" dirty="0"/>
              <a:t> </a:t>
            </a:r>
            <a:r>
              <a:rPr lang="am-ET" sz="2000" b="1" dirty="0"/>
              <a:t>ሊታገሱ እንደማይገባ የገዛ ህሊናቸው ይነግራቸው ነበር።</a:t>
            </a:r>
            <a:r>
              <a:rPr lang="en" sz="2000" b="1" dirty="0"/>
              <a:t> </a:t>
            </a:r>
            <a:r>
              <a:rPr lang="am-ET" sz="2000" b="1" dirty="0"/>
              <a:t>በተጨማሪም</a:t>
            </a:r>
            <a:r>
              <a:rPr lang="en" sz="2000" b="1" dirty="0"/>
              <a:t> </a:t>
            </a:r>
            <a:r>
              <a:rPr lang="am-ET" sz="2000" b="1" dirty="0"/>
              <a:t>የእግዚአብሔርን ቃል ማወቃቸው ወቀሳውን ይጨምርባቸው ነበር</a:t>
            </a:r>
            <a:r>
              <a:rPr lang="en" sz="2000" b="1" dirty="0"/>
              <a:t> (</a:t>
            </a:r>
            <a:r>
              <a:rPr lang="am-ET" sz="2000" b="1" dirty="0"/>
              <a:t>ዘሌ</a:t>
            </a:r>
            <a:r>
              <a:rPr lang="en" sz="2000" b="1" dirty="0"/>
              <a:t> 18:8)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186894"/>
            <a:ext cx="74252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በቤተክርስቲያን  ውስጥ</a:t>
            </a:r>
            <a:r>
              <a:rPr lang="en" sz="2000" b="1" dirty="0">
                <a:solidFill>
                  <a:prstClr val="black"/>
                </a:solidFill>
              </a:rPr>
              <a:t> </a:t>
            </a:r>
            <a:r>
              <a:rPr lang="am-ET" sz="2000" b="1" dirty="0">
                <a:solidFill>
                  <a:prstClr val="black"/>
                </a:solidFill>
              </a:rPr>
              <a:t>የአባቱን ሚስት ያገባ ሰው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መኖሩ በጣም የሚያሳስብ ጉዳይ ነበር።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am-ET" sz="2000" b="1" dirty="0">
                <a:solidFill>
                  <a:prstClr val="black"/>
                </a:solidFill>
                <a:latin typeface="Aptos" panose="02110004020202020204"/>
              </a:rPr>
              <a:t>ግን ደግሞ ምዕመናኑ ይህን ተግባር ከመጸየፍ ይልቅ መታገሳቸው ሳያንስ ጭራሽ ስለታበዩ ሁኔታው ተባብሶ ነበር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5:2)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።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95925" y="5509022"/>
            <a:ext cx="66198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ይህ ያልተፈቀደ ጋብቻ ኃጥያት መሆኑ ግልጽ ከሆነ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…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ታዲያ ትምክህተኞች ለምን ሆኑ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ቆሮ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5:6)?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ይህ ኃጥያት ያለበት ቤተሰብ በቤተክርስቲያኒቱ ውስጥ ትልቅ ተጽዕኖ ኖሮት ይሆን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</a:t>
            </a:r>
            <a:r>
              <a:rPr kumimoji="0" lang="am-E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ምዕመኑ ኃጥያቱን በመታገሳቸው ተመክተው ይሆን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…?</a:t>
            </a: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lvl="0" algn="ctr"/>
            <a:r>
              <a:rPr lang="am-ET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የኃጥያት መወገድ</a:t>
            </a:r>
            <a:endParaRPr lang="es-E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በውጭ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ባሉቱ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ግን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እግዚአብሔር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ይፈርድባቸዋል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።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ክፉውን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ከመካከላችሁ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አውጡት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።</a:t>
            </a:r>
            <a:r>
              <a:rPr lang="en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5:13</a:t>
            </a:r>
            <a:r>
              <a:rPr lang="en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20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7519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ስላልተፈቀደው ጋብቻ በአገሩ ሁሉ “ይወራ” ስለነበር </a:t>
            </a:r>
            <a:r>
              <a:rPr lang="en" sz="2000" b="1" dirty="0"/>
              <a:t>(1 </a:t>
            </a:r>
            <a:r>
              <a:rPr lang="am-ET" sz="2000" b="1" dirty="0"/>
              <a:t>ቆሮ</a:t>
            </a:r>
            <a:r>
              <a:rPr lang="en" sz="2000" b="1" dirty="0"/>
              <a:t> 5:1) </a:t>
            </a:r>
            <a:r>
              <a:rPr lang="am-ET" sz="2000" b="1" dirty="0"/>
              <a:t>የቤተክርስቲያን ስም እንዳይጠፋ አፋጣኝ እርምጃ መወሰድ ነበረበት።</a:t>
            </a:r>
            <a:r>
              <a:rPr lang="en" sz="2000" b="1" dirty="0"/>
              <a:t> </a:t>
            </a:r>
            <a:r>
              <a:rPr lang="am-ET" sz="2000" b="1" dirty="0"/>
              <a:t>ምን አይነት እርምጃዎች ያስፈልጋሉ</a:t>
            </a:r>
            <a:r>
              <a:rPr lang="en" sz="2000" b="1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7532012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374638"/>
            <a:ext cx="47293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ማንኛውም የቤተክርስቲያን </a:t>
            </a:r>
            <a:r>
              <a:rPr lang="en-US" sz="2000" b="1" dirty="0"/>
              <a:t>የ</a:t>
            </a:r>
            <a:r>
              <a:rPr lang="am-ET" sz="2000" b="1" dirty="0"/>
              <a:t>ሥ</a:t>
            </a:r>
            <a:r>
              <a:rPr lang="en-US" sz="2000" b="1" dirty="0"/>
              <a:t>ነ-</a:t>
            </a:r>
            <a:r>
              <a:rPr lang="am-ET" sz="2000" b="1" dirty="0"/>
              <a:t>ምግባር እርምጃ</a:t>
            </a:r>
            <a:r>
              <a:rPr lang="en" sz="2000" b="1" dirty="0"/>
              <a:t> (</a:t>
            </a:r>
            <a:r>
              <a:rPr lang="am-ET" sz="2000" b="1" dirty="0"/>
              <a:t>ኃጥያቱ ምንም ያህል የከበደ ቢሆን</a:t>
            </a:r>
            <a:r>
              <a:rPr lang="en" sz="2000" b="1" dirty="0"/>
              <a:t>) </a:t>
            </a:r>
            <a:r>
              <a:rPr lang="am-ET" sz="2000" b="1" dirty="0"/>
              <a:t>ዓላማው ኃጥያተኛውን ለመመለስ መሆን አለበት።</a:t>
            </a:r>
            <a:r>
              <a:rPr lang="en" sz="2000" b="1" dirty="0"/>
              <a:t> </a:t>
            </a:r>
            <a:r>
              <a:rPr lang="am-ET" sz="2000" b="1" dirty="0"/>
              <a:t>ስህተታቸውን አስተውለው ንስሃ እንዲገቡና </a:t>
            </a:r>
            <a:r>
              <a:rPr lang="en" sz="2000" b="1" dirty="0"/>
              <a:t>“</a:t>
            </a:r>
            <a:r>
              <a:rPr lang="en-US" sz="2000" b="1" dirty="0" err="1"/>
              <a:t>በጌታ</a:t>
            </a:r>
            <a:r>
              <a:rPr lang="en-US" sz="2000" b="1" dirty="0"/>
              <a:t> </a:t>
            </a:r>
            <a:r>
              <a:rPr lang="en-US" sz="2000" b="1" dirty="0" err="1"/>
              <a:t>በኢየሱስ</a:t>
            </a:r>
            <a:r>
              <a:rPr lang="en-US" sz="2000" b="1" dirty="0"/>
              <a:t> </a:t>
            </a:r>
            <a:r>
              <a:rPr lang="en-US" sz="2000" b="1" dirty="0" err="1"/>
              <a:t>ቀን</a:t>
            </a:r>
            <a:r>
              <a:rPr lang="en-US" sz="2000" b="1" dirty="0"/>
              <a:t> </a:t>
            </a:r>
            <a:r>
              <a:rPr lang="am-ET" sz="2000" b="1" dirty="0"/>
              <a:t>ይድኑ</a:t>
            </a:r>
            <a:r>
              <a:rPr lang="en-US" sz="2000" b="1" dirty="0"/>
              <a:t> </a:t>
            </a:r>
            <a:r>
              <a:rPr lang="en-US" sz="2000" b="1" dirty="0" err="1"/>
              <a:t>ዘንድ</a:t>
            </a:r>
            <a:r>
              <a:rPr lang="en" sz="2000" b="1" dirty="0"/>
              <a:t>”</a:t>
            </a:r>
            <a:r>
              <a:rPr lang="am-ET" sz="2000" b="1" dirty="0"/>
              <a:t> የግለሰቡ ኃጥያት ይገለጽላቸው ዘንድ ይገባል</a:t>
            </a:r>
            <a:r>
              <a:rPr lang="en" sz="2000" b="1" dirty="0"/>
              <a:t> (1 </a:t>
            </a:r>
            <a:r>
              <a:rPr lang="am-ET" sz="2000" b="1" dirty="0"/>
              <a:t>ቆሮ</a:t>
            </a:r>
            <a:r>
              <a:rPr lang="en" sz="2000" b="1" dirty="0"/>
              <a:t> 5:5)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am-ET" sz="48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ውስጣዊ ችግሮችን ማስወገድ</a:t>
            </a:r>
            <a:endParaRPr lang="es-ES" sz="48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ከእናንተ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አንዱ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ከባልንጀራው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ጋር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ሙግት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ቢኖረው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በቅዱሳን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ፊት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በመፋረድ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ፋንታ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በዓመፀኞች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ፊት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ሊፋረድ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ይደፍራልን</a:t>
            </a:r>
            <a:r>
              <a:rPr lang="en" sz="20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?” 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am-ET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ቆሮንቶስ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6:1</a:t>
            </a:r>
            <a:r>
              <a:rPr lang="en" sz="16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2000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40729"/>
            <a:ext cx="72710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ጳውሎስ ኃጥያትን በቤተክርስቲያን ውስጥ እንዴት ማስወገድ እንደሚቻል ካብራራ በኋላ ትክክለኛ መመሪያዎችን ባለመከተላቸውና በአማኞች መካከል የተፈጠሩ አለመስማማቶችን ወደ ዓለማዊ ፍርድ ቤቶች እንዲሄዱ በመፍቀዳቸው ሲገስፃቸው እናገኘዋለን</a:t>
            </a:r>
            <a:r>
              <a:rPr lang="en" sz="2000" b="1" dirty="0"/>
              <a:t> (1 </a:t>
            </a:r>
            <a:r>
              <a:rPr lang="am-ET" sz="2000" b="1" dirty="0"/>
              <a:t>ቆሮ</a:t>
            </a:r>
            <a:r>
              <a:rPr lang="en" sz="2000" b="1" dirty="0"/>
              <a:t> 6:1-6)</a:t>
            </a:r>
            <a:r>
              <a:rPr lang="am-ET" sz="2000" b="1" dirty="0"/>
              <a:t>።</a:t>
            </a:r>
            <a:r>
              <a:rPr lang="en" sz="2000" b="1" dirty="0"/>
              <a:t> </a:t>
            </a:r>
            <a:r>
              <a:rPr lang="am-ET" sz="2000" b="1" dirty="0"/>
              <a:t>ነገር ግን ጳውሎስ ከዚህም አልፎ የችግሩን ሥር ለመንቀል ጥሯል።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ሁለተኛም ወንድሞች በደልን ይቅር ሊሉ ፈቃደኞች መሆን አለባቸው</a:t>
            </a:r>
            <a:r>
              <a:rPr lang="en" sz="2000" b="1" dirty="0"/>
              <a:t> (1 </a:t>
            </a:r>
            <a:r>
              <a:rPr lang="am-ET" sz="2000" b="1" dirty="0"/>
              <a:t>ቆሮ</a:t>
            </a:r>
            <a:r>
              <a:rPr lang="en" sz="2000" b="1" dirty="0"/>
              <a:t> 6:7</a:t>
            </a:r>
            <a:r>
              <a:rPr lang="am-ET" sz="2000" b="1" dirty="0"/>
              <a:t>ለ</a:t>
            </a:r>
            <a:r>
              <a:rPr lang="en" sz="2000" b="1" dirty="0"/>
              <a:t>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በመጀመሪያ በቤተክርስቲያን አባላት መካከል ጥል ሊኖር አይገባም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6:7</a:t>
            </a:r>
            <a:r>
              <a:rPr lang="am-ET" sz="2000" b="1" dirty="0"/>
              <a:t>ሀ</a:t>
            </a:r>
            <a:r>
              <a:rPr lang="en" sz="2000" b="1" dirty="0"/>
              <a:t>) </a:t>
            </a:r>
            <a:r>
              <a:rPr lang="am-ET" sz="2000" b="1" dirty="0"/>
              <a:t>ደግሞም አባላት ወገኖቻቸውን ሊጎዱ ወይም ሊያታልሉ አይገባም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6:8)</a:t>
            </a:r>
            <a:r>
              <a:rPr lang="am-ET" sz="2000" b="1" dirty="0"/>
              <a:t>።</a:t>
            </a:r>
            <a:endParaRPr lang="en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941320"/>
            <a:ext cx="6753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ወንጀል ነክ ጉዳይ ካልሆነ በስተቀር</a:t>
            </a:r>
            <a:r>
              <a:rPr lang="en" sz="2000" b="1" dirty="0"/>
              <a:t> (</a:t>
            </a:r>
            <a:r>
              <a:rPr lang="am-ET" sz="2000" b="1" dirty="0"/>
              <a:t>ሮሜ</a:t>
            </a:r>
            <a:r>
              <a:rPr lang="en" sz="2000" b="1" dirty="0"/>
              <a:t> 13:1-5)</a:t>
            </a:r>
            <a:r>
              <a:rPr lang="am-ET" sz="2000" b="1" dirty="0"/>
              <a:t> የቤተክርስቲያን ውስጣዊ ችግሮች በውስጥ ሊፈቱ ይገባል።</a:t>
            </a:r>
            <a:endParaRPr lang="en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13716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am-ET" sz="2000" b="1" dirty="0"/>
              <a:t>እንዲሁም ሶስተኛ፣ አባላቶቹ መስማማት ቢያቅታቸው ቤተክርስቲያን ልትዳኛቸውና ልታስታርቃቸው ይገባል</a:t>
            </a:r>
            <a:r>
              <a:rPr lang="en" sz="2000" b="1" dirty="0"/>
              <a:t> (1</a:t>
            </a:r>
            <a:r>
              <a:rPr lang="am-ET" sz="2000" b="1" dirty="0"/>
              <a:t>ቆሮ</a:t>
            </a:r>
            <a:r>
              <a:rPr lang="en" sz="2000" b="1" dirty="0"/>
              <a:t> 6:2)</a:t>
            </a:r>
            <a:r>
              <a:rPr lang="am-ET" sz="2000" b="1" dirty="0"/>
              <a:t>።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662881" y="1038050"/>
            <a:ext cx="1018622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am-ET" sz="2800" b="1" dirty="0">
                <a:latin typeface="Constantia" panose="02030602050306030303" pitchFamily="18" charset="0"/>
              </a:rPr>
              <a:t>የቀድሞ ፍቅራችንን በማቀዝቀዝ መንፈሳዊ ዝለትንና ጨለማን ሊያመጡ የሚችሉ አስቸጋሪ ድካሞቻችንንና ኃጥያቶቻችንን ማወቅ የእኛ ድርሻ ነው ።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am-ET" sz="2800" b="1" dirty="0">
                <a:latin typeface="Constantia" panose="02030602050306030303" pitchFamily="18" charset="0"/>
              </a:rPr>
              <a:t>ዓለማዊነት ይሆንን</a:t>
            </a:r>
            <a:r>
              <a:rPr lang="en-US" sz="2800" b="1" dirty="0">
                <a:latin typeface="Constantia" panose="02030602050306030303" pitchFamily="18" charset="0"/>
              </a:rPr>
              <a:t>? </a:t>
            </a:r>
            <a:r>
              <a:rPr lang="am-ET" sz="2800" b="1" dirty="0">
                <a:latin typeface="Constantia" panose="02030602050306030303" pitchFamily="18" charset="0"/>
              </a:rPr>
              <a:t>ራስ ወዳድነትስ ይሆንን</a:t>
            </a:r>
            <a:r>
              <a:rPr lang="en-US" sz="2800" b="1" dirty="0">
                <a:latin typeface="Constantia" panose="02030602050306030303" pitchFamily="18" charset="0"/>
              </a:rPr>
              <a:t>? </a:t>
            </a:r>
            <a:r>
              <a:rPr lang="am-ET" sz="2800" b="1" dirty="0">
                <a:latin typeface="Constantia" panose="02030602050306030303" pitchFamily="18" charset="0"/>
              </a:rPr>
              <a:t>ራስን ከፍ የማድረግ ፍቅር ይሆንን</a:t>
            </a:r>
            <a:r>
              <a:rPr lang="en-US" sz="2800" b="1" dirty="0">
                <a:latin typeface="Constantia" panose="02030602050306030303" pitchFamily="18" charset="0"/>
              </a:rPr>
              <a:t>? </a:t>
            </a:r>
            <a:r>
              <a:rPr lang="am-ET" sz="2800" b="1" dirty="0">
                <a:latin typeface="Constantia" panose="02030602050306030303" pitchFamily="18" charset="0"/>
              </a:rPr>
              <a:t>አንደኛነትን ፍለጋ ይሆንን</a:t>
            </a:r>
            <a:r>
              <a:rPr lang="en-US" sz="2800" b="1" dirty="0">
                <a:latin typeface="Constantia" panose="02030602050306030303" pitchFamily="18" charset="0"/>
              </a:rPr>
              <a:t>? </a:t>
            </a:r>
            <a:r>
              <a:rPr lang="am-ET" sz="2800" b="1" dirty="0">
                <a:latin typeface="Constantia" panose="02030602050306030303" pitchFamily="18" charset="0"/>
              </a:rPr>
              <a:t>በኃይል የተነቃቃ የስሜታዊነት ኃጥያት ይሆንን</a:t>
            </a:r>
            <a:r>
              <a:rPr lang="en-US" sz="2800" b="1" dirty="0">
                <a:latin typeface="Constantia" panose="02030602050306030303" pitchFamily="18" charset="0"/>
              </a:rPr>
              <a:t>? </a:t>
            </a:r>
            <a:r>
              <a:rPr lang="am-ET" sz="2800" b="1" dirty="0">
                <a:latin typeface="Constantia" panose="02030602050306030303" pitchFamily="18" charset="0"/>
              </a:rPr>
              <a:t>የእግዚአብሔርን ጸጋ በሴሰኝነት የሚለውጡት የኒቆላውያን ኃጥያት ይሆንን</a:t>
            </a:r>
            <a:r>
              <a:rPr lang="en-US" sz="2800" b="1" dirty="0">
                <a:latin typeface="Constantia" panose="02030602050306030303" pitchFamily="18" charset="0"/>
              </a:rPr>
              <a:t>? </a:t>
            </a:r>
            <a:r>
              <a:rPr lang="am-ET" sz="2800" b="1" dirty="0">
                <a:latin typeface="Constantia" panose="02030602050306030303" pitchFamily="18" charset="0"/>
              </a:rPr>
              <a:t>በጥበብና በኃይማኖት እውቀት በመመካት ታላቅ ብርሃንን፣ መመረጥንና እድልን ያለ አግባብ እየተጠቀሙ በኑሮና በባህሪ ግን ግብዝና ያልተገራ መሆን ይሆንን</a:t>
            </a:r>
            <a:r>
              <a:rPr lang="en-US" sz="2800" b="1" dirty="0">
                <a:latin typeface="Constantia" panose="02030602050306030303" pitchFamily="18" charset="0"/>
              </a:rPr>
              <a:t>? </a:t>
            </a:r>
            <a:r>
              <a:rPr lang="am-ET" sz="2800" b="1" dirty="0">
                <a:latin typeface="Constantia" panose="02030602050306030303" pitchFamily="18" charset="0"/>
              </a:rPr>
              <a:t>ጠንካራና ኃይለኛ እስኪሆን ድረስ እሹሩሩ እየተባለ ያደገ ምንም አይነት ባህሪ ቢሆን ይዟችሁ እንዳይጠፋ ድል ለመንሳት ቆራጥ እርምጃዎችን ውሰዱ።</a:t>
            </a:r>
            <a:r>
              <a:rPr lang="en" sz="28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848173" y="5707823"/>
            <a:ext cx="42600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Ye Shall Receive Power, December 18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-104775"/>
            <a:ext cx="7658100" cy="66026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am-ET" sz="96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በቤተክርስቲያን ውስጥ ከኃጥያት መራቅ</a:t>
            </a:r>
            <a:endParaRPr lang="en" sz="9600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992</Words>
  <Application>Microsoft Office PowerPoint</Application>
  <PresentationFormat>Panorámica</PresentationFormat>
  <Paragraphs>55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 Display</vt:lpstr>
      <vt:lpstr>Comic Sans MS</vt:lpstr>
      <vt:lpstr>Aptos</vt:lpstr>
      <vt:lpstr>Constantia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324</cp:revision>
  <dcterms:created xsi:type="dcterms:W3CDTF">2026-06-19T16:27:56Z</dcterms:created>
  <dcterms:modified xsi:type="dcterms:W3CDTF">2026-08-03T12:38:52Z</dcterms:modified>
</cp:coreProperties>
</file>