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8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am-ET" sz="2000" b="1" dirty="0"/>
            <a:t>ቆሮንቶስ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am-ET" sz="2000" b="1" dirty="0">
              <a:solidFill>
                <a:srgbClr val="105660"/>
              </a:solidFill>
            </a:rPr>
            <a:t>ለጣዖት የተሰዋ ምግብ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am-ET" sz="2000" b="1" dirty="0"/>
            <a:t>እውቀት እና ፍቅር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am-ET" sz="2000" b="1" dirty="0"/>
            <a:t>ቆሮንቶስ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am-ET" sz="2000" b="1" dirty="0">
              <a:solidFill>
                <a:schemeClr val="accent1">
                  <a:lumMod val="50000"/>
                </a:schemeClr>
              </a:solidFill>
            </a:rPr>
            <a:t>ጳውሎስ መብቶቹን መተዉ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am-ET" sz="2000" b="1" dirty="0"/>
            <a:t>የወንጌል መብቶች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am-ET" sz="2000" b="1" dirty="0"/>
            <a:t>ቆሮንቶስ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am-ET" sz="2000" b="1" dirty="0">
              <a:solidFill>
                <a:schemeClr val="accent5">
                  <a:lumMod val="50000"/>
                </a:schemeClr>
              </a:solidFill>
            </a:rPr>
            <a:t>ስለ ጣዖት አምልኮ ማስጠንቀቂያ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am-ET" sz="2000" b="1" dirty="0"/>
            <a:t>ከኋላ ታሪክ መማር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am-ET" sz="2000" b="1" dirty="0"/>
            <a:t>ቆሮንቶስ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am-ET" sz="2000" b="1" dirty="0">
              <a:solidFill>
                <a:schemeClr val="accent6">
                  <a:lumMod val="50000"/>
                </a:schemeClr>
              </a:solidFill>
            </a:rPr>
            <a:t>የጌታ ጽዋ እና የአጋንንት ጽዋ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am-ET" sz="2000" b="1" dirty="0"/>
            <a:t>ከጣዖት መሸሽ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am-ET" sz="2000" b="1" dirty="0"/>
            <a:t>ቆሮንቶስ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am-ET" sz="2000" b="1" dirty="0">
              <a:solidFill>
                <a:schemeClr val="accent3">
                  <a:lumMod val="50000"/>
                </a:schemeClr>
              </a:solidFill>
            </a:rPr>
            <a:t>ሁሉን ለእግዚአብሔር ክብር አድርጉት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am-ET" sz="2000" b="1" dirty="0"/>
            <a:t>የተፈቀደው እና ተገቢ የሆነው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ቆሮንቶስ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ብርቱ የተባሉት ሰዎች ጣዖታት ከንቱ እንደሆኑና አንድ እውነተኛ አምላክ ብቻ እንዳለ ይረዳሉ</a:t>
          </a:r>
          <a:endParaRPr lang="en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ደካማ የተባሉት ሰዎች ይህንን ገና በቅጡ አልተረዱትም</a:t>
          </a:r>
          <a:endParaRPr lang="en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ቆሮንቶስ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ብርቱ የተባሉት ለጣዖት የተሰዋውን ሥጋ ይበላሉ ምክንያቱም ጣዖት ምግባቸውን ሊበክል እንደማችል ያውቃሉ</a:t>
          </a:r>
          <a:endParaRPr lang="en" sz="20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am-ET" sz="2000" b="1" dirty="0"/>
            <a:t>ደከማ የተባሉት ግን ያንን ሥጋ ከበሉ ኃጥያት እንደሰሩ ያስባሉ</a:t>
          </a:r>
          <a:endParaRPr lang="en" sz="20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am-ET" sz="2000" b="1" dirty="0">
              <a:solidFill>
                <a:schemeClr val="tx1"/>
              </a:solidFill>
            </a:rPr>
            <a:t>በጉባኤው የመቀለብ መብት</a:t>
          </a:r>
          <a:r>
            <a:rPr lang="en" sz="2000" b="1" dirty="0">
              <a:solidFill>
                <a:schemeClr val="tx1"/>
              </a:solidFill>
            </a:rPr>
            <a:t> (1 </a:t>
          </a:r>
          <a:r>
            <a:rPr lang="am-ET" sz="2000" b="1" dirty="0">
              <a:solidFill>
                <a:schemeClr val="tx1"/>
              </a:solidFill>
            </a:rPr>
            <a:t>ቆሮ</a:t>
          </a:r>
          <a:r>
            <a:rPr lang="en" sz="2000" b="1" dirty="0">
              <a:solidFill>
                <a:schemeClr val="tx1"/>
              </a:solidFill>
            </a:rPr>
            <a:t>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ከሚስቱ ጋር የመጓዝ መብት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 (1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ቆሮ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am-ET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ተራ ስራን ያለመስራት መብት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</a:t>
          </a:r>
          <a:r>
            <a:rPr lang="am-ET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ቆሮ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am-ET" sz="2000" b="1" dirty="0">
              <a:solidFill>
                <a:schemeClr val="tx1"/>
              </a:solidFill>
            </a:rPr>
            <a:t>ጳውሎስ ሌሎች ሐዋርያት ከሚያገለግሏቸው</a:t>
          </a:r>
          <a:r>
            <a:rPr lang="en" sz="2000" b="1" dirty="0">
              <a:solidFill>
                <a:schemeClr val="tx1"/>
              </a:solidFill>
            </a:rPr>
            <a:t> </a:t>
          </a:r>
          <a:r>
            <a:rPr lang="am-ET" sz="2000" b="1" dirty="0">
              <a:solidFill>
                <a:schemeClr val="tx1"/>
              </a:solidFill>
            </a:rPr>
            <a:t>ቤተክርስቲያናት የሚቀበሉትን ድጋፍ እርሱ ከሚያገለግላቸው ቤተክርስቲያናት አልተቀበለም።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ይንከባከቧቸውና በአገልግሎታቸው ይረዷቸው ዘንድ ከሚስቶቻቸው ጋር መጓዝ የሐዋርያት ልማድ ነበረ።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ሚስቲቱም እንደባልዋ የቤተክርስቲያንን እርዳታ የመቀበል መብት አላት።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am-ET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ጳውሎስ ከአድማጮቹ ያልተገባ ጥቅምን ለማግኘት እንደሚፈልግ እንዳያስቡና ራስን የመካድ ምሳሌነትን ሊያሳያቸው ሲል ኑሮውን በራሱ ለመቻል ጥሯል።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ለጣዖት የተሰዋ ምግብንና ንጹህ ምግብን ሁለቱንም የሚያቀርብ ሥጋ ቤት ነበር እንበል።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ከዚህ ቤት ለመግዛት አንድ አማኝ ቢመጣ ንጹህ ያልሆነውን ሥጋ እንደማይበላው ላለማሳወቅ ሥጋው ከየት እንደመጣ ላይጠይቅ ይችላል።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ቆሮ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አንድ የማያምን ሰው አማኙን ሰው ምግብ ጋበዘው እንበል።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አማኙ ያለ ጥያቄ በላ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 ነገር ለእርሱ ተፈቅዶአልና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።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ደግሞም ጋባዡ የቀረበው ሥጋ ለጣዖት መሰዋቱን ተናገረ እንበል።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ይሄን ጊዜ </a:t>
          </a:r>
          <a:r>
            <a:rPr lang="am-ET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የጋባዡን አመለካከት ላለመማበላሸት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ሲል አማኙ ሥጋውን መብላት የለበትም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ቆሮ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am-ET" sz="2000" b="1" kern="1200" dirty="0"/>
            <a:t>ቆሮንቶስ</a:t>
          </a:r>
          <a:r>
            <a:rPr lang="en" sz="2000" b="1" kern="1200" dirty="0"/>
            <a:t>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am-ET" sz="2000" b="1" kern="1200" dirty="0">
              <a:solidFill>
                <a:srgbClr val="105660"/>
              </a:solidFill>
            </a:rPr>
            <a:t>ለጣዖት የተሰዋ ምግብ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am-ET" sz="2000" b="1" kern="1200" dirty="0"/>
            <a:t>እውቀት እና ፍቅር</a:t>
          </a:r>
          <a:r>
            <a:rPr lang="en" sz="2000" b="1" kern="1200" dirty="0"/>
            <a:t>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am-ET" sz="2000" b="1" kern="1200" dirty="0"/>
            <a:t>ቆሮንቶስ</a:t>
          </a:r>
          <a:r>
            <a:rPr lang="en" sz="2000" b="1" kern="1200" dirty="0"/>
            <a:t>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am-ET" sz="2000" b="1" kern="1200" dirty="0">
              <a:solidFill>
                <a:schemeClr val="accent1">
                  <a:lumMod val="50000"/>
                </a:schemeClr>
              </a:solidFill>
            </a:rPr>
            <a:t>ጳውሎስ መብቶቹን መተዉ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am-ET" sz="2000" b="1" kern="1200" dirty="0"/>
            <a:t>የወንጌል መብቶች</a:t>
          </a:r>
          <a:r>
            <a:rPr lang="en" sz="2000" b="1" kern="1200" dirty="0"/>
            <a:t>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am-ET" sz="2000" b="1" kern="1200" dirty="0"/>
            <a:t>ቆሮንቶስ</a:t>
          </a:r>
          <a:r>
            <a:rPr lang="en" sz="2000" b="1" kern="1200" dirty="0"/>
            <a:t>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am-ET" sz="2000" b="1" kern="1200" dirty="0">
              <a:solidFill>
                <a:schemeClr val="accent5">
                  <a:lumMod val="50000"/>
                </a:schemeClr>
              </a:solidFill>
            </a:rPr>
            <a:t>ስለ ጣዖት አምልኮ ማስጠንቀቂያ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am-ET" sz="2000" b="1" kern="1200" dirty="0"/>
            <a:t>ከኋላ ታሪክ መማር</a:t>
          </a:r>
          <a:r>
            <a:rPr lang="en" sz="2000" b="1" kern="1200" dirty="0"/>
            <a:t>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am-ET" sz="2000" b="1" kern="1200" dirty="0"/>
            <a:t>ቆሮንቶስ</a:t>
          </a:r>
          <a:r>
            <a:rPr lang="en" sz="2000" b="1" kern="1200" dirty="0"/>
            <a:t>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am-ET" sz="2000" b="1" kern="1200" dirty="0">
              <a:solidFill>
                <a:schemeClr val="accent6">
                  <a:lumMod val="50000"/>
                </a:schemeClr>
              </a:solidFill>
            </a:rPr>
            <a:t>የጌታ ጽዋ እና የአጋንንት ጽዋ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am-ET" sz="2000" b="1" kern="1200" dirty="0"/>
            <a:t>ከጣዖት መሸሽ</a:t>
          </a:r>
          <a:r>
            <a:rPr lang="en" sz="2000" b="1" kern="1200" dirty="0"/>
            <a:t>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am-ET" sz="2000" b="1" kern="1200" dirty="0"/>
            <a:t>ቆሮንቶስ</a:t>
          </a:r>
          <a:r>
            <a:rPr lang="en" sz="2000" b="1" kern="1200" dirty="0"/>
            <a:t>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am-ET" sz="2000" b="1" kern="1200" dirty="0">
              <a:solidFill>
                <a:schemeClr val="accent3">
                  <a:lumMod val="50000"/>
                </a:schemeClr>
              </a:solidFill>
            </a:rPr>
            <a:t>ሁሉን ለእግዚአብሔር ክብር አድርጉት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am-ET" sz="2000" b="1" kern="1200" dirty="0"/>
            <a:t>የተፈቀደው እና ተገቢ የሆነው</a:t>
          </a:r>
          <a:r>
            <a:rPr lang="en" sz="2000" b="1" kern="1200" dirty="0"/>
            <a:t>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ቆሮንቶስ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ብርቱ የተባሉት ሰዎች ጣዖታት ከንቱ እንደሆኑና አንድ እውነተኛ አምላክ ብቻ እንዳለ ይረዳሉ</a:t>
          </a:r>
          <a:endParaRPr lang="en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ደካማ የተባሉት ሰዎች ይህንን ገና በቅጡ አልተረዱትም</a:t>
          </a:r>
          <a:endParaRPr lang="en" sz="20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ቆሮንቶስ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ብርቱ የተባሉት ለጣዖት የተሰዋውን ሥጋ ይበላሉ ምክንያቱም ጣዖት ምግባቸውን ሊበክል እንደማችል ያውቃሉ</a:t>
          </a:r>
          <a:endParaRPr lang="en" sz="20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/>
            <a:t>ደከማ የተባሉት ግን ያንን ሥጋ ከበሉ ኃጥያት እንደሰሩ ያስባሉ</a:t>
          </a:r>
          <a:endParaRPr lang="en" sz="20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am-ET" sz="2000" b="1" kern="1200" dirty="0">
              <a:solidFill>
                <a:schemeClr val="tx1"/>
              </a:solidFill>
            </a:rPr>
            <a:t>በጉባኤው የመቀለብ መብት</a:t>
          </a:r>
          <a:r>
            <a:rPr lang="en" sz="2000" b="1" kern="1200" dirty="0">
              <a:solidFill>
                <a:schemeClr val="tx1"/>
              </a:solidFill>
            </a:rPr>
            <a:t> (1 </a:t>
          </a:r>
          <a:r>
            <a:rPr lang="am-ET" sz="2000" b="1" kern="1200" dirty="0">
              <a:solidFill>
                <a:schemeClr val="tx1"/>
              </a:solidFill>
            </a:rPr>
            <a:t>ቆሮ</a:t>
          </a:r>
          <a:r>
            <a:rPr lang="en" sz="2000" b="1" kern="1200" dirty="0">
              <a:solidFill>
                <a:schemeClr val="tx1"/>
              </a:solidFill>
            </a:rPr>
            <a:t>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am-ET" sz="2000" b="1" kern="1200" dirty="0">
              <a:solidFill>
                <a:schemeClr val="tx1"/>
              </a:solidFill>
            </a:rPr>
            <a:t>ጳውሎስ ሌሎች ሐዋርያት ከሚያገለግሏቸው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r>
            <a:rPr lang="am-ET" sz="2000" b="1" kern="1200" dirty="0">
              <a:solidFill>
                <a:schemeClr val="tx1"/>
              </a:solidFill>
            </a:rPr>
            <a:t>ቤተክርስቲያናት የሚቀበሉትን ድጋፍ እርሱ ከሚያገለግላቸው ቤተክርስቲያናት አልተቀበለም።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ከሚስቱ ጋር የመጓዝ መብት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 (1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ይንከባከቧቸውና በአገልግሎታቸው ይረዷቸው ዘንድ ከሚስቶቻቸው ጋር መጓዝ የሐዋርያት ልማድ ነበረ።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ሚስቲቱም እንደባልዋ የቤተክርስቲያንን እርዳታ የመቀበል መብት አላት።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am-ET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ተራ ስራን ያለመስራት መብት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</a:t>
          </a:r>
          <a:r>
            <a:rPr lang="am-ET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am-ET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ጳውሎስ ከአድማጮቹ ያልተገባ ጥቅምን ለማግኘት እንደሚፈልግ እንዳያስቡና ራስን የመካድ ምሳሌነትን ሊያሳያቸው ሲል ኑሮውን በራሱ ለመቻል ጥሯል።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ለጣዖት የተሰዋ ምግብንና ንጹህ ምግብን ሁለቱንም የሚያቀርብ ሥጋ ቤት ነበር እንበል።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ከዚህ ቤት ለመግዛት አንድ አማኝ ቢመጣ ንጹህ ያልሆነውን ሥጋ እንደማይበላው ላለማሳወቅ ሥጋው ከየት እንደመጣ ላይጠይቅ ይችላል።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አንድ የማያምን ሰው አማኙን ሰው ምግብ ጋበዘው እንበል።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አማኙ ያለ ጥያቄ በላ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ሁሉ ነገር ለእርሱ ተፈቅዶአልና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።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ደግሞም ጋባዡ የቀረበው ሥጋ ለጣዖት መሰዋቱን ተናገረ እንበል።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ይሄን ጊዜ </a:t>
          </a:r>
          <a:r>
            <a:rPr lang="am-ET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የጋባዡን አመለካከት ላለመማበላሸት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ሲል አማኙ ሥጋውን መብላት የለበትም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173185" y="-185058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am-ET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ሁሉን ለእግዚአብሔር ክብር</a:t>
            </a:r>
            <a:endParaRPr lang="en" sz="5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812823" y="6515100"/>
            <a:ext cx="2379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am-ET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ትምህርት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am-ET" sz="1600" b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ለሐምሌ</a:t>
            </a:r>
            <a:r>
              <a:rPr lang="en" sz="1600" b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r>
              <a:rPr lang="am-ET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፣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እንግዲህ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የምትበሉ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ወይም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የምትጠጡ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ብትሆኑ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ወይም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ማናቸውን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ነገር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ብታደርጉ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ሁሉን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ለእግዚአብሔር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ክብር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b="1" dirty="0" err="1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አድርጉት</a:t>
            </a:r>
            <a:r>
              <a:rPr lang="en-US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።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am-ET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ቆሮንቶስ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10:31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128106"/>
            <a:ext cx="6094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ከ</a:t>
            </a:r>
            <a:r>
              <a:rPr lang="en" sz="2000" b="1" dirty="0"/>
              <a:t>1</a:t>
            </a:r>
            <a:r>
              <a:rPr lang="am-ET" sz="2000" b="1" dirty="0"/>
              <a:t>ኛ</a:t>
            </a:r>
            <a:r>
              <a:rPr lang="en" sz="2000" b="1" dirty="0"/>
              <a:t> </a:t>
            </a:r>
            <a:r>
              <a:rPr lang="am-ET" sz="2000" b="1" dirty="0"/>
              <a:t>ቆሮንቶስ ምዕራፍ</a:t>
            </a:r>
            <a:r>
              <a:rPr lang="en" sz="2000" b="1" dirty="0"/>
              <a:t> 7</a:t>
            </a:r>
            <a:r>
              <a:rPr lang="am-ET" sz="2000" b="1" dirty="0"/>
              <a:t> ጀምሮ የቆሮንቶስ ሰዎች በደብዳቤ የላኩለትን ጥያቄዎች መመለስ ላይ ትኩረቱን ያደርጋል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7:1)</a:t>
            </a:r>
            <a:r>
              <a:rPr lang="am-ET" sz="2000" b="1" dirty="0"/>
              <a:t>።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302917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429000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በጥቅሉ በቤተክርስቲያን ውስጥ ወይም በግል ህይወት የሚደረግ ማንኛውም ተግባር ለእግዚአብሔር ክብር ሊደረግ እንደሚገባ ጳውሎስ በአንክሮ ያሳስባል።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431294"/>
            <a:ext cx="609444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ቢሆንም ግን በእያንዳንዱ ጉዳይ ውስጥ ቤተክርስቲያንን ወደ አንድነት ሊያመሯት የሚችሉ እንደ ፍቅርና መከባበር ያሉ ዋና ርዕሶችን በማስተሳሰር ለማንሳት ሞክሯል።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60944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ከምዕራፍ 8 እስከ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 ድረስ ዋናው ርዕሱ ጣዖትን የማምለክ ኃጥያትን የተመለከተ ቢሆንም ከዚህ ርዕስ ጋር በቀጥታ የማይገናኙ ልዩ ልዩ ጉዳዮችንም እያነባበረ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ይጠቅሳል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am-ET" sz="4400" b="1" dirty="0">
                <a:ln/>
                <a:solidFill>
                  <a:schemeClr val="accent3"/>
                </a:solidFill>
              </a:rPr>
              <a:t>እውቀት እና ፍቅር</a:t>
            </a:r>
            <a:endParaRPr lang="en" sz="44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am-ET" sz="2000" b="1" dirty="0">
                <a:ln/>
                <a:solidFill>
                  <a:schemeClr val="accent4">
                    <a:lumMod val="50000"/>
                  </a:schemeClr>
                </a:solidFill>
              </a:rPr>
              <a:t>ቆሮንቶስ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am-ET" sz="2000" b="1" dirty="0">
                <a:ln/>
                <a:solidFill>
                  <a:schemeClr val="accent4">
                    <a:lumMod val="50000"/>
                  </a:schemeClr>
                </a:solidFill>
              </a:rPr>
              <a:t>ለጣዖት የተሰዋ ምግብ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166098"/>
            <a:ext cx="7242499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am-ET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[...]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እውቀት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ያስታብያል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ፍቅር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ያንጻል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8:1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am-ET" sz="2000" b="1" dirty="0"/>
              <a:t>ጳውሎስ የቤተክርስቲያን ሰዎችን</a:t>
            </a:r>
            <a:r>
              <a:rPr lang="en" sz="2000" b="1" dirty="0"/>
              <a:t> “</a:t>
            </a:r>
            <a:r>
              <a:rPr lang="am-ET" sz="2000" b="1" dirty="0"/>
              <a:t>ብርቱ</a:t>
            </a:r>
            <a:r>
              <a:rPr lang="en" sz="2000" b="1" dirty="0"/>
              <a:t>” </a:t>
            </a:r>
            <a:r>
              <a:rPr lang="am-ET" sz="2000" b="1" dirty="0"/>
              <a:t>እና</a:t>
            </a:r>
            <a:r>
              <a:rPr lang="en" sz="2000" b="1" dirty="0"/>
              <a:t> “</a:t>
            </a:r>
            <a:r>
              <a:rPr lang="am-ET" sz="2000" b="1" dirty="0"/>
              <a:t>ደካማ</a:t>
            </a:r>
            <a:r>
              <a:rPr lang="en" sz="2000" b="1" dirty="0"/>
              <a:t>”</a:t>
            </a:r>
            <a:r>
              <a:rPr lang="am-ET" sz="2000" b="1" dirty="0"/>
              <a:t> በማለት ለሁለት</a:t>
            </a:r>
            <a:r>
              <a:rPr lang="en" sz="2000" b="1" dirty="0"/>
              <a:t> </a:t>
            </a:r>
            <a:r>
              <a:rPr lang="am-ET" sz="2000" b="1" dirty="0"/>
              <a:t>ይከፍላቸዋል።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ነገር ግን ብርቱዎቹ በእውቀታቸውና በተግባራቸው ደካማ የሆኑትን ሊያሰናክሉ ይችላሉ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8:10)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ለወንድሙ ካለው ፍቅር የተነሳ ብርቱ የሆነው ደካማ ለሆነው ሲል ራሱን ሊቆጥብ ይገባል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8:11-13)</a:t>
            </a:r>
            <a:r>
              <a:rPr lang="am-ET" sz="2000" b="1" dirty="0"/>
              <a:t>።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322059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ክርስትያኖች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ፍቅርን ከእውቀት በፊት በማስቀደም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ደካማ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ለተባሉት ወንድሞች እውቀት እንቅፋት እንዳይሆንባቸውና እድገታቸውን እንዳይገታው </a:t>
            </a:r>
            <a:r>
              <a:rPr kumimoji="0" lang="am-ET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መጠንቀቅ አለባቸው።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የወንጌል መብቶች</a:t>
            </a:r>
          </a:p>
          <a:p>
            <a:pPr algn="ctr"/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am-ET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ptos" panose="02110004020202020204"/>
              </a:rPr>
              <a:t>ቆሮንቶስ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</a:t>
            </a:r>
            <a:r>
              <a:rPr lang="am-ET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ptos" panose="02110004020202020204"/>
              </a:rPr>
              <a:t>ጳውሎስ መብቶቹን መተዉ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182778"/>
            <a:ext cx="3847747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እንዲሁ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ደግሞ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ወንጌልን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የሚሰብኩ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ከወንጌል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ቀለብ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እንዲቀበሉ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ጌታ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ደንግጎአል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።</a:t>
            </a:r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am-ET" b="1" dirty="0">
                <a:solidFill>
                  <a:srgbClr val="002060"/>
                </a:solidFill>
                <a:latin typeface="Comic Sans MS" panose="030F0702030302020204" pitchFamily="66" charset="0"/>
              </a:rPr>
              <a:t>         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am-ET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9:14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ጳውሎስ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ለደካሞች ካለው ፍቅር በመነሳት ቢያንስ ሶስት መብቶችን ትቷል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689755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ኢየሱስ ወንጌልን የሚሰብኩ ሰዎች በወንጌል ስራ እንዲተዳደሩ በግልጽ ቢናገርም፣ ጳውሎስና በርናባስ ግን አማኞችን ላለማደናቀፍ ብለው በፈቃዳቸው ይህንን መብት ትተው ነበር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9:12-14</a:t>
            </a:r>
            <a:r>
              <a:rPr lang="am-ET" sz="2000" b="1" dirty="0"/>
              <a:t>፣ ሉቃ</a:t>
            </a:r>
            <a:r>
              <a:rPr lang="en" sz="2000" b="1" dirty="0"/>
              <a:t> 10:7)</a:t>
            </a:r>
            <a:r>
              <a:rPr lang="am-ET" sz="2000" b="1" dirty="0"/>
              <a:t>።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am-ET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ከኋላ ታሪክ መማር</a:t>
            </a:r>
            <a:endParaRPr lang="en" sz="44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am-ET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ቆሮንቶስ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10:1-13 (</a:t>
            </a:r>
            <a:r>
              <a:rPr lang="am-ET" sz="2400" b="1" dirty="0">
                <a:ln w="0"/>
                <a:solidFill>
                  <a:schemeClr val="accent6">
                    <a:lumMod val="75000"/>
                  </a:schemeClr>
                </a:solidFill>
                <a:latin typeface="Aptos" panose="02110004020202020204"/>
              </a:rPr>
              <a:t>ስለ ጣዖት አምልኮ ማስጠንቀቂያ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172032"/>
            <a:ext cx="9058149" cy="70788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ሕዝብም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ሊበሉ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ሊጠጡም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ተቀመጡ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ሊዘፍኑም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ተነሡ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ተብሎ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ተጻፈ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ከእነርሱ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አንዳንዶቹ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እንዳደረጉት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ጣዖትን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የምታመልኩ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አትሁኑ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10:7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የዘጸአት ታሪክ በመንፈሳዊ መነጽር ሲታይ የእኛን ሕይወት ይመስላል። ባህሩን የእስራኤል ሕዝብ መሻገሩ የእኛን የጥምቀት ኪዳን ተምሳሌት ነው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10:1-2)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73863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ልብ እንበል</a:t>
            </a:r>
            <a:r>
              <a:rPr lang="en" sz="2000" b="1" dirty="0"/>
              <a:t>! </a:t>
            </a:r>
            <a:r>
              <a:rPr lang="am-ET" sz="2000" b="1" dirty="0"/>
              <a:t>ምንም እንኳን እስራኤላውያን እነዚህን ነገሮች ቢፈጽሙም ወደ ጣዖት አምልኮና ሌሎች ከባድ ኃጥያቶች ውስጥ ወድቀው ነበር።</a:t>
            </a:r>
            <a:r>
              <a:rPr lang="en" sz="2000" b="1" dirty="0"/>
              <a:t> </a:t>
            </a:r>
            <a:r>
              <a:rPr lang="am-ET" sz="2000" b="1" dirty="0"/>
              <a:t>ይኸው ተመሳሳይ ነገር እንዳይገጥመን እንጠንቀቅ</a:t>
            </a:r>
            <a:r>
              <a:rPr lang="en" sz="2000" b="1" dirty="0"/>
              <a:t>!                                                                                          (1 </a:t>
            </a:r>
            <a:r>
              <a:rPr lang="am-ET" sz="2000" b="1" dirty="0"/>
              <a:t>ቆሮ</a:t>
            </a:r>
            <a:r>
              <a:rPr lang="en" sz="2000" b="1" dirty="0"/>
              <a:t> 10:5-10)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በምድረ በዳ የበሉት ምግብና መጠጥ የእኛን የጌታ እራት የሚወክል ነው፤ እርሱም በመንፈስ የኢየሱስን ሥጋ እና ደም የምንበላበትና የምንጠጣበት ነው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                     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10:3-4)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ስለዚህም ሐዋርያው ይህንን ክፍል በኃይለኛ ምክር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እንዲህ ሲል ይጠቀልለዋል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“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ስለዚህ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እንደ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ቆመ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የሚመስለው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እንዳይወድቅ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ይጠንቀቅ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10:12)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ከጣዖት መሸሽ</a:t>
            </a:r>
            <a:endParaRPr lang="en" sz="4400" b="1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am-ET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ቆሮንቶስ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lang="am-ET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110004020202020204"/>
              </a:rPr>
              <a:t>የጌታ ጽዋ እና የአጋንንት ጽዋ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4001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ስለዚህ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ወዳጆቼ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ሆይ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፥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ጣዖትን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ከማምለክ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ሽሹ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10:14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ለጣዖታት የተሰዋን ምግብ ያለ ሀሳብ መብላት ከተፈቀደ ታዲያ ጳውሎስ በ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ኛ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ቆሮንቶስ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ላይ ይህን ሀሳብ የሚቃወም ምክር እየሰጠ የሚመስለው ለምንድን ነው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በጌታ እራት ላይ ስንሳተፍ የክርስቶስ አካል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ቤተክርስቲያን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እንደምንሆነው በጣዖት በዓላት ላይ ስንሳተፍ ደግሞ ከአጋንንት ጋር እንተባበራለን </a:t>
            </a:r>
            <a:b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ቆሮ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10:16-20)</a:t>
            </a:r>
            <a:r>
              <a:rPr lang="am-ET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።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ያለ ማንም ትዝብት ይህን ሥጋ በቤት መብላትና ጣዖታትን ለማምለክ በዓል እያከበረ ባለ ሕዝብ መሃል መብላት ፍጹም የተለያዩ ነገሮች ናቸው።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አንድ አማኝ በእንዲህ አይነቱ በዓል ላይ ከተሳተፈ እምነቱን ክዶ የጣዖት አምልኮን እየተቀበለ ነው።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የጌታን እራት ጽዋ እየወሰድንና ኢየሱስን እያመሰገንን በተመሳሳይ ሰዓት ደግሞ ከአጋንንት በዓል ጽዋ መውሰድ አንችልም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10:21)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am-ET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የተፈቀደው እና ተገቢ የሆነው</a:t>
            </a:r>
            <a:endParaRPr lang="en-US" sz="44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algn="ctr"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am-ET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ቆሮንቶስ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lang="am-ET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latin typeface="Aptos" panose="02110004020202020204"/>
              </a:rPr>
              <a:t>ሁሉን ለእግዚአብሔር ክብር አድርጉት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117921"/>
            <a:ext cx="1203483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እንግዲህ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የምትበሉ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ወይም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የምትጠጡ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ብትሆኑ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ወይም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ማናቸውን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ነገር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ብታደርጉ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ሁሉን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ለእግዚአብሔር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ክብር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አድርጉት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</a:t>
            </a:r>
            <a:r>
              <a:rPr lang="en-US" sz="2000" b="1" dirty="0" err="1"/>
              <a:t>ሁሉ</a:t>
            </a:r>
            <a:r>
              <a:rPr lang="en-US" sz="2000" b="1" dirty="0"/>
              <a:t> </a:t>
            </a:r>
            <a:r>
              <a:rPr lang="en-US" sz="2000" b="1" dirty="0" err="1"/>
              <a:t>ተፈቅዶልኛል</a:t>
            </a:r>
            <a:r>
              <a:rPr lang="en-US" sz="2000" b="1" dirty="0"/>
              <a:t>፥ </a:t>
            </a:r>
            <a:r>
              <a:rPr lang="en-US" sz="2000" b="1" dirty="0" err="1"/>
              <a:t>ሁሉ</a:t>
            </a:r>
            <a:r>
              <a:rPr lang="en-US" sz="2000" b="1" dirty="0"/>
              <a:t> </a:t>
            </a:r>
            <a:r>
              <a:rPr lang="en-US" sz="2000" b="1" dirty="0" err="1"/>
              <a:t>ግን</a:t>
            </a:r>
            <a:r>
              <a:rPr lang="en-US" sz="2000" b="1" dirty="0"/>
              <a:t> </a:t>
            </a:r>
            <a:r>
              <a:rPr lang="en-US" sz="2000" b="1" dirty="0" err="1"/>
              <a:t>የሚጠቅም</a:t>
            </a:r>
            <a:r>
              <a:rPr lang="en-US" sz="2000" b="1" dirty="0"/>
              <a:t> </a:t>
            </a:r>
            <a:r>
              <a:rPr lang="en-US" sz="2000" b="1" dirty="0" err="1"/>
              <a:t>አይደለም</a:t>
            </a:r>
            <a:r>
              <a:rPr lang="en-US" sz="2000" b="1" dirty="0"/>
              <a:t>፤</a:t>
            </a:r>
            <a:r>
              <a:rPr lang="en" sz="2000" b="1" dirty="0"/>
              <a:t>” (1 </a:t>
            </a:r>
            <a:r>
              <a:rPr lang="am-ET" sz="2000" b="1" dirty="0"/>
              <a:t>ቆሮ</a:t>
            </a:r>
            <a:r>
              <a:rPr lang="en" sz="2000" b="1" dirty="0"/>
              <a:t> 10:23)</a:t>
            </a:r>
            <a:r>
              <a:rPr lang="am-ET" sz="2000" b="1" dirty="0"/>
              <a:t>።</a:t>
            </a:r>
            <a:br>
              <a:rPr lang="en" sz="2000" b="1" dirty="0"/>
            </a:br>
            <a:r>
              <a:rPr lang="am-ET" sz="2000" b="1" dirty="0"/>
              <a:t>ሁለት ተጨባጭ ምሳሌዎች</a:t>
            </a:r>
            <a:r>
              <a:rPr lang="en" sz="2000" b="1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795233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ከእነዚህ መመሪያዎች በስተጀርባ ያሉት ሁለት መርሆዎች እግዚአብሔርን በሁሉ ነበር ማክበር</a:t>
            </a:r>
            <a:r>
              <a:rPr lang="en" sz="2000" b="1" dirty="0"/>
              <a:t>(1</a:t>
            </a:r>
            <a:r>
              <a:rPr lang="am-ET" sz="2000" b="1" dirty="0"/>
              <a:t>ቆሮ</a:t>
            </a:r>
            <a:r>
              <a:rPr lang="en" sz="2000" b="1" dirty="0"/>
              <a:t> 10:31) </a:t>
            </a:r>
            <a:r>
              <a:rPr lang="am-ET" sz="2000" b="1" dirty="0"/>
              <a:t>እና</a:t>
            </a:r>
            <a:r>
              <a:rPr lang="en" sz="2000" b="1" dirty="0"/>
              <a:t> </a:t>
            </a:r>
            <a:r>
              <a:rPr lang="am-ET" sz="2000" b="1" dirty="0"/>
              <a:t>ሌሎች እንዲጠቀሙ መፈለግ ናቸው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10:24, 32)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5011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ይህም ማለት</a:t>
            </a:r>
            <a:r>
              <a:rPr lang="en" sz="2000" b="1" dirty="0">
                <a:solidFill>
                  <a:prstClr val="black"/>
                </a:solidFill>
              </a:rPr>
              <a:t>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ኢየሱስ ያን ባለጸጋ ወጣት እንደጠየቀው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እግዚአብሔርን ከሁሉ በላይ መውደድና ባልንጀሮቻችንን እንደ ራሳችን መውደድ ማለት ነው 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32819" y="1182946"/>
            <a:ext cx="9839326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am-ET" sz="2800" b="1" dirty="0">
                <a:latin typeface="Constantia" panose="02030602050306030303" pitchFamily="18" charset="0"/>
              </a:rPr>
              <a:t>ሐዋርያው የቆሮንቶስ ሰዎችን</a:t>
            </a:r>
            <a:r>
              <a:rPr lang="en-US" sz="2800" b="1" dirty="0">
                <a:latin typeface="Constantia" panose="02030602050306030303" pitchFamily="18" charset="0"/>
              </a:rPr>
              <a:t> "</a:t>
            </a:r>
            <a:r>
              <a:rPr lang="en-US" sz="2000" dirty="0"/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ስለዚህ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እንደ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ቆመ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የሚመስለው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እንዳይወድቅ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ይጠንቀቅ</a:t>
            </a:r>
            <a:r>
              <a:rPr lang="en-US" sz="2800" b="1" dirty="0">
                <a:latin typeface="Constantia" panose="02030602050306030303" pitchFamily="18" charset="0"/>
              </a:rPr>
              <a:t>። " </a:t>
            </a:r>
            <a:r>
              <a:rPr lang="am-ET" sz="2800" b="1" dirty="0">
                <a:latin typeface="Constantia" panose="02030602050306030303" pitchFamily="18" charset="0"/>
              </a:rPr>
              <a:t>ብሎ አስጠነቀቃቸው። በጸሎት መትጋትን ችላ ብለው ትምክህተኛና ትዕቢተኛ ቢሆኑ ወደ ትልቅ ኃጥያት ይወድቃሉ፤ በራሳቸውም ላይ የእግዚአብሔርን ቁጣ ያመጣሉ።</a:t>
            </a:r>
            <a:r>
              <a:rPr lang="en" sz="2800" b="1" dirty="0">
                <a:latin typeface="Constantia" panose="02030602050306030303" pitchFamily="18" charset="0"/>
              </a:rPr>
              <a:t> […]</a:t>
            </a:r>
          </a:p>
          <a:p>
            <a:pPr>
              <a:spcBef>
                <a:spcPts val="600"/>
              </a:spcBef>
            </a:pPr>
            <a:r>
              <a:rPr lang="am-ET" sz="2800" b="1" dirty="0">
                <a:latin typeface="Constantia" panose="02030602050306030303" pitchFamily="18" charset="0"/>
              </a:rPr>
              <a:t>ጳውሎስ በጌታ ወንድሞቹ የሆኑትን ቃላቸውና ተግባራቸው በሌሎች ላይ የሚፈጥረውን ተጽዕኖ ልብ እንዲሉ ያሳስባቸዋል እናም ማንኛውም ተግባር ምንም እንኳን መልካም ቢመስል ጣዖት ማምለክን የሚያደፋፍር ወይም በእምነት የደከሙትን የሚያሰናክል ከሆነ እንዳያደርጉት ያስጠነቅቃቸዋል።</a:t>
            </a:r>
            <a:r>
              <a:rPr lang="en-US" sz="2800" b="1" dirty="0">
                <a:latin typeface="Constantia" panose="02030602050306030303" pitchFamily="18" charset="0"/>
              </a:rPr>
              <a:t> "</a:t>
            </a:r>
            <a:r>
              <a:rPr lang="en-US" sz="2000" dirty="0"/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እንግዲህ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የምትበሉ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ወይም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የምትጠጡ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ብትሆኑ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ወይም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ማናቸውን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ነገር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ብታደርጉ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ሁሉን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ለእግዚአብሔር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ክብር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አድርጉት</a:t>
            </a:r>
            <a:r>
              <a:rPr lang="en-US" sz="2800" b="1" dirty="0">
                <a:latin typeface="Constantia" panose="02030602050306030303" pitchFamily="18" charset="0"/>
              </a:rPr>
              <a:t>። </a:t>
            </a:r>
            <a:r>
              <a:rPr lang="am-ET" sz="2800" b="1" dirty="0">
                <a:latin typeface="Constantia" panose="02030602050306030303" pitchFamily="18" charset="0"/>
              </a:rPr>
              <a:t>... </a:t>
            </a:r>
            <a:r>
              <a:rPr lang="en-US" sz="2800" b="1" dirty="0" err="1">
                <a:latin typeface="Constantia" panose="02030602050306030303" pitchFamily="18" charset="0"/>
              </a:rPr>
              <a:t>ለአይሁድም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ለግሪክም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ሰዎች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ለእግዚአብሔር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ቤተ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ክርስቲያንም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ማሰናከያ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አትሁኑ</a:t>
            </a:r>
            <a:r>
              <a:rPr lang="en-US" sz="2800" b="1" dirty="0">
                <a:latin typeface="Constantia" panose="02030602050306030303" pitchFamily="18" charset="0"/>
              </a:rPr>
              <a:t>።"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</TotalTime>
  <Words>1005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 Display</vt:lpstr>
      <vt:lpstr>Comic Sans MS</vt:lpstr>
      <vt:lpstr>Aptos</vt:lpstr>
      <vt:lpstr>Constantia</vt:lpstr>
      <vt:lpstr>Wingdings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316</cp:revision>
  <dcterms:created xsi:type="dcterms:W3CDTF">2026-07-04T15:24:19Z</dcterms:created>
  <dcterms:modified xsi:type="dcterms:W3CDTF">2026-08-03T12:41:33Z</dcterms:modified>
</cp:coreProperties>
</file>