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ጳውሎስ ከታወቁት ስጦታዎች መካከል እንደ ምሳሌ የጠቀሳቸው የትኞቹን ነው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ቆሮ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12:8-10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፣ ሮሜ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12:6-8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፣ ኤፌ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4:11-12)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am-ET" sz="2000" b="1" dirty="0"/>
            <a:t>ጥበብን መናገር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am-ET" sz="2000" b="1" dirty="0"/>
            <a:t>እውቀትን</a:t>
          </a:r>
          <a:r>
            <a:rPr lang="am-ET" sz="2000" dirty="0"/>
            <a:t> </a:t>
          </a:r>
          <a:r>
            <a:rPr lang="am-ET" sz="2000" b="1" dirty="0"/>
            <a:t>መናገር</a:t>
          </a:r>
          <a:endParaRPr lang="es-ES" sz="2000" b="1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am-ET" sz="2000" b="1" dirty="0"/>
            <a:t>እምነት</a:t>
          </a:r>
          <a:endParaRPr lang="es-ES" sz="20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am-ET" sz="2000" b="1" dirty="0"/>
            <a:t>የመፈወስ ስጦታ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am-ET" sz="2000" b="1" dirty="0"/>
            <a:t>ተአምራትን ማድረግ</a:t>
          </a:r>
          <a:endParaRPr lang="es-ES" sz="20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am-ET" sz="2000" b="1" dirty="0"/>
            <a:t>ትንቢት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am-ET" sz="2000" b="1" dirty="0"/>
            <a:t>መናፍስትን መለየት</a:t>
          </a:r>
          <a:endParaRPr lang="es-ES" sz="20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am-ET" sz="2000" b="1" dirty="0">
              <a:solidFill>
                <a:schemeClr val="bg1"/>
              </a:solidFill>
              <a:highlight>
                <a:srgbClr val="000080"/>
              </a:highlight>
            </a:rPr>
            <a:t>ሮሜ</a:t>
          </a:r>
          <a:r>
            <a:rPr lang="en" sz="2000" b="1" dirty="0">
              <a:solidFill>
                <a:schemeClr val="bg1"/>
              </a:solidFill>
              <a:highlight>
                <a:srgbClr val="000080"/>
              </a:highlight>
            </a:rPr>
            <a:t> 12:6-8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am-ET" sz="2000" b="1" dirty="0"/>
            <a:t>አገልግሎት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am-ET" sz="2000" b="1" dirty="0"/>
            <a:t>ማስተማር</a:t>
          </a:r>
          <a:endParaRPr lang="es-ES" sz="20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am-ET" sz="2000" b="1" dirty="0"/>
            <a:t>መምከር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am-ET" sz="2000" b="1" dirty="0"/>
            <a:t>በልግስና መስጠት</a:t>
          </a:r>
          <a:endParaRPr lang="es-ES" sz="20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am-ET" sz="2000" b="1" dirty="0"/>
            <a:t>ማስተዳደር</a:t>
          </a:r>
          <a:endParaRPr lang="es-ES" sz="20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am-ET" sz="2000" b="1" dirty="0"/>
            <a:t>ምህረት ማድረግ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am-ET" sz="2000" b="1" dirty="0">
              <a:solidFill>
                <a:schemeClr val="bg1"/>
              </a:solidFill>
              <a:highlight>
                <a:srgbClr val="008000"/>
              </a:highlight>
            </a:rPr>
            <a:t>ኤፌሶን</a:t>
          </a:r>
          <a:r>
            <a:rPr lang="en" sz="2000" b="1" dirty="0">
              <a:solidFill>
                <a:schemeClr val="bg1"/>
              </a:solidFill>
              <a:highlight>
                <a:srgbClr val="008000"/>
              </a:highlight>
            </a:rPr>
            <a:t> 4:11-12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am-ET" sz="2000" b="1" dirty="0"/>
            <a:t>ሐዋርያነት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am-ET" sz="2000" b="1" dirty="0"/>
            <a:t>ወንጌል ሰባኪነት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am-ET" sz="2000" b="1" dirty="0"/>
            <a:t>እረኝነትና አስተማሪነት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am-ET" sz="2000" b="1" dirty="0">
              <a:solidFill>
                <a:schemeClr val="bg1"/>
              </a:solidFill>
              <a:highlight>
                <a:srgbClr val="800000"/>
              </a:highlight>
            </a:rPr>
            <a:t>ቆሮንቶስ</a:t>
          </a: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4BE259B3-562D-47E9-A44B-CF9D23520DF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endParaRPr lang="es-ES" sz="2000" dirty="0"/>
        </a:p>
      </dgm:t>
    </dgm:pt>
    <dgm:pt modelId="{DBB3280D-FDA9-4D88-98DF-C3E300307E80}" type="parTrans" cxnId="{C0D60612-A359-4FD2-8724-0F874FEF9DC1}">
      <dgm:prSet/>
      <dgm:spPr/>
    </dgm:pt>
    <dgm:pt modelId="{FBCC7315-A778-4ECE-A596-E8E3922BFA30}" type="sibTrans" cxnId="{C0D60612-A359-4FD2-8724-0F874FEF9DC1}">
      <dgm:prSet/>
      <dgm:spPr/>
    </dgm:pt>
    <dgm:pt modelId="{8355A33F-1706-4F51-9200-128B07DB75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am-ET" sz="2000" b="1" dirty="0"/>
            <a:t>በልሳን መናገር</a:t>
          </a:r>
          <a:endParaRPr lang="es-ES" sz="2000" b="1" dirty="0"/>
        </a:p>
      </dgm:t>
    </dgm:pt>
    <dgm:pt modelId="{CFF2EE82-4F91-4FD6-86BD-9A7967BF0279}" type="parTrans" cxnId="{A46A8F6B-51A9-4351-86F9-649D8C6B21FE}">
      <dgm:prSet/>
      <dgm:spPr/>
    </dgm:pt>
    <dgm:pt modelId="{F4739416-085C-44E8-A245-09DE8530869C}" type="sibTrans" cxnId="{A46A8F6B-51A9-4351-86F9-649D8C6B21FE}">
      <dgm:prSet/>
      <dgm:spPr/>
    </dgm:pt>
    <dgm:pt modelId="{95781CF2-C985-4649-8339-9E5B754633F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am-ET" sz="2000" b="1" dirty="0"/>
            <a:t>ልሳንን መተርጎም</a:t>
          </a:r>
          <a:endParaRPr lang="es-ES" sz="2000" b="1" dirty="0"/>
        </a:p>
      </dgm:t>
    </dgm:pt>
    <dgm:pt modelId="{6E385926-3905-42ED-B02B-32C1FBDCC4FB}" type="parTrans" cxnId="{90B6D01C-B072-42E2-806E-FBBF6AF40F85}">
      <dgm:prSet/>
      <dgm:spPr/>
    </dgm:pt>
    <dgm:pt modelId="{CB487475-998A-4AC2-B009-A1D0633076B5}" type="sibTrans" cxnId="{90B6D01C-B072-42E2-806E-FBBF6AF40F85}">
      <dgm:prSet/>
      <dgm:spPr/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C0D60612-A359-4FD2-8724-0F874FEF9DC1}" srcId="{978AFE4D-A237-4E2E-8D91-0DF5CCB77947}" destId="{4BE259B3-562D-47E9-A44B-CF9D23520DFD}" srcOrd="7" destOrd="0" parTransId="{DBB3280D-FDA9-4D88-98DF-C3E300307E80}" sibTransId="{FBCC7315-A778-4ECE-A596-E8E3922BFA30}"/>
    <dgm:cxn modelId="{90B6D01C-B072-42E2-806E-FBBF6AF40F85}" srcId="{978AFE4D-A237-4E2E-8D91-0DF5CCB77947}" destId="{95781CF2-C985-4649-8339-9E5B754633F6}" srcOrd="9" destOrd="0" parTransId="{6E385926-3905-42ED-B02B-32C1FBDCC4FB}" sibTransId="{CB487475-998A-4AC2-B009-A1D0633076B5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191B7644-4FC5-4576-8455-B7FD5AF65739}" type="presOf" srcId="{8355A33F-1706-4F51-9200-128B07DB7520}" destId="{04DE4015-5369-40CD-A02D-45D8EC5F7704}" srcOrd="0" destOrd="9" presId="urn:microsoft.com/office/officeart/2005/8/layout/hList3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A46A8F6B-51A9-4351-86F9-649D8C6B21FE}" srcId="{978AFE4D-A237-4E2E-8D91-0DF5CCB77947}" destId="{8355A33F-1706-4F51-9200-128B07DB7520}" srcOrd="8" destOrd="0" parTransId="{CFF2EE82-4F91-4FD6-86BD-9A7967BF0279}" sibTransId="{F4739416-085C-44E8-A245-09DE8530869C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BC4A779F-2677-4B3C-9C28-5867BCE57E14}" type="presOf" srcId="{95781CF2-C985-4649-8339-9E5B754633F6}" destId="{04DE4015-5369-40CD-A02D-45D8EC5F7704}" srcOrd="0" destOrd="10" presId="urn:microsoft.com/office/officeart/2005/8/layout/hList3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76FED0F1-461A-46B9-890E-66C9A25B1354}" type="presOf" srcId="{4BE259B3-562D-47E9-A44B-CF9D23520DFD}" destId="{04DE4015-5369-40CD-A02D-45D8EC5F7704}" srcOrd="0" destOrd="8" presId="urn:microsoft.com/office/officeart/2005/8/layout/hList3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የፍቅር ተግባር የሆነው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ይታገሳል</a:t>
          </a:r>
          <a:endParaRPr lang="en" sz="20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ቸርነት ያደርጋል</a:t>
          </a:r>
          <a:endParaRPr lang="en" sz="20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የፍቅር ተግባር ያልሆነው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አይቀናም</a:t>
          </a:r>
          <a:endParaRPr lang="en" sz="2000" b="1" dirty="0"/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አይታበይም</a:t>
          </a:r>
          <a:endParaRPr lang="en" sz="2000" b="1" dirty="0"/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አይመካም</a:t>
          </a:r>
          <a:endParaRPr lang="en" sz="2000" b="1" dirty="0"/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የማይገባውን አያደርግም</a:t>
          </a:r>
          <a:endParaRPr lang="en" sz="20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የራሱን አይፈልግም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አይበሳጭም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በደልን አይቆጥርም</a:t>
          </a:r>
          <a:endParaRPr lang="es-ES" sz="20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በአመጽ ደስ አይለውም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በእውነት ይደሰታል</a:t>
          </a:r>
          <a:endParaRPr lang="en" sz="20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ይቅር ይላል</a:t>
          </a:r>
          <a:endParaRPr lang="en" sz="2000" b="1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ሁሉን ያምናል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ሁሉን ተስፋ ያደርጋል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በሁሉ ይጸናል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ነቢዩ የተናገረው የወደፊት ክስተት ሊፈጸም ይገባል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ዘዳ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፣ ኤር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28:8-9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፣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ዮና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የነቢዩ መልዕክት ከቀደሙት ነቢያት ጋር መስማማት አለበት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ዘዳ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13:1-3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፣ኢሳ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ኢየሱስ ሥጋ ለብሶ መገለጡን መመስከር አለበት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ዮሐ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4:1-3)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ህይወቱ ከሚሰብከው መልዕክት ጋር መስማማት አለበት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ማቴ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7:15-20)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ጳውሎስ ከታወቁት ስጦታዎች መካከል እንደ ምሳሌ የጠቀሳቸው የትኞቹን ነው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ቆሮ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12:8-10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፣ ሮሜ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12:6-8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፣ ኤፌ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4:11-12)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am-ET" sz="2000" b="1" kern="1200" dirty="0">
              <a:solidFill>
                <a:schemeClr val="bg1"/>
              </a:solidFill>
              <a:highlight>
                <a:srgbClr val="800000"/>
              </a:highlight>
            </a:rPr>
            <a:t>ቆሮንቶስ</a:t>
          </a: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am-ET" sz="2000" b="1" kern="1200" dirty="0"/>
            <a:t>ጥበብን መናገር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am-ET" sz="2000" b="1" kern="1200" dirty="0"/>
            <a:t>እውቀትን</a:t>
          </a:r>
          <a:r>
            <a:rPr lang="am-ET" sz="2000" kern="1200" dirty="0"/>
            <a:t> </a:t>
          </a:r>
          <a:r>
            <a:rPr lang="am-ET" sz="2000" b="1" kern="1200" dirty="0"/>
            <a:t>መናገር</a:t>
          </a:r>
          <a:endParaRPr lang="es-ES" sz="2000" b="1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am-ET" sz="2000" b="1" kern="1200" dirty="0"/>
            <a:t>እምነት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am-ET" sz="2000" b="1" kern="1200" dirty="0"/>
            <a:t>የመፈወስ ስጦታ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am-ET" sz="2000" b="1" kern="1200" dirty="0"/>
            <a:t>ተአምራትን ማድረግ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am-ET" sz="2000" b="1" kern="1200" dirty="0"/>
            <a:t>ትንቢት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am-ET" sz="2000" b="1" kern="1200" dirty="0"/>
            <a:t>መናፍስትን መለየት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am-ET" sz="2000" b="1" kern="1200" dirty="0"/>
            <a:t>በልሳን መናገር</a:t>
          </a:r>
          <a:endParaRPr lang="es-ES" sz="2000" b="1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am-ET" sz="2000" b="1" kern="1200" dirty="0"/>
            <a:t>ልሳንን መተርጎም</a:t>
          </a:r>
          <a:endParaRPr lang="es-ES" sz="2000" b="1" kern="1200" dirty="0"/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solidFill>
                <a:schemeClr val="bg1"/>
              </a:solidFill>
              <a:highlight>
                <a:srgbClr val="000080"/>
              </a:highlight>
            </a:rPr>
            <a:t>ሮሜ</a:t>
          </a:r>
          <a:r>
            <a:rPr lang="en" sz="2000" b="1" kern="1200" dirty="0">
              <a:solidFill>
                <a:schemeClr val="bg1"/>
              </a:solidFill>
              <a:highlight>
                <a:srgbClr val="000080"/>
              </a:highlight>
            </a:rPr>
            <a:t> 12:6-8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dirty="0"/>
            <a:t>አገልግሎት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dirty="0"/>
            <a:t>ማስተማር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dirty="0"/>
            <a:t>መምከር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dirty="0"/>
            <a:t>በልግስና መስጠት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dirty="0"/>
            <a:t>ማስተዳደር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dirty="0"/>
            <a:t>ምህረት ማድረግ</a:t>
          </a:r>
          <a:endParaRPr lang="es-ES" sz="2000" kern="1200" dirty="0"/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solidFill>
                <a:schemeClr val="bg1"/>
              </a:solidFill>
              <a:highlight>
                <a:srgbClr val="008000"/>
              </a:highlight>
            </a:rPr>
            <a:t>ኤፌሶን</a:t>
          </a:r>
          <a:r>
            <a:rPr lang="en" sz="2000" b="1" kern="1200" dirty="0">
              <a:solidFill>
                <a:schemeClr val="bg1"/>
              </a:solidFill>
              <a:highlight>
                <a:srgbClr val="008000"/>
              </a:highlight>
            </a:rPr>
            <a:t> 4:11-12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dirty="0"/>
            <a:t>ሐዋርያነት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dirty="0"/>
            <a:t>ወንጌል ሰባኪነት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am-ET" sz="2000" b="1" kern="1200" dirty="0"/>
            <a:t>እረኝነትና አስተማሪነት</a:t>
          </a:r>
          <a:endParaRPr lang="es-ES" sz="2000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የፍቅር ተግባር የሆነው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ይታገሳል</a:t>
          </a:r>
          <a:endParaRPr lang="en" sz="2000" b="1" kern="1200" dirty="0"/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ቸርነት ያደርጋል</a:t>
          </a:r>
          <a:endParaRPr lang="en" sz="2000" b="1" kern="1200" dirty="0"/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በእውነት ይደሰታል</a:t>
          </a:r>
          <a:endParaRPr lang="en" sz="20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ይቅር ይላል</a:t>
          </a:r>
          <a:endParaRPr lang="en" sz="2000" b="1" kern="120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ሁሉን ያምናል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ሁሉን ተስፋ ያደርጋል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በሁሉ ይጸናል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የፍቅር ተግባር ያልሆነው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አይቀናም</a:t>
          </a:r>
          <a:endParaRPr lang="en" sz="2000" b="1" kern="1200" dirty="0"/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አይታበይም</a:t>
          </a:r>
          <a:endParaRPr lang="en" sz="2000" b="1" kern="1200" dirty="0"/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አይመካም</a:t>
          </a:r>
          <a:endParaRPr lang="en" sz="2000" b="1" kern="1200" dirty="0"/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የማይገባውን አያደርግም</a:t>
          </a:r>
          <a:endParaRPr lang="en" sz="20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የራሱን አይፈልግም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አይበሳጭም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በደልን አይቆጥርም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በአመጽ ደስ አይለውም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ነቢዩ የተናገረው የወደፊት ክስተት ሊፈጸም ይገባል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ዘዳ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፣ ኤር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28:8-9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፣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ዮና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የነቢዩ መልዕክት ከቀደሙት ነቢያት ጋር መስማማት አለበት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ዘዳ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13:1-3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፣ኢሳ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ኢየሱስ ሥጋ ለብሶ መገለጡን መመስከር አለበት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ዮሐ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4:1-3)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ህይወቱ ከሚሰብከው መልዕክት ጋር መስማማት አለበት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ማቴ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7:15-20)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909520-85C1-45D4-B46A-1B574C150D5F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75183-A8EA-4B1D-8AEA-B190A0DCDF9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534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75183-A8EA-4B1D-8AEA-B190A0DCDF9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859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095875"/>
            <a:ext cx="11420475" cy="1620238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am-ET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የመንፈስ ስጦታዎች</a:t>
            </a:r>
            <a:endParaRPr lang="en" sz="7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m-ET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ትምህርት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 </a:t>
            </a:r>
            <a:r>
              <a:rPr lang="am-ET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ለነሐሴ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am-ET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፣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792828" y="299775"/>
            <a:ext cx="52943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m-ET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የተለዩ ስጦታዎች</a:t>
            </a:r>
            <a:endParaRPr lang="en" sz="72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am-ET" sz="48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የልሳን ስጦታ</a:t>
            </a:r>
            <a:endParaRPr lang="en" sz="4800" b="1" spc="600" dirty="0">
              <a:ln w="12700" cmpd="sng">
                <a:solidFill>
                  <a:schemeClr val="accent3"/>
                </a:solidFill>
                <a:prstDash val="solid"/>
              </a:ln>
              <a:gradFill>
                <a:gsLst>
                  <a:gs pos="0">
                    <a:schemeClr val="accent3"/>
                  </a:gs>
                  <a:gs pos="4000">
                    <a:schemeClr val="accent3">
                      <a:lumMod val="60000"/>
                      <a:lumOff val="40000"/>
                    </a:schemeClr>
                  </a:gs>
                  <a:gs pos="87000">
                    <a:schemeClr val="accent3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ስለዚህ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በልሳን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የሚናገር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እንዲተረጉም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ይጸልይ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።</a:t>
            </a:r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</a:t>
            </a:r>
            <a:r>
              <a:rPr lang="en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am-ET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ቆሮንቶስ</a:t>
            </a:r>
            <a:r>
              <a:rPr lang="en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14:13</a:t>
            </a:r>
            <a:r>
              <a:rPr lang="en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7600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ጳውሎስ ስለልሳን ስጦታና ስጦታውን በአግባቡ ስለመጠቀም የሰጠው ትኩረት</a:t>
            </a:r>
            <a:r>
              <a:rPr lang="en" sz="2000" b="1" dirty="0"/>
              <a:t> </a:t>
            </a:r>
            <a:r>
              <a:rPr lang="am-ET" sz="2000" b="1" dirty="0"/>
              <a:t>የሚያሳየን አንዳንድ የቆሮንቶስ ቤተክርስቲያን አባላት ስጦታውን ያለአግባብ ሲጠቀሙት እንደነበርና ይህንም ተከትሎ በጉባኤው አምልኮ ውስጥ ረብሻና ግራ መጋባት መፈጠሩን ነው        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14:23)</a:t>
            </a:r>
            <a:r>
              <a:rPr lang="am-ET" sz="2000" b="1" dirty="0"/>
              <a:t>።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1" y="4611231"/>
            <a:ext cx="470852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እውነታው ግን ይህ ምኞቱ ለሁሉም ስጦታዎች የተናገረው መሆኑ ነው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14:1)</a:t>
            </a:r>
            <a:r>
              <a:rPr lang="am-ET" sz="2000" b="1" dirty="0"/>
              <a:t>።</a:t>
            </a:r>
            <a:r>
              <a:rPr lang="en" sz="2000" b="1" dirty="0"/>
              <a:t> </a:t>
            </a:r>
            <a:r>
              <a:rPr lang="am-ET" sz="2000" b="1" dirty="0"/>
              <a:t>ጳውሎስ </a:t>
            </a:r>
            <a:r>
              <a:rPr lang="en" sz="2000" b="1" dirty="0"/>
              <a:t>“</a:t>
            </a:r>
            <a:r>
              <a:rPr lang="am-ET" sz="2000" b="1" dirty="0"/>
              <a:t>መንፈስ ቅዱስን መግለጥ ለእያንዳንዱ ሰው የሚሰጠው ለጋራ ጥቅም</a:t>
            </a:r>
            <a:r>
              <a:rPr lang="en" sz="2000" b="1" dirty="0"/>
              <a:t>”</a:t>
            </a:r>
            <a:r>
              <a:rPr lang="am-ET" sz="2000" b="1" dirty="0"/>
              <a:t> መሆኑን አስቀድሞ በግልጽ አስቀምጦአል</a:t>
            </a:r>
            <a:r>
              <a:rPr lang="en" sz="2000" b="1" dirty="0"/>
              <a:t>(1</a:t>
            </a:r>
            <a:r>
              <a:rPr lang="am-ET" sz="2000" b="1" dirty="0"/>
              <a:t>ቆሮ</a:t>
            </a:r>
            <a:r>
              <a:rPr lang="en" sz="2000" b="1" dirty="0"/>
              <a:t> 12:7</a:t>
            </a:r>
            <a:r>
              <a:rPr lang="en" sz="1600" b="1" dirty="0"/>
              <a:t>)</a:t>
            </a:r>
            <a:r>
              <a:rPr lang="am-ET" sz="2000" b="1" dirty="0"/>
              <a:t>።</a:t>
            </a:r>
            <a:r>
              <a:rPr lang="en" sz="2000" b="1" dirty="0"/>
              <a:t> </a:t>
            </a:r>
            <a:r>
              <a:rPr lang="am-ET" sz="2000" b="1" dirty="0"/>
              <a:t>ሁሉም ሰው ተመሳሳይ ስጦታን የማይቀበለው ለዚህ ነው።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1" y="3522821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ጳውሎስ ሰዎቹ በሙሉ በልሳን መናገር ቢችሉ ደስ እንደሚለው የተናገረውን አንዳንዶች በተሳሳተ መንገድ ተርጉመው ሁሉም ይህን ስጦታ ሊቀበሉ ይገባል ብለው ያስባሉ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 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14:5)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20" y="2350926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የልሳን ስጦታ ተናጋሪው በማያውቀው የሰው ወይም የመላዕክት ቋንቋ የመናገር ችሎታ ነው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13:1)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ይህን ቋንቋ አድማጮች የማያውቁት ከሆነ ሊተረጎም ይገባል</a:t>
            </a:r>
            <a:b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የሐዋ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2:8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፣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14:2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፣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13-14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፣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27-28)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am-ET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የትንቢት ስጦታ</a:t>
            </a:r>
            <a:endParaRPr lang="en" sz="4400" b="1" spc="60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ትንቢትን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የሚናገር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ግን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ለማነጽና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ለመምከር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ለማጽናናትም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ለሰው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ይናገራል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።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14:3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132271"/>
            <a:ext cx="46254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የትንቢትን ስጦታ የወደፊት ክስተቶችን በማወቅ ላይ ብቻ ልንወስነው አይገባም።</a:t>
            </a:r>
            <a:r>
              <a:rPr lang="en" sz="2000" b="1" dirty="0"/>
              <a:t> </a:t>
            </a:r>
            <a:r>
              <a:rPr lang="am-ET" sz="2000" b="1" dirty="0"/>
              <a:t>የትንቢት ቀዳሚ ጥቅሙ ለማነጽ፣ ለመምከርና ለማጽናናት ነው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14:3)</a:t>
            </a:r>
            <a:r>
              <a:rPr lang="am-ET" sz="2000" b="1" dirty="0"/>
              <a:t>።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7102659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1" y="2737113"/>
            <a:ext cx="42403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ጳውሎስ ለዚህ ስጦታ ከሁሉም በላይ ትኩረት ይሰጣል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14:1</a:t>
            </a:r>
            <a:r>
              <a:rPr lang="am-ET" sz="2000" b="1" dirty="0"/>
              <a:t>፣</a:t>
            </a:r>
            <a:r>
              <a:rPr lang="en" sz="2000" b="1" dirty="0"/>
              <a:t> 4</a:t>
            </a:r>
            <a:r>
              <a:rPr lang="am-ET" sz="2000" b="1" dirty="0"/>
              <a:t>፣</a:t>
            </a:r>
            <a:r>
              <a:rPr lang="en" sz="2000" b="1" dirty="0"/>
              <a:t> 22-25)</a:t>
            </a:r>
            <a:r>
              <a:rPr lang="am-ET" sz="2000" b="1" dirty="0"/>
              <a:t>።</a:t>
            </a:r>
            <a:r>
              <a:rPr lang="en" sz="2000" b="1" dirty="0"/>
              <a:t> </a:t>
            </a:r>
            <a:r>
              <a:rPr lang="am-ET" sz="2000" b="1" dirty="0"/>
              <a:t>ነገር ግን በአግባቡ ጥቅም ላይ መዋል እንዳለበትና ግራ መጋባትን መፍጠር እንደሌለበት ያሳስባል</a:t>
            </a:r>
            <a:r>
              <a:rPr lang="en" sz="2000" b="1" dirty="0"/>
              <a:t>: “</a:t>
            </a:r>
            <a:r>
              <a:rPr lang="en-US" sz="2000" b="1" dirty="0" err="1"/>
              <a:t>ነገር</a:t>
            </a:r>
            <a:r>
              <a:rPr lang="en-US" sz="2000" b="1" dirty="0"/>
              <a:t> </a:t>
            </a:r>
            <a:r>
              <a:rPr lang="en-US" sz="2000" b="1" dirty="0" err="1"/>
              <a:t>ግን</a:t>
            </a:r>
            <a:r>
              <a:rPr lang="en-US" sz="2000" b="1" dirty="0"/>
              <a:t> </a:t>
            </a:r>
            <a:r>
              <a:rPr lang="en-US" sz="2000" b="1" dirty="0" err="1"/>
              <a:t>ሁሉ</a:t>
            </a:r>
            <a:r>
              <a:rPr lang="en-US" sz="2000" b="1" dirty="0"/>
              <a:t> </a:t>
            </a:r>
            <a:r>
              <a:rPr lang="en-US" sz="2000" b="1" dirty="0" err="1"/>
              <a:t>በአገባብና</a:t>
            </a:r>
            <a:r>
              <a:rPr lang="en-US" sz="2000" b="1" dirty="0"/>
              <a:t> </a:t>
            </a:r>
            <a:r>
              <a:rPr lang="en-US" sz="2000" b="1" dirty="0" err="1"/>
              <a:t>በሥርዓት</a:t>
            </a:r>
            <a:r>
              <a:rPr lang="en-US" sz="2000" b="1" dirty="0"/>
              <a:t> </a:t>
            </a:r>
            <a:r>
              <a:rPr lang="en-US" sz="2000" b="1" dirty="0" err="1"/>
              <a:t>ይሁን</a:t>
            </a:r>
            <a:r>
              <a:rPr lang="en-US" sz="2000" b="1" dirty="0"/>
              <a:t>።</a:t>
            </a:r>
            <a:r>
              <a:rPr lang="en" sz="2000" b="1" dirty="0"/>
              <a:t>” </a:t>
            </a:r>
            <a:br>
              <a:rPr lang="es-ES" sz="2000" b="1" dirty="0"/>
            </a:br>
            <a:r>
              <a:rPr lang="en" sz="2000" b="1" dirty="0"/>
              <a:t>(1</a:t>
            </a:r>
            <a:r>
              <a:rPr lang="am-ET" sz="2000" b="1" dirty="0"/>
              <a:t>ቆሮ</a:t>
            </a:r>
            <a:r>
              <a:rPr lang="en" sz="2000" b="1" dirty="0"/>
              <a:t> 14:40</a:t>
            </a:r>
            <a:r>
              <a:rPr lang="am-ET" sz="2000" b="1" dirty="0"/>
              <a:t>፣</a:t>
            </a:r>
            <a:r>
              <a:rPr lang="en" sz="2000" b="1" dirty="0"/>
              <a:t> </a:t>
            </a:r>
            <a:r>
              <a:rPr lang="am-ET" sz="2000" b="1" dirty="0"/>
              <a:t>ተመ</a:t>
            </a:r>
            <a:r>
              <a:rPr lang="en" sz="2000" b="1" dirty="0"/>
              <a:t> 1</a:t>
            </a:r>
            <a:r>
              <a:rPr lang="am-ET" sz="2000" b="1" dirty="0"/>
              <a:t>ቆሮ</a:t>
            </a:r>
            <a:r>
              <a:rPr lang="en" sz="2000" b="1" dirty="0"/>
              <a:t> 14:29-33)</a:t>
            </a:r>
            <a:r>
              <a:rPr lang="am-ET" sz="2000" b="1" dirty="0"/>
              <a:t>።</a:t>
            </a:r>
            <a:endParaRPr lang="en" sz="20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928634"/>
            <a:ext cx="424474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የቅሬታዋ ቤተክርስቲያን ከልዩ ማንነቷ አንዱ የትንቢት ስጦታ በኤለን ጂ ኁዋይት ህይወትና ስራዎች ውስጥ መገለጡ ነው</a:t>
            </a:r>
            <a:r>
              <a:rPr lang="en" sz="2000" b="1" dirty="0"/>
              <a:t> (</a:t>
            </a:r>
            <a:r>
              <a:rPr lang="am-ET" sz="2000" b="1" dirty="0"/>
              <a:t>ራዕይ</a:t>
            </a:r>
            <a:r>
              <a:rPr lang="en" sz="2000" b="1" dirty="0"/>
              <a:t> 12:17</a:t>
            </a:r>
            <a:r>
              <a:rPr lang="am-ET" sz="2000" b="1" dirty="0"/>
              <a:t>፣</a:t>
            </a:r>
            <a:r>
              <a:rPr lang="en" sz="2000" b="1" dirty="0"/>
              <a:t> 19:10)</a:t>
            </a:r>
            <a:r>
              <a:rPr lang="am-ET" sz="2000" b="1" dirty="0"/>
              <a:t>።</a:t>
            </a:r>
            <a:r>
              <a:rPr lang="en" sz="2000" b="1" dirty="0"/>
              <a:t> </a:t>
            </a:r>
            <a:r>
              <a:rPr lang="am-ET" sz="2000" b="1" dirty="0"/>
              <a:t>ነገር ግን እውነተኛ ነቢይን የምንለየው እንዴት ነው</a:t>
            </a:r>
            <a:r>
              <a:rPr lang="en" sz="2000" b="1" dirty="0"/>
              <a:t>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866686"/>
            <a:ext cx="10953750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“</a:t>
            </a:r>
            <a:r>
              <a:rPr lang="am-ET" sz="2800" b="1" dirty="0">
                <a:latin typeface="Constantia" panose="02030602050306030303" pitchFamily="18" charset="0"/>
              </a:rPr>
              <a:t>ጌታ ካዘጋጀው ነገር ሁሉ ለወንዶችና ሴቶች ልጆቹ ልዩ ልዩ ስጦታዎችን ለመስጠት ከማሰቡ በላይ ውብ የሆነ ነገር የለም።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am-ET" sz="2800" b="1" dirty="0">
                <a:latin typeface="Constantia" panose="02030602050306030303" pitchFamily="18" charset="0"/>
              </a:rPr>
              <a:t>ቤተክርስቲያን ለጌታ በልዩ ልዩ ዛፎች፣ እጽዋትና አበቦች የተዋበች የአትክልት ስፍራው ነች። የሂሶጱን ተክል የዝግባን አቋም ይኖረዋል ብሎ አይጠብቅም፣ የወይራውንም ዛፍ ዘለግ ካለው ከዘንባባ ቁመት እንዲደርስ ግድ አይለውም።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am-ET" sz="2800" b="1" dirty="0">
                <a:latin typeface="Constantia" panose="02030602050306030303" pitchFamily="18" charset="0"/>
              </a:rPr>
              <a:t>ብዙዎች ውሱን የሆነ የኃይማኖትና የአዕምሮ ስልጠና ብቻ ቢኖራቸውም በጌታ እየታመኑ በትህትና ቢተጉ እግዚአብሔር ለእነርሱ ያዘጋጀው ስራ አላቸው</a:t>
            </a:r>
            <a:r>
              <a:rPr lang="en" sz="2800" b="1" dirty="0">
                <a:latin typeface="Constantia" panose="02030602050306030303" pitchFamily="18" charset="0"/>
              </a:rPr>
              <a:t>…”</a:t>
            </a:r>
          </a:p>
          <a:p>
            <a:pPr>
              <a:spcBef>
                <a:spcPts val="600"/>
              </a:spcBef>
            </a:pPr>
            <a:r>
              <a:rPr lang="am-ET" sz="2800" b="1" dirty="0">
                <a:latin typeface="Constantia" panose="02030602050306030303" pitchFamily="18" charset="0"/>
              </a:rPr>
              <a:t>ሰራተኞቹ አንዱ ለሌላው እንደሚያስፈልገው ይረዱ ዘንድ ልዩ ልዩ ስጦታዎች ለተለያዩ ሰዎች ተበርክተዋል።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am-ET" sz="2800" b="1" dirty="0">
                <a:latin typeface="Constantia" panose="02030602050306030303" pitchFamily="18" charset="0"/>
              </a:rPr>
              <a:t>እነዚህንም ስጦታዎች የሚሰጠው እግዚአብሔር ነው፣ የሚውሉትም ለእርሱ አገልግሎት እንጂ ስጦታ ተቀባዩን ከፍ ለማድረግ ወይም ሰውን ከፍ ለማድረግ አይደለም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am-ET" sz="2800" b="1" dirty="0">
                <a:latin typeface="Constantia" panose="02030602050306030303" pitchFamily="18" charset="0"/>
              </a:rPr>
              <a:t>ነገር ግን </a:t>
            </a:r>
            <a:r>
              <a:rPr lang="am-ET" sz="2800" b="1">
                <a:latin typeface="Constantia" panose="02030602050306030303" pitchFamily="18" charset="0"/>
              </a:rPr>
              <a:t>የዓለም ቤዛን </a:t>
            </a:r>
            <a:r>
              <a:rPr lang="am-ET" sz="2800" b="1" dirty="0">
                <a:latin typeface="Constantia" panose="02030602050306030303" pitchFamily="18" charset="0"/>
              </a:rPr>
              <a:t>ከፍ ለማድረግ ነው።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am-ET" sz="2800" b="1" dirty="0">
                <a:latin typeface="Constantia" panose="02030602050306030303" pitchFamily="18" charset="0"/>
              </a:rPr>
              <a:t>እውነቱን በመወከል ለሰው ዘር ሁሉ ጥቅም የሚውሉ ናቸው እንጂ ሀሰትን ለመመስከር አይደለም።</a:t>
            </a:r>
            <a:endParaRPr lang="en" sz="28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567707" y="5767060"/>
            <a:ext cx="3529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(Ye Shall Receive Power, July 1)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4677077" cy="169277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sz="28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ፍቅርን</a:t>
            </a:r>
            <a:r>
              <a:rPr lang="en-US" sz="28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ተከታተሉ</a:t>
            </a:r>
            <a:r>
              <a:rPr lang="en-US" sz="28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፥ </a:t>
            </a:r>
            <a:r>
              <a:rPr lang="en-US" sz="28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መንፈሳዊ</a:t>
            </a:r>
            <a:r>
              <a:rPr lang="en-US" sz="28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ስጦታንም</a:t>
            </a:r>
            <a:r>
              <a:rPr lang="en-US" sz="28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ይልቁንም</a:t>
            </a:r>
            <a:r>
              <a:rPr lang="en-US" sz="28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ትንቢት</a:t>
            </a:r>
            <a:r>
              <a:rPr lang="en-US" sz="28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መናገርን</a:t>
            </a:r>
            <a:r>
              <a:rPr lang="en-US" sz="28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በብርቱ</a:t>
            </a:r>
            <a:r>
              <a:rPr lang="en-US" sz="28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ፈልጉ</a:t>
            </a:r>
            <a:r>
              <a:rPr lang="en-US" sz="28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።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ቆሮንቶስ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14:1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 </a:t>
            </a:r>
            <a:r>
              <a:rPr lang="am-ET" sz="2000" b="1" dirty="0">
                <a:highlight>
                  <a:srgbClr val="FC918D"/>
                </a:highlight>
              </a:rPr>
              <a:t>መንፈሳዊ ስጦታዎች</a:t>
            </a:r>
            <a:r>
              <a:rPr lang="en" sz="2000" b="1" dirty="0">
                <a:highlight>
                  <a:srgbClr val="FC918D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am-ET" sz="2000" b="1" dirty="0"/>
              <a:t>ብዙ ስጦታዎች፣</a:t>
            </a:r>
            <a:r>
              <a:rPr lang="en" sz="2000" b="1" dirty="0"/>
              <a:t> </a:t>
            </a:r>
            <a:r>
              <a:rPr lang="am-ET" sz="2000" b="1" dirty="0"/>
              <a:t>አንድ ሰጪ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am-ET" sz="2000" b="1" dirty="0"/>
              <a:t>ብዙ አባላት፣ አንድ አካል</a:t>
            </a:r>
            <a:endParaRPr lang="en" sz="2000" b="1" dirty="0"/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</a:t>
            </a:r>
            <a:r>
              <a:rPr lang="am-ET" sz="2000" b="1" dirty="0">
                <a:highlight>
                  <a:srgbClr val="FCBE62"/>
                </a:highlight>
              </a:rPr>
              <a:t>የአንድነት ቁልፍ</a:t>
            </a:r>
            <a:r>
              <a:rPr lang="en" sz="2000" b="1" dirty="0">
                <a:highlight>
                  <a:srgbClr val="FCBE62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am-ET" sz="2000" b="1" dirty="0"/>
              <a:t>የፍቅር ቁንጮነት</a:t>
            </a:r>
            <a:endParaRPr lang="en" sz="2000" b="1" dirty="0"/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</a:t>
            </a:r>
            <a:r>
              <a:rPr lang="am-ET" sz="2000" b="1" dirty="0">
                <a:highlight>
                  <a:srgbClr val="8ABDEA"/>
                </a:highlight>
              </a:rPr>
              <a:t>የተለዩ ስጦታዎች</a:t>
            </a:r>
            <a:r>
              <a:rPr lang="en" sz="2000" b="1" dirty="0">
                <a:highlight>
                  <a:srgbClr val="8ABDEA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am-ET" sz="2000" b="1" dirty="0"/>
              <a:t>የልሳን ስጦታ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am-ET" sz="2000" b="1" dirty="0"/>
              <a:t>የትንቢት ስጦታ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የቆሮንቶስ ቤተክርስቲያን በበርካታ ጉዳዮች የተከፋፈለች እንደነበረች ግልጽ ነው። በሰባኪዎች ጉዳይ፣</a:t>
            </a:r>
            <a:r>
              <a:rPr lang="en" sz="2000" b="1" dirty="0"/>
              <a:t> </a:t>
            </a:r>
            <a:r>
              <a:rPr lang="am-ET" sz="2000" b="1" dirty="0"/>
              <a:t>በአመጋገብ ጉዳይ፣</a:t>
            </a:r>
            <a:r>
              <a:rPr lang="en" sz="2000" b="1" dirty="0"/>
              <a:t> </a:t>
            </a:r>
            <a:r>
              <a:rPr lang="am-ET" sz="2000" b="1" dirty="0"/>
              <a:t>ስለማግባትና አለማግባት ጉዳይ እናም በመንፈስ ስጦታዎች ጉዳይ ከእነርሱ ውስጥ የሚበልጠው ማንኛው እንደሆነ አይስማሙም ነበር።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ከሁሉም የሚበልጠው ስጦታ የቱ ነው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የቱም አይበልጥም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!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ለምን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789254"/>
            <a:ext cx="65341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ጳውሎስ </a:t>
            </a:r>
            <a:r>
              <a:rPr lang="am-ET" sz="2000" b="1" noProof="0" dirty="0">
                <a:solidFill>
                  <a:prstClr val="black"/>
                </a:solidFill>
                <a:latin typeface="Aptos" panose="02110004020202020204"/>
              </a:rPr>
              <a:t>ቀድመው ለተነሱት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ችግሮች መፍትሄ ከሰጠ በኋላ መንፈሳዊ ስጦታዎችን በተመለከተ የችግር መንስኤ ሳይሆኑ የአንድነት መንስኤ 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መሆናቸውን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ለማሳየት ሲጥር ነበር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12-14)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m-ET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መንፈሳዊ</a:t>
            </a:r>
            <a:r>
              <a:rPr lang="am-ET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ስጦታዎች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m-ET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ብዙ ስጦታዎች፣</a:t>
            </a:r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 </a:t>
            </a:r>
            <a:r>
              <a:rPr lang="am-ET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አንድ ሰጪ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የጸጋም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ስጦታ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ልዩ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ልዩ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ነው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መንፈስ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ግን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አንድ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ነው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፤</a:t>
            </a:r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12:4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am-ET" sz="2000" b="1" dirty="0"/>
              <a:t>መንፈሳዊ ስጦታዎችን የሚሰጠው ማን ነው</a:t>
            </a:r>
            <a:r>
              <a:rPr lang="en" sz="2000" b="1" dirty="0"/>
              <a:t>? (1</a:t>
            </a:r>
            <a:r>
              <a:rPr lang="am-ET" sz="2000" b="1" dirty="0"/>
              <a:t>ቆሮ</a:t>
            </a:r>
            <a:r>
              <a:rPr lang="en" sz="2000" b="1" dirty="0"/>
              <a:t> 12:4-6)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7363"/>
              </p:ext>
            </p:extLst>
          </p:nvPr>
        </p:nvGraphicFramePr>
        <p:xfrm>
          <a:off x="114299" y="1599426"/>
          <a:ext cx="9563100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9226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019299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</a:t>
                      </a:r>
                      <a:r>
                        <a:rPr lang="am-ET" sz="2000" b="1" dirty="0"/>
                        <a:t>ቆሮ</a:t>
                      </a:r>
                      <a:r>
                        <a:rPr lang="en" sz="2000" b="1" dirty="0"/>
                        <a:t>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am-ET" sz="2000" b="1" dirty="0"/>
                        <a:t>ልዩ ልዩ</a:t>
                      </a:r>
                      <a:endParaRPr lang="en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m-ET" sz="2000" b="1" dirty="0"/>
                        <a:t>ስጦታዎች</a:t>
                      </a:r>
                      <a:endParaRPr lang="en" sz="2000" b="1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am-ET" sz="2000" b="1" dirty="0"/>
                        <a:t>አሉ ነገር ግን</a:t>
                      </a:r>
                      <a:endParaRPr lang="en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m-ET" sz="2000" b="1" dirty="0"/>
                        <a:t>አንድ መንፈስ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</a:t>
                      </a:r>
                      <a:r>
                        <a:rPr lang="am-ET" sz="2000" b="1" dirty="0"/>
                        <a:t>ቆሮ </a:t>
                      </a:r>
                      <a:r>
                        <a:rPr lang="en" sz="2000" b="1" dirty="0"/>
                        <a:t>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m-ET" sz="2000" b="1" dirty="0"/>
                        <a:t>አገልግሎቶች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m-ET" sz="2000" b="1" dirty="0"/>
                        <a:t>አንድ ጌታ        አለ።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</a:t>
                      </a:r>
                      <a:r>
                        <a:rPr lang="am-ET" sz="2000" b="1" dirty="0"/>
                        <a:t>ቆሮ </a:t>
                      </a:r>
                      <a:r>
                        <a:rPr lang="en" sz="2000" b="1" dirty="0"/>
                        <a:t>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m-ET" sz="2000" b="1" dirty="0"/>
                        <a:t>ስራዎች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m-ET" sz="2000" b="1" dirty="0"/>
                        <a:t>አንድ እግዚአብሔር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8896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በመንፈሳዊ ስጦታዎችና በሰጪው መካከል ያለውን ግንኙነት መረዳት እንድንችል ጳውሎስ</a:t>
            </a:r>
            <a:r>
              <a:rPr lang="en" sz="2000" b="1" dirty="0"/>
              <a:t> </a:t>
            </a:r>
            <a:r>
              <a:rPr lang="am-ET" sz="2000" b="1" dirty="0"/>
              <a:t>ብዝሃነታቸውን በሚገልጹ ሶስት ቃላት አስቀምጦልናል</a:t>
            </a:r>
            <a:r>
              <a:rPr lang="en" sz="2000" b="1" dirty="0"/>
              <a:t>: </a:t>
            </a:r>
            <a:r>
              <a:rPr lang="am-ET" sz="2000" b="1" dirty="0"/>
              <a:t>እነዚህም ስጦታዎች፣</a:t>
            </a:r>
            <a:r>
              <a:rPr lang="en" sz="2000" b="1" dirty="0"/>
              <a:t> </a:t>
            </a:r>
            <a:r>
              <a:rPr lang="am-ET" sz="2000" b="1" dirty="0"/>
              <a:t>አገልግሎቶች</a:t>
            </a:r>
            <a:r>
              <a:rPr lang="en" sz="2000" b="1" dirty="0"/>
              <a:t> </a:t>
            </a:r>
            <a:r>
              <a:rPr lang="am-ET" sz="2000" b="1" dirty="0"/>
              <a:t>እና</a:t>
            </a:r>
            <a:r>
              <a:rPr lang="en" sz="2000" b="1" dirty="0"/>
              <a:t> </a:t>
            </a:r>
            <a:r>
              <a:rPr lang="am-ET" sz="2000" b="1" dirty="0"/>
              <a:t>ስራዎች የሚሉ ናቸው።</a:t>
            </a:r>
            <a:endParaRPr lang="en" sz="2000" b="1" dirty="0"/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000499" y="2941582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m-ET" b="1" dirty="0">
                <a:solidFill>
                  <a:schemeClr val="accent2">
                    <a:lumMod val="50000"/>
                  </a:schemeClr>
                </a:solidFill>
              </a:rPr>
              <a:t>መንፈሳዊ ስጦታዎች</a:t>
            </a:r>
            <a:endParaRPr lang="en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834926" y="2980614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m-ET" b="1" dirty="0">
                <a:solidFill>
                  <a:schemeClr val="accent4">
                    <a:lumMod val="50000"/>
                  </a:schemeClr>
                </a:solidFill>
              </a:rPr>
              <a:t>ሰጪው</a:t>
            </a:r>
            <a:endParaRPr lang="en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6546" y="3354982"/>
            <a:ext cx="3060455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እግዚአብሔር ግን ስጦታን የሚሰጠው እንደ ግሪክና ሮማ </a:t>
            </a:r>
            <a:r>
              <a:rPr lang="en" sz="2000" b="1" dirty="0"/>
              <a:t>“</a:t>
            </a:r>
            <a:r>
              <a:rPr lang="am-ET" sz="2000" b="1" dirty="0"/>
              <a:t>አማልክት</a:t>
            </a:r>
            <a:r>
              <a:rPr lang="en" sz="2000" b="1" dirty="0"/>
              <a:t>” </a:t>
            </a:r>
            <a:r>
              <a:rPr lang="am-ET" sz="2000" b="1" dirty="0"/>
              <a:t>አይደለም </a:t>
            </a:r>
            <a:r>
              <a:rPr lang="en" sz="2000" b="1" dirty="0"/>
              <a:t>(1</a:t>
            </a:r>
            <a:r>
              <a:rPr lang="am-ET" sz="2000" b="1" dirty="0"/>
              <a:t>ቆሮ</a:t>
            </a:r>
            <a:r>
              <a:rPr lang="en" sz="2000" b="1" dirty="0"/>
              <a:t> 12:2)</a:t>
            </a:r>
            <a:r>
              <a:rPr lang="am-ET" sz="2000" b="1" dirty="0"/>
              <a:t>።</a:t>
            </a:r>
            <a:r>
              <a:rPr lang="en" sz="2000" b="1" dirty="0"/>
              <a:t> </a:t>
            </a:r>
            <a:r>
              <a:rPr lang="am-ET" sz="2000" b="1" dirty="0"/>
              <a:t>ከስጦታው ጋር የሚመጣ ሐሴት ወይም ስጦታውን ለጥቂቶች ብቻ ለይቶ የመስጠት ነገር የለም</a:t>
            </a:r>
            <a:r>
              <a:rPr lang="en" sz="2000" b="1" dirty="0"/>
              <a:t> (</a:t>
            </a:r>
            <a:r>
              <a:rPr lang="am-ET" sz="2000" b="1" dirty="0"/>
              <a:t>ለምሳሌ እንደ ጠንቋዮች</a:t>
            </a:r>
            <a:r>
              <a:rPr lang="en" sz="2000" b="1" dirty="0"/>
              <a:t>)</a:t>
            </a:r>
            <a:r>
              <a:rPr lang="am-ET" sz="2000" b="1" dirty="0"/>
              <a:t>።</a:t>
            </a:r>
            <a:endParaRPr lang="en" sz="20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896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ነገር ግን ሰጪው መንፈስ ቅዱስ፣ ጌታ ኢየሱስ እና 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እግዚአብሔር አብ አንድ ነው።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ይህም ማለት ሥላሴ በጋራ ይሰራሉ ማለት ነው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ዮሐ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14:16)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461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እግዚአብሔር ለተለያዩ ሰዎች የተለያዩ ስጦታዎችን የሚሰጠው ለምንድን ነው</a:t>
            </a:r>
            <a:r>
              <a:rPr lang="en" sz="2000" b="1" dirty="0"/>
              <a:t>? (1</a:t>
            </a:r>
            <a:r>
              <a:rPr lang="am-ET" sz="2000" b="1" dirty="0"/>
              <a:t>ቆሮ</a:t>
            </a:r>
            <a:r>
              <a:rPr lang="en" sz="2000" b="1" dirty="0"/>
              <a:t> 12:7)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9040277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m-ET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ብዙ ስጦታዎች፣</a:t>
            </a:r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 </a:t>
            </a:r>
            <a:r>
              <a:rPr lang="am-ET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አንድ ሰጪ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የጸጋም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ስጦታ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ልዩ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ልዩ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ነው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መንፈስ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ግን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አንድ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ነው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፤</a:t>
            </a:r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12:4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064741"/>
            <a:ext cx="45434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መንፈሳዊ ስጦታዎች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የሚውሉት ለቤተክርስቲያን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“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ጥቅም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ነው።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አንድን ዓላማ ለማሳካት ስጦታውን ለየትኛው ሰው መስጠት እንዳለበት የሚያውቀው እግዚአብሔር ብቻ ነው።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am-ET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ብዙ አባላት፣ አንድ አካል</a:t>
            </a:r>
            <a:endParaRPr lang="en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አካልም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አንድ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እንደ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ሆነ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ብዙም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ብልቶች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እንዳሉበት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ነገር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ግን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የአካል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ብልቶች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ሁሉ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ብዙዎች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ሳሉ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አንድ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አካል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እንደ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ሆኑ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፥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ክርስቶስ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ደግሞ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እንዲሁ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ነው</a:t>
            </a:r>
            <a:r>
              <a:rPr lang="en-US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፤</a:t>
            </a:r>
            <a:r>
              <a:rPr lang="en" sz="20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6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</a:t>
            </a:r>
            <a:r>
              <a:rPr lang="en" sz="16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ቆሮንቶስ</a:t>
            </a:r>
            <a:r>
              <a:rPr lang="en" sz="16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12:12</a:t>
            </a:r>
            <a:r>
              <a:rPr lang="en" sz="16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272283"/>
            <a:ext cx="657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እግዚአብሔር አንድ ነው ነገር ግን እያንዳንዱ የሥላሴ አካል የራሱ ተግባር አለው።</a:t>
            </a:r>
            <a:r>
              <a:rPr lang="en" sz="2000" b="1" dirty="0"/>
              <a:t> </a:t>
            </a:r>
            <a:r>
              <a:rPr lang="am-ET" sz="2000" b="1" dirty="0"/>
              <a:t>እንደዚሁም ቤተክርስቲያን አንድ ነች ነገር ግን በምድር ላይ ያለች የክርስቶስ አካል እንደመሆኗ በውስጧ ያሉ እያንዳንዱ አካላት የራሳቸው ተግባር አላቸው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12:12-13)</a:t>
            </a:r>
            <a:r>
              <a:rPr lang="am-ET" sz="2000" b="1" dirty="0"/>
              <a:t>።</a:t>
            </a:r>
            <a:endParaRPr lang="en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1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547003"/>
            <a:ext cx="65777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ሁሉም ሰው አስፈላጊ እንደሆነ እዚህ ጋር እንመለከታለን፤ እንዲሁም ማንም ከማንም እንደማይበልጥ፣</a:t>
            </a:r>
            <a:r>
              <a:rPr lang="en" sz="2000" b="1" dirty="0"/>
              <a:t> </a:t>
            </a:r>
            <a:r>
              <a:rPr lang="am-ET" sz="2000" b="1" dirty="0"/>
              <a:t>ሁሉም ሰው ስለ ሌላው አካል ግድ ሊለው እንደሚገባ፣</a:t>
            </a:r>
            <a:r>
              <a:rPr lang="en" sz="2000" b="1" dirty="0"/>
              <a:t> </a:t>
            </a:r>
            <a:r>
              <a:rPr lang="am-ET" sz="2000" b="1" dirty="0"/>
              <a:t>እና ሁሉም ሰው ለቤተክርስቲያን አንድነት መስራት እንዳለበት</a:t>
            </a:r>
            <a:r>
              <a:rPr lang="en" sz="2000" b="1" dirty="0"/>
              <a:t> </a:t>
            </a:r>
            <a:r>
              <a:rPr lang="am-ET" sz="2000" b="1" dirty="0"/>
              <a:t>እናያለን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12:15-27)</a:t>
            </a:r>
            <a:r>
              <a:rPr lang="am-ET" sz="2000" b="1" dirty="0"/>
              <a:t>።</a:t>
            </a:r>
            <a:endParaRPr lang="en" sz="2000" b="1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215140"/>
            <a:ext cx="4382079" cy="100790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490947"/>
            <a:ext cx="665216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ጳውሎስ የሰውን አካል እንደ ምሳሌ በመጠቀም በልዩነት ውስጥ ያለውን አንድነት አሳይቶ ነበር።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አይን የማየት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“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ስጦታ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አለው ነገር ግን ጆሮ ይህን አይችልም።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ነገር ግን ሁለቱ በጋራ በመስራት ይተባበራሉ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በተመሳሳይ በቤተክርስቲያን ውስጥ እያንዳንዱ ሰው በተቀበለው ስጦታ መሰረት የራሱ</a:t>
            </a:r>
            <a:r>
              <a:rPr kumimoji="0" lang="am-ET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ሚና አለው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12:28-30)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m-ET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የአንድነት ቁልፍ</a:t>
            </a:r>
            <a:endParaRPr lang="en" sz="7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4366573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m-ET" sz="48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የፍቅር ቁንጮነት</a:t>
            </a:r>
            <a:endParaRPr lang="en" sz="4800" b="1" spc="30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691247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ነገር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ግን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የሚበልጠውን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የጸጋ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ስጦታ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በብርቱ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ፈልጉ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። </a:t>
            </a:r>
            <a:r>
              <a:rPr 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ደግሞም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ከሁሉ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የሚበልጥ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መንገድ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አሳያችኋለሁ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።</a:t>
            </a:r>
            <a:r>
              <a:rPr lang="en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</a:t>
            </a:r>
            <a:r>
              <a:rPr lang="am-ET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</a:t>
            </a:r>
            <a:r>
              <a:rPr lang="en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</a:t>
            </a:r>
            <a:r>
              <a:rPr lang="en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ቆሮንቶስ</a:t>
            </a:r>
            <a:r>
              <a:rPr lang="en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12:31</a:t>
            </a:r>
            <a:r>
              <a:rPr lang="en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es-ES" sz="20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666324"/>
            <a:ext cx="34480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ፍቅር </a:t>
            </a:r>
            <a:r>
              <a:rPr lang="en" sz="2000" b="1" dirty="0"/>
              <a:t>“</a:t>
            </a:r>
            <a:r>
              <a:rPr lang="am-ET" sz="2000" b="1" dirty="0"/>
              <a:t>ከሁሉ የሚበልጠው የጸጋ ስጦታ</a:t>
            </a:r>
            <a:r>
              <a:rPr lang="en" sz="2000" b="1" dirty="0"/>
              <a:t>”</a:t>
            </a:r>
            <a:r>
              <a:rPr lang="am-ET" sz="2000" b="1" dirty="0"/>
              <a:t> ነው</a:t>
            </a:r>
            <a:r>
              <a:rPr lang="en" sz="2000" b="1" dirty="0"/>
              <a:t> (1 </a:t>
            </a:r>
            <a:r>
              <a:rPr lang="am-ET" sz="2000" b="1" dirty="0"/>
              <a:t>ቆሮ</a:t>
            </a:r>
            <a:r>
              <a:rPr lang="en" sz="2000" b="1" dirty="0"/>
              <a:t> 12:31)</a:t>
            </a:r>
            <a:r>
              <a:rPr lang="am-ET" sz="2000" b="1" dirty="0"/>
              <a:t>።</a:t>
            </a:r>
            <a:r>
              <a:rPr lang="en" sz="2000" b="1" dirty="0"/>
              <a:t> </a:t>
            </a:r>
            <a:r>
              <a:rPr lang="am-ET" sz="2000" b="1" dirty="0"/>
              <a:t>በአማኝ ሕይወት ውስጥ የሚፈራ የመንፈስ ፍሬ ነው</a:t>
            </a:r>
            <a:r>
              <a:rPr lang="en" sz="2000" b="1" dirty="0"/>
              <a:t> (</a:t>
            </a:r>
            <a:r>
              <a:rPr lang="am-ET" sz="2000" b="1" dirty="0"/>
              <a:t>ገላ</a:t>
            </a:r>
            <a:r>
              <a:rPr lang="en" sz="2000" b="1" dirty="0"/>
              <a:t> 5:22)</a:t>
            </a:r>
            <a:r>
              <a:rPr lang="am-ET" sz="2000" b="1" dirty="0"/>
              <a:t>።</a:t>
            </a:r>
            <a:r>
              <a:rPr lang="en" sz="2000" b="1" dirty="0"/>
              <a:t> </a:t>
            </a:r>
            <a:r>
              <a:rPr lang="am-ET" sz="2000" b="1" dirty="0"/>
              <a:t>መንፈሳዊ ስጦታዎች በአግባቡ ጥቅም ላይ የሚውሉት በፍቅር በኩል ነው።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4" y="4549616"/>
            <a:ext cx="64650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የልሳን ስጦታ ያለ ፍቅር</a:t>
            </a:r>
            <a:r>
              <a:rPr lang="en" sz="2000" b="1" dirty="0"/>
              <a:t> “</a:t>
            </a:r>
            <a:r>
              <a:rPr lang="am-ET" sz="2000" b="1" dirty="0"/>
              <a:t>እንደሚጮኽ ናስ ወይም እንደሚንሸዋሸው ጽናጽል </a:t>
            </a:r>
            <a:r>
              <a:rPr lang="en" sz="2000" b="1" dirty="0"/>
              <a:t>”</a:t>
            </a:r>
            <a:r>
              <a:rPr lang="am-ET" sz="2000" b="1" dirty="0"/>
              <a:t> ነው።</a:t>
            </a:r>
            <a:r>
              <a:rPr lang="en" sz="2000" b="1" dirty="0"/>
              <a:t> </a:t>
            </a:r>
            <a:r>
              <a:rPr lang="am-ET" sz="2000" b="1" dirty="0"/>
              <a:t>የትንቢት ስጦታ፣ የእውቀት ቃል ስጦታ እና የእምነት ስጦታ ያለ ፍቅር ትርጉም የላቸውም። የቸርነት ስጦታ እና ራስን ለሞት የመስጠት ጸጋ ያለ ፍቅር ከንቱ ነው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13:1-3)</a:t>
            </a:r>
            <a:r>
              <a:rPr lang="am-ET" sz="2000" b="1" dirty="0"/>
              <a:t>።</a:t>
            </a:r>
            <a:endParaRPr lang="en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3" y="6148140"/>
            <a:ext cx="6465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በ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ኛ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ቆሮንቶስ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13:4-7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የመንፈስ ስጦታዎችን በመለማመድ ውስጥ እንዴት ልንመላለስ እንደሚገባ መመሪያ ተቀምጦልናል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1159</Words>
  <Application>Microsoft Office PowerPoint</Application>
  <PresentationFormat>Panorámica</PresentationFormat>
  <Paragraphs>109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Aptos Display</vt:lpstr>
      <vt:lpstr>Calibri</vt:lpstr>
      <vt:lpstr>Comic Sans MS</vt:lpstr>
      <vt:lpstr>Aptos</vt:lpstr>
      <vt:lpstr>Constantia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431</cp:revision>
  <dcterms:created xsi:type="dcterms:W3CDTF">2026-07-08T13:31:31Z</dcterms:created>
  <dcterms:modified xsi:type="dcterms:W3CDTF">2026-08-03T12:45:00Z</dcterms:modified>
</cp:coreProperties>
</file>