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7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pPr rtl="1"/>
          <a:r>
            <a:rPr lang="ar-SA" sz="2000" b="1" dirty="0">
              <a:effectLst>
                <a:outerShdw blurRad="38100" dist="38100" dir="2700000" algn="tl">
                  <a:srgbClr val="000000">
                    <a:alpha val="43137"/>
                  </a:srgbClr>
                </a:outerShdw>
              </a:effectLst>
            </a:rPr>
            <a:t>يتم الإعلان عن فترة الاضطهاد بثلاث طرق مختلفة</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pPr rtl="1"/>
          <a:r>
            <a:rPr lang="ar-SA" sz="2000" b="1" dirty="0"/>
            <a:t>"زمان وأزمنة ونصف زمان“</a:t>
          </a:r>
          <a:br>
            <a:rPr lang="es-ES" sz="2000" b="1" dirty="0"/>
          </a:br>
          <a:r>
            <a:rPr lang="ar-SA" sz="2000" b="1" dirty="0"/>
            <a:t>(دانيال ٧: ٢٥؛ ١٢: ٧؛ رؤ ١٢: ١٤)</a:t>
          </a:r>
          <a:endParaRPr lang="es-ES" sz="2000" b="1" dirty="0"/>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pPr rtl="1"/>
          <a:r>
            <a:rPr lang="ar-SA" sz="2000" b="1" dirty="0"/>
            <a:t>1260 يومًا (رؤ 11: 3؛ 12: 6)</a:t>
          </a:r>
          <a:endParaRPr lang="es-ES" sz="2000" b="1" dirty="0"/>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pPr rtl="1"/>
          <a:r>
            <a:rPr lang="ar-SA" sz="2000" b="1" dirty="0"/>
            <a:t>42 شهرًا (رؤ 11: 2؛ 13: 5)</a:t>
          </a:r>
          <a:endParaRPr lang="es-ES" sz="2000" b="1" dirty="0"/>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val="rev"/>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pPr rtl="1"/>
          <a:r>
            <a:rPr lang="ar-SA" sz="1800" b="1" dirty="0">
              <a:effectLst>
                <a:outerShdw blurRad="38100" dist="38100" dir="2700000" algn="tl">
                  <a:srgbClr val="000000">
                    <a:alpha val="43137"/>
                  </a:srgbClr>
                </a:outerShdw>
              </a:effectLst>
            </a:rPr>
            <a:t>42 شهرا</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pPr rtl="1"/>
          <a:r>
            <a:rPr lang="ar-SA" sz="1800" b="1" dirty="0">
              <a:effectLst>
                <a:outerShdw blurRad="38100" dist="38100" dir="2700000" algn="tl">
                  <a:srgbClr val="000000">
                    <a:alpha val="43137"/>
                  </a:srgbClr>
                </a:outerShdw>
              </a:effectLst>
            </a:rPr>
            <a:t>30 يوما</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pPr rtl="1"/>
          <a:r>
            <a:rPr lang="ar-SA" sz="1800" b="1" dirty="0">
              <a:effectLst>
                <a:outerShdw blurRad="38100" dist="38100" dir="2700000" algn="tl">
                  <a:srgbClr val="000000">
                    <a:alpha val="43137"/>
                  </a:srgbClr>
                </a:outerShdw>
              </a:effectLst>
            </a:rPr>
            <a:t>1,260 يومًا</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val="rev"/>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pPr rtl="1"/>
          <a:r>
            <a:rPr lang="ar-SA" sz="1800" b="1" dirty="0"/>
            <a:t>1 سنة</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pPr rtl="1"/>
          <a:r>
            <a:rPr lang="ar-SA" sz="1800" b="1" dirty="0"/>
            <a:t>سنتان</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pPr rtl="1"/>
          <a:r>
            <a:rPr lang="ar-SA" sz="1800" b="1" dirty="0"/>
            <a:t>½ سنة</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pPr rtl="1"/>
          <a:r>
            <a:rPr lang="ar-SA" sz="1800" b="1" dirty="0"/>
            <a:t>3 سنوات ونصف</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val="rev"/>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custScaleX="127917">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pPr rtl="1"/>
          <a:r>
            <a:rPr lang="ar-SA" sz="1600" b="1" dirty="0"/>
            <a:t>12 شهر</a:t>
          </a:r>
          <a:endParaRPr lang="es-ES" sz="16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pPr rtl="1"/>
          <a:r>
            <a:rPr lang="ar-SA" sz="1600" b="1" dirty="0"/>
            <a:t>24 شهرا</a:t>
          </a:r>
          <a:endParaRPr lang="es-ES" sz="16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pPr rtl="1"/>
          <a:r>
            <a:rPr lang="ar-SA" sz="1600" b="1" dirty="0"/>
            <a:t>6 اشهر</a:t>
          </a:r>
          <a:endParaRPr lang="es-ES" sz="16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pPr rtl="1"/>
          <a:r>
            <a:rPr lang="ar-SA" sz="1600" b="1" dirty="0"/>
            <a:t>42 شهرا</a:t>
          </a:r>
          <a:endParaRPr lang="es-ES" sz="16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val="rev"/>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pPr rtl="1"/>
          <a:r>
            <a:rPr lang="ar-SA" sz="1800" b="1" dirty="0">
              <a:effectLst>
                <a:outerShdw blurRad="38100" dist="38100" dir="2700000" algn="tl">
                  <a:srgbClr val="000000">
                    <a:alpha val="43137"/>
                  </a:srgbClr>
                </a:outerShdw>
              </a:effectLst>
            </a:rPr>
            <a:t>42 شهرا</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pPr rtl="1"/>
          <a:r>
            <a:rPr lang="ar-SA" sz="1800" b="1" dirty="0">
              <a:effectLst>
                <a:outerShdw blurRad="38100" dist="38100" dir="2700000" algn="tl">
                  <a:srgbClr val="000000">
                    <a:alpha val="43137"/>
                  </a:srgbClr>
                </a:outerShdw>
              </a:effectLst>
            </a:rPr>
            <a:t>30 يوما</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pPr rtl="1"/>
          <a:r>
            <a:rPr lang="ar-SA" sz="1800" b="1" dirty="0">
              <a:effectLst>
                <a:outerShdw blurRad="38100" dist="38100" dir="2700000" algn="tl">
                  <a:srgbClr val="000000">
                    <a:alpha val="43137"/>
                  </a:srgbClr>
                </a:outerShdw>
              </a:effectLst>
            </a:rPr>
            <a:t>1,260 يومًا</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val="rev"/>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pPr rtl="1"/>
          <a:r>
            <a:rPr lang="ar-SA" dirty="0">
              <a:effectLst>
                <a:outerShdw blurRad="38100" dist="38100" dir="2700000" algn="tl">
                  <a:srgbClr val="000000">
                    <a:alpha val="43137"/>
                  </a:srgbClr>
                </a:outerShdw>
              </a:effectLst>
            </a:rPr>
            <a:t>سنة 538</a:t>
          </a:r>
          <a:endParaRPr lang="es-ES" dirty="0">
            <a:effectLst>
              <a:outerShdw blurRad="38100" dist="38100" dir="2700000" algn="tl">
                <a:srgbClr val="000000">
                  <a:alpha val="43137"/>
                </a:srgbClr>
              </a:outerShdw>
            </a:effectLst>
          </a:endParaRP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pPr rtl="1"/>
          <a:r>
            <a:rPr lang="ar-SA" dirty="0">
              <a:effectLst>
                <a:outerShdw blurRad="38100" dist="38100" dir="2700000" algn="tl">
                  <a:srgbClr val="000000">
                    <a:alpha val="43137"/>
                  </a:srgbClr>
                </a:outerShdw>
              </a:effectLst>
            </a:rPr>
            <a:t>سنة 1798</a:t>
          </a:r>
          <a:endParaRPr lang="es-ES" dirty="0">
            <a:effectLst>
              <a:outerShdw blurRad="38100" dist="38100" dir="2700000" algn="tl">
                <a:srgbClr val="000000">
                  <a:alpha val="43137"/>
                </a:srgbClr>
              </a:outerShdw>
            </a:effectLst>
          </a:endParaRP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rtl="1">
            <a:buNone/>
          </a:pPr>
          <a:r>
            <a:rPr lang="ar-SA" sz="2400" b="1" dirty="0"/>
            <a:t>حصلت الكنيسة الرومانية على السلطة السياسية عندما هُزمت ثلاث قبائل اعتنقت </a:t>
          </a:r>
          <a:r>
            <a:rPr lang="ar-SA" sz="2400" b="1" dirty="0" err="1"/>
            <a:t>الآريوسية</a:t>
          </a:r>
          <a:r>
            <a:rPr lang="ar-SA" sz="2400" b="1" dirty="0"/>
            <a:t>: </a:t>
          </a:r>
          <a:r>
            <a:rPr lang="ar-SA" sz="2400" b="1" dirty="0" err="1"/>
            <a:t>الهيروليين</a:t>
          </a:r>
          <a:r>
            <a:rPr lang="ar-SA" sz="2400" b="1" dirty="0"/>
            <a:t> والوندال والقوط الشرقيين.</a:t>
          </a:r>
          <a:endParaRPr lang="es-ES" sz="24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rtl="1">
            <a:buNone/>
          </a:pPr>
          <a:r>
            <a:rPr lang="ar-SA" sz="2400" b="1" dirty="0"/>
            <a:t>الجنرال الفرنسي </a:t>
          </a:r>
          <a:r>
            <a:rPr lang="ar-SA" sz="2400" b="1" dirty="0" err="1"/>
            <a:t>بيرتييه</a:t>
          </a:r>
          <a:r>
            <a:rPr lang="ar-SA" sz="2400" b="1" dirty="0"/>
            <a:t>، بأوامر من نابليون، يأخذ البابا أسيرًا، منهيًا بذلك سيادة الكنيسة الرومانية.</a:t>
          </a:r>
          <a:endParaRPr lang="es-ES" sz="24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val="rev"/>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pPr rtl="1"/>
          <a:r>
            <a:rPr lang="ar-SA" sz="2400" b="1" dirty="0"/>
            <a:t>لقد كانوا أول من جعل الكتاب المقدس متاحًا بلغتهم الخاصة (حتى ذلك الحين، كان متاحًا فقط باللغة اللاتينية أو اليونانية أو العبرية).</a:t>
          </a:r>
          <a:endParaRPr lang="es-ES" sz="2400" b="1" dirty="0"/>
        </a:p>
      </dgm:t>
    </dgm:pt>
    <dgm:pt modelId="{8DF151FC-DAE1-4C32-A23C-F60F26C2604A}" type="parTrans" cxnId="{7D252B10-AAD5-4758-BBDD-909A27F37220}">
      <dgm:prSet/>
      <dgm:spPr/>
      <dgm:t>
        <a:bodyPr/>
        <a:lstStyle/>
        <a:p>
          <a:endParaRPr lang="es-ES" sz="2400" b="1"/>
        </a:p>
      </dgm:t>
    </dgm:pt>
    <dgm:pt modelId="{124CCFA7-22C3-484F-A201-7FE06B5453F0}" type="sibTrans" cxnId="{7D252B10-AAD5-4758-BBDD-909A27F37220}">
      <dgm:prSet/>
      <dgm:spPr/>
      <dgm:t>
        <a:bodyPr/>
        <a:lstStyle/>
        <a:p>
          <a:endParaRPr lang="es-ES" sz="2400" b="1"/>
        </a:p>
      </dgm:t>
    </dgm:pt>
    <dgm:pt modelId="{E1B72E5D-1A2C-48DE-9A33-15835EF51701}">
      <dgm:prSet custT="1"/>
      <dgm:spPr>
        <a:solidFill>
          <a:schemeClr val="accent5">
            <a:lumMod val="20000"/>
            <a:lumOff val="80000"/>
          </a:schemeClr>
        </a:solidFill>
        <a:ln w="28575">
          <a:solidFill>
            <a:schemeClr val="accent5"/>
          </a:solidFill>
        </a:ln>
      </dgm:spPr>
      <dgm:t>
        <a:bodyPr/>
        <a:lstStyle/>
        <a:p>
          <a:pPr rtl="1"/>
          <a:r>
            <a:rPr lang="ar-SA" sz="2400" b="1" dirty="0"/>
            <a:t>وبما أنه كتاب محرم، فقد نسخوه في الكهوف، مختبئين من البابويين الذين حاصروهم.</a:t>
          </a:r>
          <a:endParaRPr lang="es-ES" sz="2400" b="1" dirty="0"/>
        </a:p>
      </dgm:t>
    </dgm:pt>
    <dgm:pt modelId="{EC1A16A0-2021-4D9E-B6CE-D0890F712AC5}" type="parTrans" cxnId="{D1FBE091-B504-4909-861E-CC7C81AC5381}">
      <dgm:prSet/>
      <dgm:spPr/>
      <dgm:t>
        <a:bodyPr/>
        <a:lstStyle/>
        <a:p>
          <a:endParaRPr lang="es-ES" sz="2400" b="1"/>
        </a:p>
      </dgm:t>
    </dgm:pt>
    <dgm:pt modelId="{D699644E-0F94-4182-94A6-AA2E364ACFE1}" type="sibTrans" cxnId="{D1FBE091-B504-4909-861E-CC7C81AC5381}">
      <dgm:prSet/>
      <dgm:spPr/>
      <dgm:t>
        <a:bodyPr/>
        <a:lstStyle/>
        <a:p>
          <a:endParaRPr lang="es-ES" sz="2400" b="1"/>
        </a:p>
      </dgm:t>
    </dgm:pt>
    <dgm:pt modelId="{979DCE61-6E84-42C5-82FB-03675498466D}">
      <dgm:prSet custT="1"/>
      <dgm:spPr>
        <a:solidFill>
          <a:schemeClr val="tx2">
            <a:lumMod val="20000"/>
            <a:lumOff val="80000"/>
          </a:schemeClr>
        </a:solidFill>
        <a:ln w="28575">
          <a:solidFill>
            <a:schemeClr val="tx2"/>
          </a:solidFill>
        </a:ln>
      </dgm:spPr>
      <dgm:t>
        <a:bodyPr/>
        <a:lstStyle/>
        <a:p>
          <a:pPr rtl="1"/>
          <a:r>
            <a:rPr lang="ar-SA" sz="2400" b="1" dirty="0"/>
            <a:t>لقد حملوا دائمًا معهم أجزاء من الكتاب المقدس، وشاركوها مع الآخرين في اللحظات المناسبة، مما يمنحهم الرجاء والتشجيع في الرب.</a:t>
          </a:r>
          <a:endParaRPr lang="es-ES" sz="2400" b="1" dirty="0"/>
        </a:p>
      </dgm:t>
    </dgm:pt>
    <dgm:pt modelId="{D4F2AB2F-330E-4465-B0C3-7CB260E4B355}" type="parTrans" cxnId="{DF97BDDE-BB30-43DC-8300-456D8C6DA379}">
      <dgm:prSet/>
      <dgm:spPr/>
      <dgm:t>
        <a:bodyPr/>
        <a:lstStyle/>
        <a:p>
          <a:endParaRPr lang="es-ES" sz="2400" b="1"/>
        </a:p>
      </dgm:t>
    </dgm:pt>
    <dgm:pt modelId="{F575E95E-2F6D-4A06-AEED-81ADEF1E9ACD}" type="sibTrans" cxnId="{DF97BDDE-BB30-43DC-8300-456D8C6DA379}">
      <dgm:prSet/>
      <dgm:spPr/>
      <dgm:t>
        <a:bodyPr/>
        <a:lstStyle/>
        <a:p>
          <a:endParaRPr lang="es-ES" sz="2400" b="1"/>
        </a:p>
      </dgm:t>
    </dgm:pt>
    <dgm:pt modelId="{382BADA3-6B72-482D-B017-6EC43292741E}">
      <dgm:prSet custT="1"/>
      <dgm:spPr>
        <a:solidFill>
          <a:schemeClr val="accent3">
            <a:lumMod val="20000"/>
            <a:lumOff val="80000"/>
          </a:schemeClr>
        </a:solidFill>
        <a:ln w="28575">
          <a:solidFill>
            <a:schemeClr val="accent3"/>
          </a:solidFill>
        </a:ln>
      </dgm:spPr>
      <dgm:t>
        <a:bodyPr/>
        <a:lstStyle/>
        <a:p>
          <a:pPr rtl="1"/>
          <a:r>
            <a:rPr lang="ar-SA" sz="2400" b="1" dirty="0"/>
            <a:t>لقد حافظوا على الحقائق الكتابية التي عرفوها لقرون. وكانوا معروفين بإخلاصهم وتفانيهم.</a:t>
          </a:r>
          <a:endParaRPr lang="es-ES" sz="2400" b="1" dirty="0"/>
        </a:p>
      </dgm:t>
    </dgm:pt>
    <dgm:pt modelId="{33EB5990-A135-436C-A2BC-0C1A69DC1CB2}" type="parTrans" cxnId="{7D763D6E-7A62-484F-BC8C-F459BF540C68}">
      <dgm:prSet/>
      <dgm:spPr/>
      <dgm:t>
        <a:bodyPr/>
        <a:lstStyle/>
        <a:p>
          <a:endParaRPr lang="es-ES" sz="2400" b="1"/>
        </a:p>
      </dgm:t>
    </dgm:pt>
    <dgm:pt modelId="{0518E435-9B53-465C-937C-44649C63EA3B}" type="sibTrans" cxnId="{7D763D6E-7A62-484F-BC8C-F459BF540C68}">
      <dgm:prSet/>
      <dgm:spPr/>
      <dgm:t>
        <a:bodyPr/>
        <a:lstStyle/>
        <a:p>
          <a:endParaRPr lang="es-ES" sz="2400" b="1"/>
        </a:p>
      </dgm:t>
    </dgm:pt>
    <dgm:pt modelId="{AABA34E6-2363-43B1-85FA-E2776428F929}">
      <dgm:prSet custT="1"/>
      <dgm:spPr>
        <a:solidFill>
          <a:schemeClr val="accent6">
            <a:lumMod val="20000"/>
            <a:lumOff val="80000"/>
          </a:schemeClr>
        </a:solidFill>
        <a:ln w="28575">
          <a:solidFill>
            <a:schemeClr val="accent6"/>
          </a:solidFill>
        </a:ln>
      </dgm:spPr>
      <dgm:t>
        <a:bodyPr/>
        <a:lstStyle/>
        <a:p>
          <a:pPr rtl="1"/>
          <a:r>
            <a:rPr lang="ar-SA" sz="2400" b="1" dirty="0"/>
            <a:t>تم تحويل قرى بأكملها في جنوب فرنسا وفي شمال إيطاليا في </a:t>
          </a:r>
          <a:r>
            <a:rPr lang="ar-SA" sz="2400" b="1" dirty="0" err="1"/>
            <a:t>بيدمونت</a:t>
          </a:r>
          <a:r>
            <a:rPr lang="ar-SA" sz="2400" b="1" dirty="0"/>
            <a:t>.</a:t>
          </a:r>
          <a:endParaRPr lang="es-ES" sz="2400" b="1" dirty="0"/>
        </a:p>
      </dgm:t>
    </dgm:pt>
    <dgm:pt modelId="{46119102-AC16-4EA1-A8BD-97A589EAD21D}" type="parTrans" cxnId="{0496E2E7-7BEA-474E-8C45-F7E958CBF691}">
      <dgm:prSet/>
      <dgm:spPr/>
      <dgm:t>
        <a:bodyPr/>
        <a:lstStyle/>
        <a:p>
          <a:endParaRPr lang="es-ES" sz="2400" b="1"/>
        </a:p>
      </dgm:t>
    </dgm:pt>
    <dgm:pt modelId="{94CE1092-1234-4A34-9DCA-F46DA687224D}" type="sibTrans" cxnId="{0496E2E7-7BEA-474E-8C45-F7E958CBF691}">
      <dgm:prSet/>
      <dgm:spPr/>
      <dgm:t>
        <a:bodyPr/>
        <a:lstStyle/>
        <a:p>
          <a:endParaRPr lang="es-ES" sz="2400" b="1"/>
        </a:p>
      </dgm:t>
    </dgm:pt>
    <dgm:pt modelId="{483B569A-5A48-4A24-8DC0-BDCCBBB743B2}">
      <dgm:prSet custT="1"/>
      <dgm:spPr>
        <a:solidFill>
          <a:srgbClr val="D1D1FF"/>
        </a:solidFill>
        <a:ln w="28575">
          <a:solidFill>
            <a:schemeClr val="accent1"/>
          </a:solidFill>
        </a:ln>
      </dgm:spPr>
      <dgm:t>
        <a:bodyPr/>
        <a:lstStyle/>
        <a:p>
          <a:pPr rtl="1"/>
          <a:r>
            <a:rPr lang="ar-SA" sz="2400" b="1" dirty="0"/>
            <a:t>وقد دمرت البابوية معظم هذه القرى وسويت بالأرض، وذبح سكانها</a:t>
          </a:r>
          <a:endParaRPr lang="es-ES" sz="2400" b="1" dirty="0"/>
        </a:p>
      </dgm:t>
    </dgm:pt>
    <dgm:pt modelId="{600DF6D1-ED49-4B60-9055-4D6A2B603BD0}" type="parTrans" cxnId="{ECCCC360-6705-49A4-B6E6-10828BFDD435}">
      <dgm:prSet/>
      <dgm:spPr/>
      <dgm:t>
        <a:bodyPr/>
        <a:lstStyle/>
        <a:p>
          <a:endParaRPr lang="es-ES" sz="2400" b="1"/>
        </a:p>
      </dgm:t>
    </dgm:pt>
    <dgm:pt modelId="{2EAB9BF4-1D3B-41C2-B47F-31B88F9D576A}" type="sibTrans" cxnId="{ECCCC360-6705-49A4-B6E6-10828BFDD435}">
      <dgm:prSet/>
      <dgm:spPr/>
      <dgm:t>
        <a:bodyPr/>
        <a:lstStyle/>
        <a:p>
          <a:endParaRPr lang="es-ES" sz="2400" b="1"/>
        </a:p>
      </dgm:t>
    </dgm:pt>
    <dgm:pt modelId="{394CA56C-FF5E-4135-BE18-B76CBE454ACF}" type="pres">
      <dgm:prSet presAssocID="{FF054C91-F34C-49A0-B7D8-F82469F93FC7}" presName="Name0" presStyleCnt="0">
        <dgm:presLayoutVars>
          <dgm:dir val="rev"/>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445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11973">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445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11973">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445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11973">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pPr rtl="1"/>
          <a:r>
            <a:rPr lang="ar-SA" sz="2400" b="1" dirty="0">
              <a:effectLst>
                <a:outerShdw blurRad="38100" dist="38100" dir="2700000" algn="tl">
                  <a:srgbClr val="000000">
                    <a:alpha val="43137"/>
                  </a:srgbClr>
                </a:outerShdw>
              </a:effectLst>
            </a:rPr>
            <a:t>لقد آمنوا بوعود المسيح</a:t>
          </a:r>
          <a:endParaRPr lang="es-ES" sz="2400" b="1" dirty="0">
            <a:effectLst>
              <a:outerShdw blurRad="38100" dist="38100" dir="2700000" algn="tl">
                <a:srgbClr val="000000">
                  <a:alpha val="43137"/>
                </a:srgbClr>
              </a:outerShdw>
            </a:effectLst>
          </a:endParaRPr>
        </a:p>
      </dgm:t>
    </dgm:pt>
    <dgm:pt modelId="{55C3EFB2-1EEB-4AF5-A72E-4106211FB6DA}" type="parTrans" cxnId="{938AE181-95B9-4D17-B19A-271B91427AD9}">
      <dgm:prSet/>
      <dgm:spPr/>
      <dgm:t>
        <a:bodyPr/>
        <a:lstStyle/>
        <a:p>
          <a:endParaRPr lang="es-ES" sz="24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400" b="1">
            <a:effectLst>
              <a:outerShdw blurRad="38100" dist="38100" dir="2700000" algn="tl">
                <a:srgbClr val="000000">
                  <a:alpha val="43137"/>
                </a:srgbClr>
              </a:outerShdw>
            </a:effectLst>
          </a:endParaRPr>
        </a:p>
      </dgm:t>
    </dgm:pt>
    <dgm:pt modelId="{5008CD6C-6259-4AD8-B559-11A2E4331BA7}">
      <dgm:prSet custT="1"/>
      <dgm:spPr/>
      <dgm:t>
        <a:bodyPr/>
        <a:lstStyle/>
        <a:p>
          <a:pPr rtl="1"/>
          <a:r>
            <a:rPr lang="ar-SA" sz="2400" b="1" dirty="0">
              <a:effectLst>
                <a:outerShdw blurRad="38100" dist="38100" dir="2700000" algn="tl">
                  <a:srgbClr val="000000">
                    <a:alpha val="43137"/>
                  </a:srgbClr>
                </a:outerShdw>
              </a:effectLst>
            </a:rPr>
            <a:t>وكانت قوة المسيح كافية لهم للتغلب على التجارب</a:t>
          </a:r>
          <a:endParaRPr lang="es-ES" sz="2400" b="1" dirty="0">
            <a:effectLst>
              <a:outerShdw blurRad="38100" dist="38100" dir="2700000" algn="tl">
                <a:srgbClr val="000000">
                  <a:alpha val="43137"/>
                </a:srgbClr>
              </a:outerShdw>
            </a:effectLst>
          </a:endParaRPr>
        </a:p>
      </dgm:t>
    </dgm:pt>
    <dgm:pt modelId="{548A3A44-F92A-4785-812F-556D282C136D}" type="parTrans" cxnId="{F861664E-1FE3-4515-B2AC-2B4D3AD5B4F0}">
      <dgm:prSet/>
      <dgm:spPr/>
      <dgm:t>
        <a:bodyPr/>
        <a:lstStyle/>
        <a:p>
          <a:endParaRPr lang="es-ES" sz="24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400" b="1">
            <a:effectLst>
              <a:outerShdw blurRad="38100" dist="38100" dir="2700000" algn="tl">
                <a:srgbClr val="000000">
                  <a:alpha val="43137"/>
                </a:srgbClr>
              </a:outerShdw>
            </a:effectLst>
          </a:endParaRPr>
        </a:p>
      </dgm:t>
    </dgm:pt>
    <dgm:pt modelId="{EA4541B9-8EA4-4E6D-9A3B-2C8E0F92A527}">
      <dgm:prSet custT="1"/>
      <dgm:spPr/>
      <dgm:t>
        <a:bodyPr/>
        <a:lstStyle/>
        <a:p>
          <a:pPr rtl="1"/>
          <a:r>
            <a:rPr lang="ar-SA" sz="2400" b="1" dirty="0">
              <a:effectLst>
                <a:outerShdw blurRad="38100" dist="38100" dir="2700000" algn="tl">
                  <a:srgbClr val="000000">
                    <a:alpha val="43137"/>
                  </a:srgbClr>
                </a:outerShdw>
              </a:effectLst>
            </a:rPr>
            <a:t>لقد وجدوا الفرح في المشاركة في آلام المسيح</a:t>
          </a:r>
          <a:endParaRPr lang="es-ES" sz="2400" b="1" dirty="0">
            <a:effectLst>
              <a:outerShdw blurRad="38100" dist="38100" dir="2700000" algn="tl">
                <a:srgbClr val="000000">
                  <a:alpha val="43137"/>
                </a:srgbClr>
              </a:outerShdw>
            </a:effectLst>
          </a:endParaRPr>
        </a:p>
      </dgm:t>
    </dgm:pt>
    <dgm:pt modelId="{9796077A-925C-40FB-A7FC-5F06714011F7}" type="parTrans" cxnId="{EFA96F94-B691-4E09-B7B9-79BEA0C25D9B}">
      <dgm:prSet/>
      <dgm:spPr/>
      <dgm:t>
        <a:bodyPr/>
        <a:lstStyle/>
        <a:p>
          <a:endParaRPr lang="es-ES" sz="24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400" b="1">
            <a:effectLst>
              <a:outerShdw blurRad="38100" dist="38100" dir="2700000" algn="tl">
                <a:srgbClr val="000000">
                  <a:alpha val="43137"/>
                </a:srgbClr>
              </a:outerShdw>
            </a:effectLst>
          </a:endParaRPr>
        </a:p>
      </dgm:t>
    </dgm:pt>
    <dgm:pt modelId="{50C157A7-7FB4-44DC-9383-2B132FF01231}">
      <dgm:prSet custT="1"/>
      <dgm:spPr/>
      <dgm:t>
        <a:bodyPr/>
        <a:lstStyle/>
        <a:p>
          <a:pPr rtl="1"/>
          <a:r>
            <a:rPr lang="ar-SA" sz="2400" b="1" dirty="0">
              <a:effectLst>
                <a:outerShdw blurRad="38100" dist="38100" dir="2700000" algn="tl">
                  <a:srgbClr val="000000">
                    <a:alpha val="43137"/>
                  </a:srgbClr>
                </a:outerShdw>
              </a:effectLst>
            </a:rPr>
            <a:t>وكانت أمانته شهادة قوية للعالم</a:t>
          </a:r>
          <a:endParaRPr lang="es-ES" sz="2400" b="1" dirty="0">
            <a:effectLst>
              <a:outerShdw blurRad="38100" dist="38100" dir="2700000" algn="tl">
                <a:srgbClr val="000000">
                  <a:alpha val="43137"/>
                </a:srgbClr>
              </a:outerShdw>
            </a:effectLst>
          </a:endParaRPr>
        </a:p>
      </dgm:t>
    </dgm:pt>
    <dgm:pt modelId="{A1B2E2F2-420B-4327-AF3F-14640A034C7E}" type="parTrans" cxnId="{7850F3FF-3DE6-4D2A-AA0A-D86F05EB2CA1}">
      <dgm:prSet/>
      <dgm:spPr/>
      <dgm:t>
        <a:bodyPr/>
        <a:lstStyle/>
        <a:p>
          <a:endParaRPr lang="es-ES" sz="24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400" b="1">
            <a:effectLst>
              <a:outerShdw blurRad="38100" dist="38100" dir="2700000" algn="tl">
                <a:srgbClr val="000000">
                  <a:alpha val="43137"/>
                </a:srgbClr>
              </a:outerShdw>
            </a:effectLst>
          </a:endParaRPr>
        </a:p>
      </dgm:t>
    </dgm:pt>
    <dgm:pt modelId="{DE093AEE-3B50-435A-9DC1-B53ED7D11262}">
      <dgm:prSet custT="1"/>
      <dgm:spPr/>
      <dgm:t>
        <a:bodyPr/>
        <a:lstStyle/>
        <a:p>
          <a:pPr rtl="1"/>
          <a:r>
            <a:rPr lang="ar-SA" sz="2400" b="1" dirty="0">
              <a:effectLst>
                <a:outerShdw blurRad="38100" dist="38100" dir="2700000" algn="tl">
                  <a:srgbClr val="000000">
                    <a:alpha val="43137"/>
                  </a:srgbClr>
                </a:outerShdw>
              </a:effectLst>
            </a:rPr>
            <a:t>لقد نظروا إلى ما هو أبعد من الحاضر، نحو المستقبل المجيد</a:t>
          </a:r>
          <a:endParaRPr lang="es-ES" sz="2400" b="1" dirty="0">
            <a:effectLst>
              <a:outerShdw blurRad="38100" dist="38100" dir="2700000" algn="tl">
                <a:srgbClr val="000000">
                  <a:alpha val="43137"/>
                </a:srgbClr>
              </a:outerShdw>
            </a:effectLst>
          </a:endParaRPr>
        </a:p>
      </dgm:t>
    </dgm:pt>
    <dgm:pt modelId="{12A36A7A-62B9-4D5B-807A-BF5924487781}" type="parTrans" cxnId="{8260D94D-BEF2-4491-871B-57FF343FF8F9}">
      <dgm:prSet/>
      <dgm:spPr/>
      <dgm:t>
        <a:bodyPr/>
        <a:lstStyle/>
        <a:p>
          <a:endParaRPr lang="es-ES" sz="24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400" b="1">
            <a:effectLst>
              <a:outerShdw blurRad="38100" dist="38100" dir="2700000" algn="tl">
                <a:srgbClr val="000000">
                  <a:alpha val="43137"/>
                </a:srgbClr>
              </a:outerShdw>
            </a:effectLst>
          </a:endParaRPr>
        </a:p>
      </dgm:t>
    </dgm:pt>
    <dgm:pt modelId="{E936E8AC-2F06-4E14-B15B-6D6A4A0ADB9A}">
      <dgm:prSet custT="1"/>
      <dgm:spPr/>
      <dgm:t>
        <a:bodyPr/>
        <a:lstStyle/>
        <a:p>
          <a:pPr rtl="1"/>
          <a:r>
            <a:rPr lang="ar-SA" sz="2400" b="1" dirty="0">
              <a:effectLst>
                <a:outerShdw blurRad="38100" dist="38100" dir="2700000" algn="tl">
                  <a:srgbClr val="000000">
                    <a:alpha val="43137"/>
                  </a:srgbClr>
                </a:outerShdw>
              </a:effectLst>
            </a:rPr>
            <a:t>لقد عرفوا أن الموت عدو مهزوم</a:t>
          </a:r>
          <a:endParaRPr lang="es-ES" sz="2400" b="1" dirty="0">
            <a:effectLst>
              <a:outerShdw blurRad="38100" dist="38100" dir="2700000" algn="tl">
                <a:srgbClr val="000000">
                  <a:alpha val="43137"/>
                </a:srgbClr>
              </a:outerShdw>
            </a:effectLst>
          </a:endParaRPr>
        </a:p>
      </dgm:t>
    </dgm:pt>
    <dgm:pt modelId="{83786DEF-5B69-4FB1-95DD-C10A813C39D7}" type="parTrans" cxnId="{55453670-833A-440A-BAC3-49F54518E4C7}">
      <dgm:prSet/>
      <dgm:spPr/>
      <dgm:t>
        <a:bodyPr/>
        <a:lstStyle/>
        <a:p>
          <a:endParaRPr lang="es-ES" sz="24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400" b="1">
            <a:effectLst>
              <a:outerShdw blurRad="38100" dist="38100" dir="2700000" algn="tl">
                <a:srgbClr val="000000">
                  <a:alpha val="43137"/>
                </a:srgbClr>
              </a:outerShdw>
            </a:effectLst>
          </a:endParaRPr>
        </a:p>
      </dgm:t>
    </dgm:pt>
    <dgm:pt modelId="{08E87C0B-8070-4B80-AE1A-CD8F2FE4A17D}">
      <dgm:prSet custT="1"/>
      <dgm:spPr/>
      <dgm:t>
        <a:bodyPr/>
        <a:lstStyle/>
        <a:p>
          <a:pPr rtl="1"/>
          <a:r>
            <a:rPr lang="ar-SA" sz="2400" b="1" dirty="0">
              <a:effectLst>
                <a:outerShdw blurRad="38100" dist="38100" dir="2700000" algn="tl">
                  <a:srgbClr val="000000">
                    <a:alpha val="43137"/>
                  </a:srgbClr>
                </a:outerShdw>
              </a:effectLst>
            </a:rPr>
            <a:t>لقد تمسكوا بوعود كلمة الله</a:t>
          </a:r>
          <a:endParaRPr lang="es-ES" sz="2400" b="1" dirty="0">
            <a:effectLst>
              <a:outerShdw blurRad="38100" dist="38100" dir="2700000" algn="tl">
                <a:srgbClr val="000000">
                  <a:alpha val="43137"/>
                </a:srgbClr>
              </a:outerShdw>
            </a:effectLst>
          </a:endParaRPr>
        </a:p>
      </dgm:t>
    </dgm:pt>
    <dgm:pt modelId="{E7C8435B-1525-4DCC-9456-A12EB74A487C}" type="parTrans" cxnId="{43208596-2576-4E49-98CB-746D8D2A9753}">
      <dgm:prSet/>
      <dgm:spPr/>
      <dgm:t>
        <a:bodyPr/>
        <a:lstStyle/>
        <a:p>
          <a:endParaRPr lang="es-ES" sz="24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4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val="rev"/>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200000" custLinFactNeighborX="213567"/>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4748">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200000" custLinFactNeighborX="213567"/>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4748">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200000" custLinFactNeighborX="213567"/>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4748">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200000" custLinFactNeighborX="213567"/>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4748">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200000" custLinFactNeighborX="209224"/>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4748">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200000" custLinFactNeighborX="213567"/>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4748">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200000" custLinFactNeighborX="209224"/>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4748">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pPr rtl="1"/>
          <a:r>
            <a:rPr lang="ar-SA" sz="1800" b="1" dirty="0"/>
            <a:t>جون هاس </a:t>
          </a:r>
          <a:br>
            <a:rPr lang="es-ES" sz="1800" b="1" dirty="0"/>
          </a:br>
          <a:r>
            <a:rPr lang="ar-SA" sz="1800" b="1" dirty="0"/>
            <a:t>(1370-1415)</a:t>
          </a:r>
          <a:endParaRPr lang="es-ES" sz="1800" b="1" dirty="0"/>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pPr rtl="1"/>
          <a:r>
            <a:rPr lang="ar-SA" sz="1800" b="1" dirty="0"/>
            <a:t>جيروم </a:t>
          </a:r>
          <a:br>
            <a:rPr lang="es-ES" sz="1800" b="1" dirty="0"/>
          </a:br>
          <a:r>
            <a:rPr lang="ar-SA" sz="1800" b="1" dirty="0"/>
            <a:t>(1360-1416)</a:t>
          </a:r>
          <a:endParaRPr lang="es-ES" sz="1800" b="1" dirty="0"/>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pPr rtl="1"/>
          <a:r>
            <a:rPr lang="ar-SA" sz="1800" b="1" dirty="0" err="1"/>
            <a:t>تيندال</a:t>
          </a:r>
          <a:r>
            <a:rPr lang="ar-SA" sz="1800" b="1" dirty="0"/>
            <a:t> </a:t>
          </a:r>
          <a:br>
            <a:rPr lang="es-ES" sz="1800" b="1" dirty="0"/>
          </a:br>
          <a:r>
            <a:rPr lang="ar-SA" sz="1800" b="1" dirty="0"/>
            <a:t>(1494-1536)</a:t>
          </a:r>
          <a:endParaRPr lang="es-ES" sz="1800" b="1" dirty="0"/>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pPr rtl="1"/>
          <a:r>
            <a:rPr lang="ar-SA" sz="1800" b="1" dirty="0"/>
            <a:t>هيو </a:t>
          </a:r>
          <a:r>
            <a:rPr lang="ar-SA" sz="1800" b="1" dirty="0" err="1"/>
            <a:t>لاتيمر</a:t>
          </a:r>
          <a:r>
            <a:rPr lang="ar-SA" sz="1800" b="1" dirty="0"/>
            <a:t> </a:t>
          </a:r>
          <a:br>
            <a:rPr lang="es-ES" sz="1800" b="1" dirty="0"/>
          </a:br>
          <a:r>
            <a:rPr lang="ar-SA" sz="1800" b="1" dirty="0"/>
            <a:t>(1490-1555)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val="rev"/>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يتم الإعلان عن فترة الاضطهاد بثلاث طرق مختلفة</a:t>
          </a:r>
          <a:endParaRPr lang="es-ES" sz="2000" b="1" kern="1200" dirty="0">
            <a:effectLst>
              <a:outerShdw blurRad="38100" dist="38100" dir="2700000" algn="tl">
                <a:srgbClr val="000000">
                  <a:alpha val="43137"/>
                </a:srgbClr>
              </a:outerShdw>
            </a:effectLst>
          </a:endParaRPr>
        </a:p>
      </dsp:txBody>
      <dsp:txXfrm>
        <a:off x="0" y="0"/>
        <a:ext cx="11563351" cy="421293"/>
      </dsp:txXfrm>
    </dsp:sp>
    <dsp:sp modelId="{C79F36DD-367E-48FC-AAE4-1EF5EF6924C1}">
      <dsp:nvSpPr>
        <dsp:cNvPr id="0" name=""/>
        <dsp:cNvSpPr/>
      </dsp:nvSpPr>
      <dsp:spPr>
        <a:xfrm>
          <a:off x="7707018"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t>"زمان وأزمنة ونصف زمان“</a:t>
          </a:r>
          <a:br>
            <a:rPr lang="es-ES" sz="2000" b="1" kern="1200" dirty="0"/>
          </a:br>
          <a:r>
            <a:rPr lang="ar-SA" sz="2000" b="1" kern="1200" dirty="0"/>
            <a:t>(دانيال ٧: ٢٥؛ ١٢: ٧؛ رؤ ١٢: ١٤)</a:t>
          </a:r>
          <a:endParaRPr lang="es-ES" sz="2000" b="1" kern="1200" dirty="0"/>
        </a:p>
      </dsp:txBody>
      <dsp:txXfrm>
        <a:off x="7707018"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t>1260 يومًا (رؤ 11: 3؛ 12: 6)</a:t>
          </a:r>
          <a:endParaRPr lang="es-ES" sz="2000" b="1" kern="1200" dirty="0"/>
        </a:p>
      </dsp:txBody>
      <dsp:txXfrm>
        <a:off x="3856332" y="421293"/>
        <a:ext cx="3850686" cy="884716"/>
      </dsp:txXfrm>
    </dsp:sp>
    <dsp:sp modelId="{C2185AB6-850E-4C8A-9A47-077E9ECA82E6}">
      <dsp:nvSpPr>
        <dsp:cNvPr id="0" name=""/>
        <dsp:cNvSpPr/>
      </dsp:nvSpPr>
      <dsp:spPr>
        <a:xfrm>
          <a:off x="5646"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t>42 شهرًا (رؤ 11: 2؛ 13: 5)</a:t>
          </a:r>
          <a:endParaRPr lang="es-ES" sz="2000" b="1" kern="1200" dirty="0"/>
        </a:p>
      </dsp:txBody>
      <dsp:txXfrm>
        <a:off x="5646"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2997110"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42 شهرا</a:t>
          </a:r>
          <a:endParaRPr lang="es-ES" sz="1800" b="1" kern="1200" dirty="0">
            <a:effectLst>
              <a:outerShdw blurRad="38100" dist="38100" dir="2700000" algn="tl">
                <a:srgbClr val="000000">
                  <a:alpha val="43137"/>
                </a:srgbClr>
              </a:outerShdw>
            </a:effectLst>
          </a:endParaRPr>
        </a:p>
      </dsp:txBody>
      <dsp:txXfrm>
        <a:off x="2997110" y="31731"/>
        <a:ext cx="859866" cy="716552"/>
      </dsp:txXfrm>
    </dsp:sp>
    <dsp:sp modelId="{36C2B9E6-EE9D-4AB3-B46F-F76D958323FA}">
      <dsp:nvSpPr>
        <dsp:cNvPr id="0" name=""/>
        <dsp:cNvSpPr/>
      </dsp:nvSpPr>
      <dsp:spPr>
        <a:xfrm>
          <a:off x="2428566"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506875"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30 يوما</a:t>
          </a:r>
          <a:endParaRPr lang="es-ES" sz="1800" b="1" kern="1200" dirty="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930335"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996441" y="315040"/>
        <a:ext cx="366510" cy="293248"/>
      </dsp:txXfrm>
    </dsp:sp>
    <dsp:sp modelId="{E8EC5DFC-A572-4B0E-837F-0AF9F8B7879E}">
      <dsp:nvSpPr>
        <dsp:cNvPr id="0" name=""/>
        <dsp:cNvSpPr/>
      </dsp:nvSpPr>
      <dsp:spPr>
        <a:xfrm>
          <a:off x="648"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1,260 يومًا</a:t>
          </a:r>
          <a:endParaRPr lang="es-ES" sz="1800" b="1" kern="1200" dirty="0">
            <a:effectLst>
              <a:outerShdw blurRad="38100" dist="38100" dir="2700000" algn="tl">
                <a:srgbClr val="000000">
                  <a:alpha val="43137"/>
                </a:srgbClr>
              </a:outerShdw>
            </a:effectLst>
          </a:endParaRPr>
        </a:p>
      </dsp:txBody>
      <dsp:txXfrm>
        <a:off x="648"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3513389" y="90170"/>
          <a:ext cx="637737" cy="637737"/>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t>1 سنة</a:t>
          </a:r>
          <a:endParaRPr lang="es-ES" sz="1800" b="1" kern="1200" dirty="0"/>
        </a:p>
      </dsp:txBody>
      <dsp:txXfrm>
        <a:off x="3513389" y="90170"/>
        <a:ext cx="637737" cy="531445"/>
      </dsp:txXfrm>
    </dsp:sp>
    <dsp:sp modelId="{1F3D8E08-9400-4177-8A82-9C989EECC9D0}">
      <dsp:nvSpPr>
        <dsp:cNvPr id="0" name=""/>
        <dsp:cNvSpPr/>
      </dsp:nvSpPr>
      <dsp:spPr>
        <a:xfrm>
          <a:off x="3091717" y="224095"/>
          <a:ext cx="369887" cy="369887"/>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140746" y="365540"/>
        <a:ext cx="271829" cy="86997"/>
      </dsp:txXfrm>
    </dsp:sp>
    <dsp:sp modelId="{6DC92BFA-2168-4AC2-BD50-84BE8EA57E4B}">
      <dsp:nvSpPr>
        <dsp:cNvPr id="0" name=""/>
        <dsp:cNvSpPr/>
      </dsp:nvSpPr>
      <dsp:spPr>
        <a:xfrm>
          <a:off x="2402195" y="90170"/>
          <a:ext cx="637737" cy="637737"/>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t>سنتان</a:t>
          </a:r>
          <a:endParaRPr lang="es-ES" sz="1800" b="1" kern="1200" dirty="0"/>
        </a:p>
      </dsp:txBody>
      <dsp:txXfrm>
        <a:off x="2402195" y="90170"/>
        <a:ext cx="637737" cy="531445"/>
      </dsp:txXfrm>
    </dsp:sp>
    <dsp:sp modelId="{C2F09C63-8D61-4D51-B0EC-A447BB615EAB}">
      <dsp:nvSpPr>
        <dsp:cNvPr id="0" name=""/>
        <dsp:cNvSpPr/>
      </dsp:nvSpPr>
      <dsp:spPr>
        <a:xfrm>
          <a:off x="1980523" y="224095"/>
          <a:ext cx="369887" cy="369887"/>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2029552" y="365540"/>
        <a:ext cx="271829" cy="86997"/>
      </dsp:txXfrm>
    </dsp:sp>
    <dsp:sp modelId="{7F30EFEC-07A8-454E-83ED-42670BAB315F}">
      <dsp:nvSpPr>
        <dsp:cNvPr id="0" name=""/>
        <dsp:cNvSpPr/>
      </dsp:nvSpPr>
      <dsp:spPr>
        <a:xfrm>
          <a:off x="1291001" y="90170"/>
          <a:ext cx="637737" cy="637737"/>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t>½ سنة</a:t>
          </a:r>
          <a:endParaRPr lang="es-ES" sz="1800" b="1" kern="1200" dirty="0"/>
        </a:p>
      </dsp:txBody>
      <dsp:txXfrm>
        <a:off x="1291001" y="90170"/>
        <a:ext cx="637737" cy="531445"/>
      </dsp:txXfrm>
    </dsp:sp>
    <dsp:sp modelId="{92A54B3A-4865-4431-BE41-04CF71767210}">
      <dsp:nvSpPr>
        <dsp:cNvPr id="0" name=""/>
        <dsp:cNvSpPr/>
      </dsp:nvSpPr>
      <dsp:spPr>
        <a:xfrm>
          <a:off x="869329" y="224095"/>
          <a:ext cx="369887" cy="369887"/>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918358" y="300292"/>
        <a:ext cx="271829" cy="217493"/>
      </dsp:txXfrm>
    </dsp:sp>
    <dsp:sp modelId="{6054EE31-C25B-4183-AF55-27F1495AD64A}">
      <dsp:nvSpPr>
        <dsp:cNvPr id="0" name=""/>
        <dsp:cNvSpPr/>
      </dsp:nvSpPr>
      <dsp:spPr>
        <a:xfrm>
          <a:off x="1770" y="90170"/>
          <a:ext cx="815774" cy="637737"/>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t>3 سنوات ونصف</a:t>
          </a:r>
          <a:endParaRPr lang="es-ES" sz="1800" b="1" kern="1200" dirty="0"/>
        </a:p>
      </dsp:txBody>
      <dsp:txXfrm>
        <a:off x="1770" y="90170"/>
        <a:ext cx="815774" cy="5314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3484374"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SA" sz="1600" b="1" kern="1200" dirty="0"/>
            <a:t>12 شهر</a:t>
          </a:r>
          <a:endParaRPr lang="es-ES" sz="1600" b="1" kern="1200" dirty="0"/>
        </a:p>
      </dsp:txBody>
      <dsp:txXfrm>
        <a:off x="3484374" y="75976"/>
        <a:ext cx="666126" cy="555103"/>
      </dsp:txXfrm>
    </dsp:sp>
    <dsp:sp modelId="{1F3D8E08-9400-4177-8A82-9C989EECC9D0}">
      <dsp:nvSpPr>
        <dsp:cNvPr id="0" name=""/>
        <dsp:cNvSpPr/>
      </dsp:nvSpPr>
      <dsp:spPr>
        <a:xfrm>
          <a:off x="3043931" y="215862"/>
          <a:ext cx="386353" cy="386353"/>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363603"/>
        <a:ext cx="283931" cy="90871"/>
      </dsp:txXfrm>
    </dsp:sp>
    <dsp:sp modelId="{6DC92BFA-2168-4AC2-BD50-84BE8EA57E4B}">
      <dsp:nvSpPr>
        <dsp:cNvPr id="0" name=""/>
        <dsp:cNvSpPr/>
      </dsp:nvSpPr>
      <dsp:spPr>
        <a:xfrm>
          <a:off x="2323715" y="75976"/>
          <a:ext cx="666126" cy="66612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SA" sz="1600" b="1" kern="1200" dirty="0"/>
            <a:t>24 شهرا</a:t>
          </a:r>
          <a:endParaRPr lang="es-ES" sz="1600" b="1" kern="1200" dirty="0"/>
        </a:p>
      </dsp:txBody>
      <dsp:txXfrm>
        <a:off x="2323715"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1163056" y="75976"/>
          <a:ext cx="666126" cy="66612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SA" sz="1600" b="1" kern="1200" dirty="0"/>
            <a:t>6 اشهر</a:t>
          </a:r>
          <a:endParaRPr lang="es-ES" sz="1600" b="1" kern="1200" dirty="0"/>
        </a:p>
      </dsp:txBody>
      <dsp:txXfrm>
        <a:off x="1163056" y="75976"/>
        <a:ext cx="666126" cy="555103"/>
      </dsp:txXfrm>
    </dsp:sp>
    <dsp:sp modelId="{92A54B3A-4865-4431-BE41-04CF71767210}">
      <dsp:nvSpPr>
        <dsp:cNvPr id="0" name=""/>
        <dsp:cNvSpPr/>
      </dsp:nvSpPr>
      <dsp:spPr>
        <a:xfrm>
          <a:off x="722613" y="215862"/>
          <a:ext cx="386353" cy="386353"/>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295451"/>
        <a:ext cx="283931" cy="227175"/>
      </dsp:txXfrm>
    </dsp:sp>
    <dsp:sp modelId="{6054EE31-C25B-4183-AF55-27F1495AD64A}">
      <dsp:nvSpPr>
        <dsp:cNvPr id="0" name=""/>
        <dsp:cNvSpPr/>
      </dsp:nvSpPr>
      <dsp:spPr>
        <a:xfrm>
          <a:off x="2397" y="75976"/>
          <a:ext cx="666126" cy="66612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SA" sz="1600" b="1" kern="1200" dirty="0"/>
            <a:t>42 شهرا</a:t>
          </a:r>
          <a:endParaRPr lang="es-ES" sz="1600" b="1" kern="1200" dirty="0"/>
        </a:p>
      </dsp:txBody>
      <dsp:txXfrm>
        <a:off x="2397" y="75976"/>
        <a:ext cx="666126" cy="555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2863046"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42 شهرا</a:t>
          </a:r>
          <a:endParaRPr lang="es-ES" sz="1800" b="1" kern="1200" dirty="0">
            <a:effectLst>
              <a:outerShdw blurRad="38100" dist="38100" dir="2700000" algn="tl">
                <a:srgbClr val="000000">
                  <a:alpha val="43137"/>
                </a:srgbClr>
              </a:outerShdw>
            </a:effectLst>
          </a:endParaRPr>
        </a:p>
      </dsp:txBody>
      <dsp:txXfrm>
        <a:off x="2863046" y="469"/>
        <a:ext cx="924555" cy="529762"/>
      </dsp:txXfrm>
    </dsp:sp>
    <dsp:sp modelId="{36C2B9E6-EE9D-4AB3-B46F-F76D958323FA}">
      <dsp:nvSpPr>
        <dsp:cNvPr id="0" name=""/>
        <dsp:cNvSpPr/>
      </dsp:nvSpPr>
      <dsp:spPr>
        <a:xfrm>
          <a:off x="2442710"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500605"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30 يوما</a:t>
          </a:r>
          <a:endParaRPr lang="es-ES" sz="1800" b="1" kern="1200" dirty="0">
            <a:effectLst>
              <a:outerShdw blurRad="38100" dist="38100" dir="2700000" algn="tl">
                <a:srgbClr val="000000">
                  <a:alpha val="43137"/>
                </a:srgbClr>
              </a:outerShdw>
            </a:effectLst>
          </a:endParaRPr>
        </a:p>
      </dsp:txBody>
      <dsp:txXfrm>
        <a:off x="1466534" y="469"/>
        <a:ext cx="924555" cy="529762"/>
      </dsp:txXfrm>
    </dsp:sp>
    <dsp:sp modelId="{139553DC-D759-44FF-82B1-B9B79888A920}">
      <dsp:nvSpPr>
        <dsp:cNvPr id="0" name=""/>
        <dsp:cNvSpPr/>
      </dsp:nvSpPr>
      <dsp:spPr>
        <a:xfrm>
          <a:off x="1046198"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95071" y="209925"/>
        <a:ext cx="270969" cy="216805"/>
      </dsp:txXfrm>
    </dsp:sp>
    <dsp:sp modelId="{E8EC5DFC-A572-4B0E-837F-0AF9F8B7879E}">
      <dsp:nvSpPr>
        <dsp:cNvPr id="0" name=""/>
        <dsp:cNvSpPr/>
      </dsp:nvSpPr>
      <dsp:spPr>
        <a:xfrm>
          <a:off x="70023"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effectLst>
                <a:outerShdw blurRad="38100" dist="38100" dir="2700000" algn="tl">
                  <a:srgbClr val="000000">
                    <a:alpha val="43137"/>
                  </a:srgbClr>
                </a:outerShdw>
              </a:effectLst>
            </a:rPr>
            <a:t>1,260 يومًا</a:t>
          </a:r>
          <a:endParaRPr lang="es-ES" sz="1800" b="1" kern="1200" dirty="0">
            <a:effectLst>
              <a:outerShdw blurRad="38100" dist="38100" dir="2700000" algn="tl">
                <a:srgbClr val="000000">
                  <a:alpha val="43137"/>
                </a:srgbClr>
              </a:outerShdw>
            </a:effectLst>
          </a:endParaRPr>
        </a:p>
      </dsp:txBody>
      <dsp:txXfrm>
        <a:off x="70023"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2643765"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0" lvl="1" indent="0" algn="r" defTabSz="1066800" rtl="1">
            <a:lnSpc>
              <a:spcPct val="90000"/>
            </a:lnSpc>
            <a:spcBef>
              <a:spcPct val="0"/>
            </a:spcBef>
            <a:spcAft>
              <a:spcPct val="15000"/>
            </a:spcAft>
            <a:buNone/>
          </a:pPr>
          <a:r>
            <a:rPr lang="ar-SA" sz="2400" b="1" kern="1200" dirty="0"/>
            <a:t>حصلت الكنيسة الرومانية على السلطة السياسية عندما هُزمت ثلاث قبائل اعتنقت </a:t>
          </a:r>
          <a:r>
            <a:rPr lang="ar-SA" sz="2400" b="1" kern="1200" dirty="0" err="1"/>
            <a:t>الآريوسية</a:t>
          </a:r>
          <a:r>
            <a:rPr lang="ar-SA" sz="2400" b="1" kern="1200" dirty="0"/>
            <a:t>: </a:t>
          </a:r>
          <a:r>
            <a:rPr lang="ar-SA" sz="2400" b="1" kern="1200" dirty="0" err="1"/>
            <a:t>الهيروليين</a:t>
          </a:r>
          <a:r>
            <a:rPr lang="ar-SA" sz="2400" b="1" kern="1200" dirty="0"/>
            <a:t> والوندال والقوط الشرقيين.</a:t>
          </a:r>
          <a:endParaRPr lang="es-ES" sz="2400" kern="1200" dirty="0"/>
        </a:p>
      </dsp:txBody>
      <dsp:txXfrm>
        <a:off x="2700017" y="58691"/>
        <a:ext cx="2288236" cy="2505333"/>
      </dsp:txXfrm>
    </dsp:sp>
    <dsp:sp modelId="{4C0C64CF-FC34-4BE6-81FC-72164C65F805}">
      <dsp:nvSpPr>
        <dsp:cNvPr id="0" name=""/>
        <dsp:cNvSpPr/>
      </dsp:nvSpPr>
      <dsp:spPr>
        <a:xfrm>
          <a:off x="279212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r" defTabSz="1244600" rtl="1">
            <a:lnSpc>
              <a:spcPct val="90000"/>
            </a:lnSpc>
            <a:spcBef>
              <a:spcPct val="0"/>
            </a:spcBef>
            <a:spcAft>
              <a:spcPct val="35000"/>
            </a:spcAft>
            <a:buNone/>
          </a:pPr>
          <a:r>
            <a:rPr lang="ar-SA" sz="2800" kern="1200" dirty="0">
              <a:effectLst>
                <a:outerShdw blurRad="38100" dist="38100" dir="2700000" algn="tl">
                  <a:srgbClr val="000000">
                    <a:alpha val="43137"/>
                  </a:srgbClr>
                </a:outerShdw>
              </a:effectLst>
            </a:rPr>
            <a:t>سنة 538</a:t>
          </a:r>
          <a:endParaRPr lang="es-ES" sz="2800" kern="1200" dirty="0">
            <a:effectLst>
              <a:outerShdw blurRad="38100" dist="38100" dir="2700000" algn="tl">
                <a:srgbClr val="000000">
                  <a:alpha val="43137"/>
                </a:srgbClr>
              </a:outerShdw>
            </a:effectLst>
          </a:endParaRPr>
        </a:p>
      </dsp:txBody>
      <dsp:txXfrm>
        <a:off x="3414442" y="2413049"/>
        <a:ext cx="1481698" cy="473027"/>
      </dsp:txXfrm>
    </dsp:sp>
    <dsp:sp modelId="{133A8FCC-A46B-41FD-8BB9-C03BBB47E7C1}">
      <dsp:nvSpPr>
        <dsp:cNvPr id="0" name=""/>
        <dsp:cNvSpPr/>
      </dsp:nvSpPr>
      <dsp:spPr>
        <a:xfrm>
          <a:off x="2618519"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35340"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0" lvl="1" indent="0" algn="r" defTabSz="1066800" rtl="1">
            <a:lnSpc>
              <a:spcPct val="90000"/>
            </a:lnSpc>
            <a:spcBef>
              <a:spcPct val="0"/>
            </a:spcBef>
            <a:spcAft>
              <a:spcPct val="15000"/>
            </a:spcAft>
            <a:buNone/>
          </a:pPr>
          <a:r>
            <a:rPr lang="ar-SA" sz="2400" b="1" kern="1200" dirty="0"/>
            <a:t>الجنرال الفرنسي </a:t>
          </a:r>
          <a:r>
            <a:rPr lang="ar-SA" sz="2400" b="1" kern="1200" dirty="0" err="1"/>
            <a:t>بيرتييه</a:t>
          </a:r>
          <a:r>
            <a:rPr lang="ar-SA" sz="2400" b="1" kern="1200" dirty="0"/>
            <a:t>، بأوامر من نابليون، يأخذ البابا أسيرًا، منهيًا بذلك سيادة الكنيسة الرومانية.</a:t>
          </a:r>
          <a:endParaRPr lang="es-ES" sz="2400" kern="1200" dirty="0"/>
        </a:p>
      </dsp:txBody>
      <dsp:txXfrm>
        <a:off x="91592" y="58691"/>
        <a:ext cx="2288236" cy="2505333"/>
      </dsp:txXfrm>
    </dsp:sp>
    <dsp:sp modelId="{C84E6F35-AD65-462C-B7D8-44C63EF63069}">
      <dsp:nvSpPr>
        <dsp:cNvPr id="0" name=""/>
        <dsp:cNvSpPr/>
      </dsp:nvSpPr>
      <dsp:spPr>
        <a:xfrm>
          <a:off x="18370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r" defTabSz="1244600" rtl="1">
            <a:lnSpc>
              <a:spcPct val="90000"/>
            </a:lnSpc>
            <a:spcBef>
              <a:spcPct val="0"/>
            </a:spcBef>
            <a:spcAft>
              <a:spcPct val="35000"/>
            </a:spcAft>
            <a:buNone/>
          </a:pPr>
          <a:r>
            <a:rPr lang="ar-SA" sz="2800" kern="1200" dirty="0">
              <a:effectLst>
                <a:outerShdw blurRad="38100" dist="38100" dir="2700000" algn="tl">
                  <a:srgbClr val="000000">
                    <a:alpha val="43137"/>
                  </a:srgbClr>
                </a:outerShdw>
              </a:effectLst>
            </a:rPr>
            <a:t>سنة 1798</a:t>
          </a:r>
          <a:endParaRPr lang="es-ES" sz="2800" kern="1200" dirty="0">
            <a:effectLst>
              <a:outerShdw blurRad="38100" dist="38100" dir="2700000" algn="tl">
                <a:srgbClr val="000000">
                  <a:alpha val="43137"/>
                </a:srgbClr>
              </a:outerShdw>
            </a:effectLst>
          </a:endParaRPr>
        </a:p>
      </dsp:txBody>
      <dsp:txXfrm>
        <a:off x="806017" y="2413049"/>
        <a:ext cx="1481698" cy="473027"/>
      </dsp:txXfrm>
    </dsp:sp>
    <dsp:sp modelId="{DB1248AC-5C10-4DB3-B7D1-C41E2C67920E}">
      <dsp:nvSpPr>
        <dsp:cNvPr id="0" name=""/>
        <dsp:cNvSpPr/>
      </dsp:nvSpPr>
      <dsp:spPr>
        <a:xfrm>
          <a:off x="10094"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6135810"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لقد كانوا أول من جعل الكتاب المقدس متاحًا بلغتهم الخاصة (حتى ذلك الحين، كان متاحًا فقط باللغة اللاتينية أو اليونانية أو العبرية).</a:t>
          </a:r>
          <a:endParaRPr lang="es-ES" sz="2400" b="1" kern="1200" dirty="0"/>
        </a:p>
      </dsp:txBody>
      <dsp:txXfrm>
        <a:off x="6135810" y="279917"/>
        <a:ext cx="4718588" cy="1474558"/>
      </dsp:txXfrm>
    </dsp:sp>
    <dsp:sp modelId="{4923F7D4-3590-4288-B796-26B6CAB1FEF8}">
      <dsp:nvSpPr>
        <dsp:cNvPr id="0" name=""/>
        <dsp:cNvSpPr/>
      </dsp:nvSpPr>
      <dsp:spPr>
        <a:xfrm>
          <a:off x="9993606"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39200"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وبما أنه كتاب محرم، فقد نسخوه في الكهوف، مختبئين من البابويين الذين حاصروهم.</a:t>
          </a:r>
          <a:endParaRPr lang="es-ES" sz="2400" b="1" kern="1200" dirty="0"/>
        </a:p>
      </dsp:txBody>
      <dsp:txXfrm>
        <a:off x="39200" y="279917"/>
        <a:ext cx="4718588" cy="1474558"/>
      </dsp:txXfrm>
    </dsp:sp>
    <dsp:sp modelId="{3477903D-13F5-4CEF-AE4E-BB166B32BE3B}">
      <dsp:nvSpPr>
        <dsp:cNvPr id="0" name=""/>
        <dsp:cNvSpPr/>
      </dsp:nvSpPr>
      <dsp:spPr>
        <a:xfrm>
          <a:off x="400889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6135810"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لقد حملوا دائمًا معهم أجزاء من الكتاب المقدس، وشاركوها مع الآخرين في اللحظات المناسبة، مما يمنحهم الرجاء والتشجيع في الرب.</a:t>
          </a:r>
          <a:endParaRPr lang="es-ES" sz="2400" b="1" kern="1200" dirty="0"/>
        </a:p>
      </dsp:txBody>
      <dsp:txXfrm>
        <a:off x="6135810" y="2258315"/>
        <a:ext cx="4718588" cy="1474558"/>
      </dsp:txXfrm>
    </dsp:sp>
    <dsp:sp modelId="{541660C6-71BB-4050-8255-995E064834BE}">
      <dsp:nvSpPr>
        <dsp:cNvPr id="0" name=""/>
        <dsp:cNvSpPr/>
      </dsp:nvSpPr>
      <dsp:spPr>
        <a:xfrm>
          <a:off x="9993606"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39200"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لقد حافظوا على الحقائق الكتابية التي عرفوها لقرون. وكانوا معروفين بإخلاصهم وتفانيهم.</a:t>
          </a:r>
          <a:endParaRPr lang="es-ES" sz="2400" b="1" kern="1200" dirty="0"/>
        </a:p>
      </dsp:txBody>
      <dsp:txXfrm>
        <a:off x="39200" y="2327947"/>
        <a:ext cx="4718588" cy="1474558"/>
      </dsp:txXfrm>
    </dsp:sp>
    <dsp:sp modelId="{FADC9253-F1B6-4316-B103-BE06CEE714D2}">
      <dsp:nvSpPr>
        <dsp:cNvPr id="0" name=""/>
        <dsp:cNvSpPr/>
      </dsp:nvSpPr>
      <dsp:spPr>
        <a:xfrm>
          <a:off x="400889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6135810"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تم تحويل قرى بأكملها في جنوب فرنسا وفي شمال إيطاليا في </a:t>
          </a:r>
          <a:r>
            <a:rPr lang="ar-SA" sz="2400" b="1" kern="1200" dirty="0" err="1"/>
            <a:t>بيدمونت</a:t>
          </a:r>
          <a:r>
            <a:rPr lang="ar-SA" sz="2400" b="1" kern="1200" dirty="0"/>
            <a:t>.</a:t>
          </a:r>
          <a:endParaRPr lang="es-ES" sz="2400" b="1" kern="1200" dirty="0"/>
        </a:p>
      </dsp:txBody>
      <dsp:txXfrm>
        <a:off x="6135810" y="4236713"/>
        <a:ext cx="4718588" cy="1474558"/>
      </dsp:txXfrm>
    </dsp:sp>
    <dsp:sp modelId="{F6BCC3B9-42FB-44F4-82DE-4DF0D0332DCA}">
      <dsp:nvSpPr>
        <dsp:cNvPr id="0" name=""/>
        <dsp:cNvSpPr/>
      </dsp:nvSpPr>
      <dsp:spPr>
        <a:xfrm>
          <a:off x="9993606"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39200"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98768"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وقد دمرت البابوية معظم هذه القرى وسويت بالأرض، وذبح سكانها</a:t>
          </a:r>
          <a:endParaRPr lang="es-ES" sz="2400" b="1" kern="1200" dirty="0"/>
        </a:p>
      </dsp:txBody>
      <dsp:txXfrm>
        <a:off x="39200" y="4236713"/>
        <a:ext cx="4718588" cy="1474558"/>
      </dsp:txXfrm>
    </dsp:sp>
    <dsp:sp modelId="{00B13436-052F-4D97-904C-2583FFF8BF3A}">
      <dsp:nvSpPr>
        <dsp:cNvPr id="0" name=""/>
        <dsp:cNvSpPr/>
      </dsp:nvSpPr>
      <dsp:spPr>
        <a:xfrm>
          <a:off x="400889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a:off x="0"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آمنوا بوعود المسيح</a:t>
          </a:r>
          <a:endParaRPr lang="es-ES" sz="2400" b="1" kern="1200" dirty="0">
            <a:effectLst>
              <a:outerShdw blurRad="38100" dist="38100" dir="2700000" algn="tl">
                <a:srgbClr val="000000">
                  <a:alpha val="43137"/>
                </a:srgbClr>
              </a:outerShdw>
            </a:effectLst>
          </a:endParaRPr>
        </a:p>
      </dsp:txBody>
      <dsp:txXfrm>
        <a:off x="0" y="949"/>
        <a:ext cx="7630558" cy="281345"/>
      </dsp:txXfrm>
    </dsp:sp>
    <dsp:sp modelId="{DAB620C4-3E8A-419D-B6E1-CCC62804A07F}">
      <dsp:nvSpPr>
        <dsp:cNvPr id="0" name=""/>
        <dsp:cNvSpPr/>
      </dsp:nvSpPr>
      <dsp:spPr>
        <a:xfrm>
          <a:off x="7681069"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a:off x="0"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وكانت قوة المسيح كافية لهم للتغلب على التجارب</a:t>
          </a:r>
          <a:endParaRPr lang="es-ES" sz="2400" b="1" kern="1200" dirty="0">
            <a:effectLst>
              <a:outerShdw blurRad="38100" dist="38100" dir="2700000" algn="tl">
                <a:srgbClr val="000000">
                  <a:alpha val="43137"/>
                </a:srgbClr>
              </a:outerShdw>
            </a:effectLst>
          </a:endParaRPr>
        </a:p>
      </dsp:txBody>
      <dsp:txXfrm>
        <a:off x="0" y="352631"/>
        <a:ext cx="7630558" cy="281345"/>
      </dsp:txXfrm>
    </dsp:sp>
    <dsp:sp modelId="{A3C0C93E-8A07-47E8-A965-51CC0AF43759}">
      <dsp:nvSpPr>
        <dsp:cNvPr id="0" name=""/>
        <dsp:cNvSpPr/>
      </dsp:nvSpPr>
      <dsp:spPr>
        <a:xfrm>
          <a:off x="7681069"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a:off x="0"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وجدوا الفرح في المشاركة في آلام المسيح</a:t>
          </a:r>
          <a:endParaRPr lang="es-ES" sz="2400" b="1" kern="1200" dirty="0">
            <a:effectLst>
              <a:outerShdw blurRad="38100" dist="38100" dir="2700000" algn="tl">
                <a:srgbClr val="000000">
                  <a:alpha val="43137"/>
                </a:srgbClr>
              </a:outerShdw>
            </a:effectLst>
          </a:endParaRPr>
        </a:p>
      </dsp:txBody>
      <dsp:txXfrm>
        <a:off x="0" y="704313"/>
        <a:ext cx="7630558" cy="281345"/>
      </dsp:txXfrm>
    </dsp:sp>
    <dsp:sp modelId="{9D310346-0599-4DCE-8849-20066C8AC77B}">
      <dsp:nvSpPr>
        <dsp:cNvPr id="0" name=""/>
        <dsp:cNvSpPr/>
      </dsp:nvSpPr>
      <dsp:spPr>
        <a:xfrm>
          <a:off x="7681069"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a:off x="0"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وكانت أمانته شهادة قوية للعالم</a:t>
          </a:r>
          <a:endParaRPr lang="es-ES" sz="2400" b="1" kern="1200" dirty="0">
            <a:effectLst>
              <a:outerShdw blurRad="38100" dist="38100" dir="2700000" algn="tl">
                <a:srgbClr val="000000">
                  <a:alpha val="43137"/>
                </a:srgbClr>
              </a:outerShdw>
            </a:effectLst>
          </a:endParaRPr>
        </a:p>
      </dsp:txBody>
      <dsp:txXfrm>
        <a:off x="0" y="1055995"/>
        <a:ext cx="7630558" cy="281345"/>
      </dsp:txXfrm>
    </dsp:sp>
    <dsp:sp modelId="{A738EA41-06E1-4C0F-8B00-CB7489671788}">
      <dsp:nvSpPr>
        <dsp:cNvPr id="0" name=""/>
        <dsp:cNvSpPr/>
      </dsp:nvSpPr>
      <dsp:spPr>
        <a:xfrm>
          <a:off x="7681069"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a:off x="0"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نظروا إلى ما هو أبعد من الحاضر، نحو المستقبل المجيد</a:t>
          </a:r>
          <a:endParaRPr lang="es-ES" sz="2400" b="1" kern="1200" dirty="0">
            <a:effectLst>
              <a:outerShdw blurRad="38100" dist="38100" dir="2700000" algn="tl">
                <a:srgbClr val="000000">
                  <a:alpha val="43137"/>
                </a:srgbClr>
              </a:outerShdw>
            </a:effectLst>
          </a:endParaRPr>
        </a:p>
      </dsp:txBody>
      <dsp:txXfrm>
        <a:off x="0" y="1407677"/>
        <a:ext cx="7630558" cy="281345"/>
      </dsp:txXfrm>
    </dsp:sp>
    <dsp:sp modelId="{BB9A4E3A-5DA4-4790-A402-DA01190D7555}">
      <dsp:nvSpPr>
        <dsp:cNvPr id="0" name=""/>
        <dsp:cNvSpPr/>
      </dsp:nvSpPr>
      <dsp:spPr>
        <a:xfrm>
          <a:off x="7668850"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a:off x="0"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عرفوا أن الموت عدو مهزوم</a:t>
          </a:r>
          <a:endParaRPr lang="es-ES" sz="2400" b="1" kern="1200" dirty="0">
            <a:effectLst>
              <a:outerShdw blurRad="38100" dist="38100" dir="2700000" algn="tl">
                <a:srgbClr val="000000">
                  <a:alpha val="43137"/>
                </a:srgbClr>
              </a:outerShdw>
            </a:effectLst>
          </a:endParaRPr>
        </a:p>
      </dsp:txBody>
      <dsp:txXfrm>
        <a:off x="0" y="1759359"/>
        <a:ext cx="7630558" cy="281345"/>
      </dsp:txXfrm>
    </dsp:sp>
    <dsp:sp modelId="{75BA0039-583C-4248-8E1B-8789C4EB9338}">
      <dsp:nvSpPr>
        <dsp:cNvPr id="0" name=""/>
        <dsp:cNvSpPr/>
      </dsp:nvSpPr>
      <dsp:spPr>
        <a:xfrm>
          <a:off x="7681069"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a:off x="0"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1440" rIns="124066"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تمسكوا بوعود كلمة الله</a:t>
          </a:r>
          <a:endParaRPr lang="es-ES" sz="2400" b="1" kern="1200" dirty="0">
            <a:effectLst>
              <a:outerShdw blurRad="38100" dist="38100" dir="2700000" algn="tl">
                <a:srgbClr val="000000">
                  <a:alpha val="43137"/>
                </a:srgbClr>
              </a:outerShdw>
            </a:effectLst>
          </a:endParaRPr>
        </a:p>
      </dsp:txBody>
      <dsp:txXfrm>
        <a:off x="0" y="2111040"/>
        <a:ext cx="7630558" cy="281345"/>
      </dsp:txXfrm>
    </dsp:sp>
    <dsp:sp modelId="{A42F05C5-8F55-4BF0-8EA2-974C834DE57E}">
      <dsp:nvSpPr>
        <dsp:cNvPr id="0" name=""/>
        <dsp:cNvSpPr/>
      </dsp:nvSpPr>
      <dsp:spPr>
        <a:xfrm>
          <a:off x="7668850"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6321757"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6360056"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جون هاس </a:t>
          </a:r>
          <a:br>
            <a:rPr lang="es-ES" sz="1800" b="1" kern="1200" dirty="0"/>
          </a:br>
          <a:r>
            <a:rPr lang="ar-SA" sz="1800" b="1" kern="1200" dirty="0"/>
            <a:t>(1370-1415)</a:t>
          </a:r>
          <a:endParaRPr lang="es-ES" sz="1800" b="1" kern="1200" dirty="0"/>
        </a:p>
      </dsp:txBody>
      <dsp:txXfrm>
        <a:off x="6360056" y="1544674"/>
        <a:ext cx="1704307" cy="536186"/>
      </dsp:txXfrm>
    </dsp:sp>
    <dsp:sp modelId="{D7B027DD-5D6B-42FF-92CD-D169AF3F083F}">
      <dsp:nvSpPr>
        <dsp:cNvPr id="0" name=""/>
        <dsp:cNvSpPr/>
      </dsp:nvSpPr>
      <dsp:spPr>
        <a:xfrm>
          <a:off x="4215309"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4253608"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جيروم </a:t>
          </a:r>
          <a:br>
            <a:rPr lang="es-ES" sz="1800" b="1" kern="1200" dirty="0"/>
          </a:br>
          <a:r>
            <a:rPr lang="ar-SA" sz="1800" b="1" kern="1200" dirty="0"/>
            <a:t>(1360-1416)</a:t>
          </a:r>
          <a:endParaRPr lang="es-ES" sz="1800" b="1" kern="1200" dirty="0"/>
        </a:p>
      </dsp:txBody>
      <dsp:txXfrm>
        <a:off x="4253608" y="1544674"/>
        <a:ext cx="1704307" cy="536186"/>
      </dsp:txXfrm>
    </dsp:sp>
    <dsp:sp modelId="{CE2D8485-1B30-4337-9CFB-46132244F35B}">
      <dsp:nvSpPr>
        <dsp:cNvPr id="0" name=""/>
        <dsp:cNvSpPr/>
      </dsp:nvSpPr>
      <dsp:spPr>
        <a:xfrm>
          <a:off x="2108861"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2147160"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err="1"/>
            <a:t>تيندال</a:t>
          </a:r>
          <a:r>
            <a:rPr lang="ar-SA" sz="1800" b="1" kern="1200" dirty="0"/>
            <a:t> </a:t>
          </a:r>
          <a:br>
            <a:rPr lang="es-ES" sz="1800" b="1" kern="1200" dirty="0"/>
          </a:br>
          <a:r>
            <a:rPr lang="ar-SA" sz="1800" b="1" kern="1200" dirty="0"/>
            <a:t>(1494-1536)</a:t>
          </a:r>
          <a:endParaRPr lang="es-ES" sz="1800" b="1" kern="1200" dirty="0"/>
        </a:p>
      </dsp:txBody>
      <dsp:txXfrm>
        <a:off x="2147160" y="1544674"/>
        <a:ext cx="1704307" cy="536186"/>
      </dsp:txXfrm>
    </dsp:sp>
    <dsp:sp modelId="{C541C09D-0B05-445C-87E4-F493E7C50EDC}">
      <dsp:nvSpPr>
        <dsp:cNvPr id="0" name=""/>
        <dsp:cNvSpPr/>
      </dsp:nvSpPr>
      <dsp:spPr>
        <a:xfrm>
          <a:off x="2413"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40712"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هيو </a:t>
          </a:r>
          <a:r>
            <a:rPr lang="ar-SA" sz="1800" b="1" kern="1200" dirty="0" err="1"/>
            <a:t>لاتيمر</a:t>
          </a:r>
          <a:r>
            <a:rPr lang="ar-SA" sz="1800" b="1" kern="1200" dirty="0"/>
            <a:t> </a:t>
          </a:r>
          <a:br>
            <a:rPr lang="es-ES" sz="1800" b="1" kern="1200" dirty="0"/>
          </a:br>
          <a:r>
            <a:rPr lang="ar-SA" sz="1800" b="1" kern="1200" dirty="0"/>
            <a:t>(1490-1555)</a:t>
          </a:r>
          <a:endParaRPr lang="es-ES" sz="1800" b="1" kern="1200" dirty="0"/>
        </a:p>
      </dsp:txBody>
      <dsp:txXfrm>
        <a:off x="40712"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09/04/2024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38112" y="184740"/>
            <a:ext cx="6229351" cy="2554545"/>
          </a:xfrm>
          <a:prstGeom prst="rect">
            <a:avLst/>
          </a:prstGeom>
          <a:noFill/>
        </p:spPr>
        <p:txBody>
          <a:bodyPr wrap="square" rtlCol="0">
            <a:spAutoFit/>
            <a:scene3d>
              <a:camera prst="orthographicFront"/>
              <a:lightRig rig="sunrise" dir="t"/>
            </a:scene3d>
            <a:sp3d extrusionH="57150">
              <a:bevelT w="38100" h="38100" prst="convex"/>
            </a:sp3d>
          </a:bodyPr>
          <a:lstStyle/>
          <a:p>
            <a:pPr algn="ctr" rtl="1"/>
            <a:r>
              <a:rPr lang="ar-SA" sz="80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الوقوف من أجل الحقيقة</a:t>
            </a:r>
            <a:endParaRPr lang="es-ES" sz="80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3171061" cy="400110"/>
          </a:xfrm>
          <a:prstGeom prst="rect">
            <a:avLst/>
          </a:prstGeom>
          <a:noFill/>
        </p:spPr>
        <p:txBody>
          <a:bodyPr wrap="none" rtlCol="0">
            <a:spAutoFit/>
          </a:bodyPr>
          <a:lstStyle/>
          <a:p>
            <a:pPr rtl="1"/>
            <a:r>
              <a:rPr lang="ar-SA" sz="2000" b="1" dirty="0">
                <a:solidFill>
                  <a:srgbClr val="D0EBB3"/>
                </a:solidFill>
                <a:effectLst>
                  <a:outerShdw blurRad="38100" dist="38100" dir="2700000" algn="tl">
                    <a:srgbClr val="000000">
                      <a:alpha val="43137"/>
                    </a:srgbClr>
                  </a:outerShdw>
                </a:effectLst>
              </a:rPr>
              <a:t>الدرس الرابع ليوم 27 أبريل 2024</a:t>
            </a:r>
            <a:endParaRPr lang="es-ES" sz="2000" b="1" dirty="0">
              <a:solidFill>
                <a:srgbClr val="D0EBB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1743592931"/>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523220"/>
          </a:xfrm>
          <a:prstGeom prst="rect">
            <a:avLst/>
          </a:prstGeom>
          <a:noFill/>
        </p:spPr>
        <p:txBody>
          <a:bodyPr wrap="square">
            <a:spAutoFit/>
          </a:bodyPr>
          <a:lstStyle/>
          <a:p>
            <a:pPr algn="ctr" rtl="1">
              <a:spcBef>
                <a:spcPts val="600"/>
              </a:spcBef>
            </a:pPr>
            <a:r>
              <a:rPr lang="ar-SA" sz="2800" b="1" dirty="0"/>
              <a:t>ما الذي ميز </a:t>
            </a:r>
            <a:r>
              <a:rPr lang="ar-SA" sz="2800" b="1" dirty="0" err="1"/>
              <a:t>الولدانيين</a:t>
            </a:r>
            <a:r>
              <a:rPr lang="ar-SA" sz="2800" b="1" dirty="0"/>
              <a:t>؟</a:t>
            </a:r>
            <a:endParaRPr lang="es-ES" sz="2800" b="1" dirty="0"/>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SA"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تقاسم الكتاب المقدس: الولدان.</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algn="ctr" rtl="1"/>
            <a:r>
              <a:rPr lang="ar-SA"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نور الإصلاح: جون ويكليف</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67047"/>
            <a:ext cx="11649075" cy="461665"/>
          </a:xfrm>
          <a:prstGeom prst="rect">
            <a:avLst/>
          </a:prstGeom>
          <a:noFill/>
        </p:spPr>
        <p:txBody>
          <a:bodyPr wrap="square">
            <a:spAutoFit/>
          </a:bodyPr>
          <a:lstStyle/>
          <a:p>
            <a:pPr algn="ctr" rtl="1"/>
            <a:r>
              <a:rPr lang="ar-SA" sz="2400" b="1" dirty="0">
                <a:solidFill>
                  <a:schemeClr val="bg2">
                    <a:lumMod val="50000"/>
                  </a:schemeClr>
                </a:solidFill>
                <a:latin typeface="Comic Sans MS" panose="030F0702030302020204" pitchFamily="66" charset="0"/>
              </a:rPr>
              <a:t>"سبيل الصديقين كشمس الصبح، تتزايد إشراقًا إلى نور النهار الكامل" </a:t>
            </a:r>
            <a:r>
              <a:rPr lang="ar-SA" b="1" dirty="0">
                <a:solidFill>
                  <a:schemeClr val="bg2">
                    <a:lumMod val="50000"/>
                  </a:schemeClr>
                </a:solidFill>
                <a:latin typeface="Comic Sans MS" panose="030F0702030302020204" pitchFamily="66" charset="0"/>
              </a:rPr>
              <a:t>(أمثال 4: 18)</a:t>
            </a:r>
            <a:endParaRPr lang="es-ES" sz="2400" b="1" dirty="0">
              <a:solidFill>
                <a:schemeClr val="bg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138255" y="1064452"/>
            <a:ext cx="7985156" cy="1200329"/>
          </a:xfrm>
          <a:prstGeom prst="rect">
            <a:avLst/>
          </a:prstGeom>
          <a:noFill/>
        </p:spPr>
        <p:txBody>
          <a:bodyPr wrap="square" rtlCol="0">
            <a:spAutoFit/>
          </a:bodyPr>
          <a:lstStyle/>
          <a:p>
            <a:pPr algn="r" rtl="1">
              <a:spcBef>
                <a:spcPts val="600"/>
              </a:spcBef>
            </a:pPr>
            <a:r>
              <a:rPr lang="ar-SA" sz="2400" b="1" dirty="0"/>
              <a:t>كرّس جون ويكليف (1324-1384) جزءًا كبيرًا من حياته لترجمة الكتاب المقدس إلى اللغة الإنجليزية. ما الذي دفعها لفعل هذا؟ لسببين: لقد حوله المسيح بالكلمة؛ وأراد أن يشارك محبة المسيح مع الآخرين.</a:t>
            </a:r>
            <a:endParaRPr lang="es-ES" sz="2400" b="1" dirty="0"/>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7937" y="2282988"/>
            <a:ext cx="4457375" cy="2431252"/>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78443" y="4062449"/>
            <a:ext cx="7270434" cy="830997"/>
          </a:xfrm>
          <a:prstGeom prst="rect">
            <a:avLst/>
          </a:prstGeom>
          <a:noFill/>
        </p:spPr>
        <p:txBody>
          <a:bodyPr wrap="square">
            <a:spAutoFit/>
          </a:bodyPr>
          <a:lstStyle/>
          <a:p>
            <a:pPr algn="r" rtl="1">
              <a:spcBef>
                <a:spcPts val="600"/>
              </a:spcBef>
            </a:pPr>
            <a:r>
              <a:rPr lang="ar-SA" sz="2400" b="1" dirty="0"/>
              <a:t>وهذا بالطبع جعله في صراع مع الكنيسة الرسمية. وبفضل اتصالاته مع كبار المسؤولين في إنجلترا، تجنب جون الموت على يد الكنيسة.</a:t>
            </a:r>
            <a:endParaRPr lang="es-ES" sz="2400" b="1" dirty="0"/>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54467" y="2464623"/>
            <a:ext cx="3194410" cy="1569660"/>
          </a:xfrm>
          <a:prstGeom prst="rect">
            <a:avLst/>
          </a:prstGeom>
          <a:noFill/>
        </p:spPr>
        <p:txBody>
          <a:bodyPr wrap="square">
            <a:spAutoFit/>
          </a:bodyPr>
          <a:lstStyle/>
          <a:p>
            <a:pPr algn="r" rtl="1">
              <a:spcBef>
                <a:spcPts val="600"/>
              </a:spcBef>
            </a:pPr>
            <a:r>
              <a:rPr lang="ar-SA" sz="2400" b="1" dirty="0"/>
              <a:t>فمن يدرس الكتاب المقدس بإخلاص، ويفتح قلبه لتأثير الروح القدس، يتغير </a:t>
            </a:r>
            <a:br>
              <a:rPr lang="es-ES" sz="2400" b="1" dirty="0"/>
            </a:br>
            <a:r>
              <a:rPr lang="ar-SA" sz="2400" b="1" dirty="0"/>
              <a:t>(عب 4: 12).</a:t>
            </a:r>
            <a:endParaRPr lang="es-ES" sz="2400" b="1" dirty="0"/>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6" y="4992216"/>
            <a:ext cx="8683395" cy="830997"/>
          </a:xfrm>
          <a:prstGeom prst="rect">
            <a:avLst/>
          </a:prstGeom>
          <a:noFill/>
        </p:spPr>
        <p:txBody>
          <a:bodyPr wrap="square">
            <a:spAutoFit/>
          </a:bodyPr>
          <a:lstStyle/>
          <a:p>
            <a:pPr algn="r" rtl="1">
              <a:spcBef>
                <a:spcPts val="600"/>
              </a:spcBef>
            </a:pPr>
            <a:r>
              <a:rPr lang="ar-SA" sz="2400" b="1" dirty="0"/>
              <a:t>وفي عام 1428 أحرقت رفات المصلح وألقي رماده في النهر. أصبح رماده المتناثر رمزا لإرثه.</a:t>
            </a:r>
            <a:endParaRPr lang="es-ES" sz="2400" b="1" dirty="0"/>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3" y="5860118"/>
            <a:ext cx="8683395" cy="830997"/>
          </a:xfrm>
          <a:prstGeom prst="rect">
            <a:avLst/>
          </a:prstGeom>
          <a:noFill/>
        </p:spPr>
        <p:txBody>
          <a:bodyPr wrap="square">
            <a:spAutoFit/>
          </a:bodyPr>
          <a:lstStyle/>
          <a:p>
            <a:pPr algn="r" rtl="1">
              <a:spcBef>
                <a:spcPts val="600"/>
              </a:spcBef>
            </a:pPr>
            <a:r>
              <a:rPr lang="ar-SA" sz="2400" b="1" dirty="0"/>
              <a:t>إن ضوء الحقيقة الصغير الذي أضاءه جون ويكليف وصل إلى بوهيميا، حيث أخذ جون هس إرثه. وهكذا شقت الحقيقة طريقها حتى فجر الإصلاح. كان اليوم قد بدأ في التفتيح.</a:t>
            </a:r>
            <a:endParaRPr lang="es-ES" sz="2400" b="1" dirty="0"/>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righ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righ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righ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algn="ctr" rtl="1"/>
            <a:r>
              <a:rPr lang="ar-SA"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تقويوا</a:t>
            </a:r>
            <a:r>
              <a:rPr lang="ar-SA"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بالإيمان: جون هس وآخرون</a:t>
            </a:r>
            <a:endPar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07486"/>
            <a:ext cx="12191999" cy="400110"/>
          </a:xfrm>
          <a:prstGeom prst="rect">
            <a:avLst/>
          </a:prstGeom>
          <a:solidFill>
            <a:schemeClr val="bg1"/>
          </a:solidFill>
        </p:spPr>
        <p:txBody>
          <a:bodyPr wrap="square" anchor="ctr" anchorCtr="0">
            <a:spAutoFit/>
          </a:bodyPr>
          <a:lstStyle/>
          <a:p>
            <a:pPr algn="ctr" rtl="1"/>
            <a:r>
              <a:rPr lang="ar-SA" sz="2000" b="1" dirty="0">
                <a:solidFill>
                  <a:schemeClr val="accent5">
                    <a:lumMod val="75000"/>
                  </a:schemeClr>
                </a:solidFill>
                <a:latin typeface="Comic Sans MS" panose="030F0702030302020204" pitchFamily="66" charset="0"/>
              </a:rPr>
              <a:t>“من له الابن فله الحياة. ومن ليس له ابن الله فليست له الحياة" </a:t>
            </a:r>
            <a:r>
              <a:rPr lang="ar-SA" sz="1600" b="1" dirty="0">
                <a:solidFill>
                  <a:schemeClr val="accent5">
                    <a:lumMod val="75000"/>
                  </a:schemeClr>
                </a:solidFill>
                <a:latin typeface="Comic Sans MS" panose="030F0702030302020204" pitchFamily="66" charset="0"/>
              </a:rPr>
              <a:t>(1يوحنا 5: 12).</a:t>
            </a:r>
            <a:endParaRPr lang="es-ES" sz="2000"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8390253" y="1051469"/>
            <a:ext cx="3730626" cy="830997"/>
          </a:xfrm>
          <a:prstGeom prst="rect">
            <a:avLst/>
          </a:prstGeom>
          <a:noFill/>
        </p:spPr>
        <p:txBody>
          <a:bodyPr wrap="square" rtlCol="0">
            <a:spAutoFit/>
          </a:bodyPr>
          <a:lstStyle/>
          <a:p>
            <a:pPr algn="r" rtl="1">
              <a:spcBef>
                <a:spcPts val="600"/>
              </a:spcBef>
            </a:pPr>
            <a:r>
              <a:rPr lang="ar-SA" sz="2400" b="1" dirty="0"/>
              <a:t>بعد جون ويكليف، ظهر إصلاحيون آخرون:</a:t>
            </a:r>
            <a:endParaRPr lang="es-ES" sz="2400" b="1" dirty="0"/>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1768889805"/>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830997"/>
          </a:xfrm>
          <a:prstGeom prst="rect">
            <a:avLst/>
          </a:prstGeom>
          <a:noFill/>
        </p:spPr>
        <p:txBody>
          <a:bodyPr wrap="square" rtlCol="0">
            <a:spAutoFit/>
          </a:bodyPr>
          <a:lstStyle/>
          <a:p>
            <a:pPr algn="r" rtl="1">
              <a:spcBef>
                <a:spcPts val="600"/>
              </a:spcBef>
            </a:pPr>
            <a:r>
              <a:rPr lang="ar-SA" sz="2400" b="1" dirty="0"/>
              <a:t>تم سجن جون هوس وإحراقه في النهاية على المحك. وكتب من السجن: "كم كان الله معي رحيما، وكم عضدني بشكل عجيب". وكما دعمت وعود الله شعبه في الماضي، فإنها تدعمنا اليوم.</a:t>
            </a:r>
            <a:endParaRPr lang="es-ES" sz="2400" b="1" dirty="0"/>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4192760750"/>
              </p:ext>
            </p:extLst>
          </p:nvPr>
        </p:nvGraphicFramePr>
        <p:xfrm>
          <a:off x="219711"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8390253" y="1803228"/>
            <a:ext cx="3730626" cy="1200329"/>
          </a:xfrm>
          <a:prstGeom prst="rect">
            <a:avLst/>
          </a:prstGeom>
          <a:noFill/>
        </p:spPr>
        <p:txBody>
          <a:bodyPr wrap="square">
            <a:spAutoFit/>
          </a:bodyPr>
          <a:lstStyle/>
          <a:p>
            <a:pPr algn="r" rtl="1">
              <a:spcBef>
                <a:spcPts val="600"/>
              </a:spcBef>
            </a:pPr>
            <a:r>
              <a:rPr lang="ar-SA" sz="2400" b="1" dirty="0"/>
              <a:t>ما الذي أعطاهم الشجاعة لتنفيذ إصلاحاتهم ومواجهة المشاكل والموت؟</a:t>
            </a:r>
            <a:endParaRPr lang="es-ES" sz="2400" b="1" dirty="0"/>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2"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righ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2"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righ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2"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righ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2"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righ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2"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righ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2"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righ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2"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righ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righ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uiExpand="1">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72720" y="1862445"/>
            <a:ext cx="11724640" cy="4031873"/>
          </a:xfrm>
          <a:prstGeom prst="rect">
            <a:avLst/>
          </a:prstGeom>
          <a:noFill/>
        </p:spPr>
        <p:txBody>
          <a:bodyPr wrap="square">
            <a:spAutoFit/>
          </a:bodyPr>
          <a:lstStyle/>
          <a:p>
            <a:pPr algn="r" rtl="1">
              <a:spcBef>
                <a:spcPts val="600"/>
              </a:spcBef>
            </a:pPr>
            <a:r>
              <a:rPr lang="ar-SA" sz="3200" b="1" dirty="0">
                <a:latin typeface="Constantia" panose="02030602050306030303" pitchFamily="18" charset="0"/>
              </a:rPr>
              <a:t>“كل الذين يخدمون الله في ذلك اليوم الشرير بلا خوف وفقًا لما يمليه ضميرهم، سيحتاجون إلى الشجاعة والحزم ومعرفة الله وكلمته؛ لأن أولئك الذين هم صادقون مع الله سوف يتعرضون للاضطهاد، وسيتم الطعن في دوافعهم، وسيساء تفسير أفضل جهودهم، وستُعتبر أسماؤهم شريرة. وسيعمل الشيطان بكل قوته الخادعة للتأثير على القلب وتشويش الفهم. […] كلما كان إيمان شعب الله أقوى وأنقى، وكان تصميمهم على طاعته أقوى، كلما سعى الشيطان بقوة لإثارة غضب أولئك الذين، بينما يدعون أنهم أبرار، يدوسون ناموس الله. إله. سوف يتطلب الأمر ثقة راسخة، وهدفًا بطوليًا، للتمسك بالإيمان الذي تم تسليمه للقديسين.</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14FA3E39-E654-8680-4030-98BBCD06611D}"/>
              </a:ext>
            </a:extLst>
          </p:cNvPr>
          <p:cNvSpPr txBox="1"/>
          <p:nvPr/>
        </p:nvSpPr>
        <p:spPr>
          <a:xfrm>
            <a:off x="8738584" y="6047740"/>
            <a:ext cx="2130711" cy="338554"/>
          </a:xfrm>
          <a:prstGeom prst="rect">
            <a:avLst/>
          </a:prstGeom>
          <a:noFill/>
        </p:spPr>
        <p:txBody>
          <a:bodyPr wrap="none" rtlCol="0">
            <a:spAutoFit/>
          </a:bodyPr>
          <a:lstStyle/>
          <a:p>
            <a:pPr algn="r" rtl="1"/>
            <a:r>
              <a:rPr lang="ar-SA" sz="1600" b="1" dirty="0">
                <a:solidFill>
                  <a:schemeClr val="bg1"/>
                </a:solidFill>
                <a:effectLst>
                  <a:outerShdw blurRad="38100" dist="38100" dir="2700000" algn="tl">
                    <a:srgbClr val="000000">
                      <a:alpha val="43137"/>
                    </a:srgbClr>
                  </a:outerShdw>
                </a:effectLst>
              </a:rPr>
              <a:t> (أعمال الرسل، ص 431.1)</a:t>
            </a:r>
            <a:endParaRPr lang="es-ES" sz="1600" b="1" dirty="0">
              <a:solidFill>
                <a:schemeClr val="bg1"/>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DA4BE65F-9ED7-5B94-73B9-454650628BAF}"/>
              </a:ext>
            </a:extLst>
          </p:cNvPr>
          <p:cNvSpPr txBox="1"/>
          <p:nvPr/>
        </p:nvSpPr>
        <p:spPr>
          <a:xfrm>
            <a:off x="10764070" y="6047740"/>
            <a:ext cx="679032" cy="338554"/>
          </a:xfrm>
          <a:prstGeom prst="rect">
            <a:avLst/>
          </a:prstGeom>
          <a:noFill/>
        </p:spPr>
        <p:txBody>
          <a:bodyPr wrap="none" rtlCol="0">
            <a:spAutoFit/>
          </a:bodyPr>
          <a:lstStyle/>
          <a:p>
            <a:pPr rtl="1"/>
            <a:r>
              <a:rPr lang="es-ES" sz="1600" b="1" dirty="0" err="1">
                <a:solidFill>
                  <a:schemeClr val="bg1"/>
                </a:solidFill>
                <a:effectLst>
                  <a:outerShdw blurRad="38100" dist="38100" dir="2700000" algn="tl">
                    <a:srgbClr val="000000">
                      <a:alpha val="43137"/>
                    </a:srgbClr>
                  </a:outerShdw>
                </a:effectLst>
              </a:rPr>
              <a:t>EGW</a:t>
            </a:r>
            <a:r>
              <a:rPr lang="es-ES" sz="1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"وكما رفع موسى الحية في البرية هكذا ينبغي أن يرفع ابن الإنسان، لكي لا يهلك كل من يؤمن به بل تكون له الحياة الأبدية" </a:t>
            </a:r>
            <a:endParaRPr kumimoji="0" lang="es-ES"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(يوحنا 3: 14، 15).</a:t>
            </a:r>
            <a:endParaRPr kumimoji="0" lang="es-ES"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4000501" cy="2862322"/>
          </a:xfrm>
          <a:prstGeom prst="rect">
            <a:avLst/>
          </a:prstGeom>
          <a:noFill/>
        </p:spPr>
        <p:txBody>
          <a:bodyPr wrap="square" rtlCol="0">
            <a:spAutoFit/>
          </a:bodyPr>
          <a:lstStyle/>
          <a:p>
            <a:pPr algn="r" rtl="1">
              <a:spcBef>
                <a:spcPts val="600"/>
              </a:spcBef>
            </a:pPr>
            <a:r>
              <a:rPr lang="ar-SA" sz="2000" b="1" dirty="0">
                <a:solidFill>
                  <a:schemeClr val="bg1"/>
                </a:solidFill>
                <a:effectLst>
                  <a:outerShdw blurRad="38100" dist="38100" dir="2700000" algn="tl">
                    <a:srgbClr val="000000">
                      <a:alpha val="43137"/>
                    </a:srgbClr>
                  </a:outerShdw>
                </a:effectLst>
                <a:highlight>
                  <a:srgbClr val="F74A00"/>
                </a:highlight>
              </a:rPr>
              <a:t>الحقيقة المطروحة</a:t>
            </a:r>
            <a:r>
              <a:rPr lang="es-ES" sz="2000" b="1" dirty="0">
                <a:solidFill>
                  <a:schemeClr val="bg1"/>
                </a:solidFill>
                <a:effectLst>
                  <a:outerShdw blurRad="38100" dist="38100" dir="2700000" algn="tl">
                    <a:srgbClr val="000000">
                      <a:alpha val="43137"/>
                    </a:srgbClr>
                  </a:outerShdw>
                </a:effectLst>
                <a:highlight>
                  <a:srgbClr val="F74A00"/>
                </a:highlight>
              </a:rPr>
              <a:t>:</a:t>
            </a:r>
          </a:p>
          <a:p>
            <a:pPr lvl="1" algn="r" rtl="1">
              <a:spcBef>
                <a:spcPts val="600"/>
              </a:spcBef>
            </a:pPr>
            <a:r>
              <a:rPr lang="ar-SA" sz="2000" b="1" dirty="0"/>
              <a:t>أوقات الاضطهاد.</a:t>
            </a:r>
            <a:endParaRPr lang="es-ES" sz="2000" b="1" dirty="0"/>
          </a:p>
          <a:p>
            <a:pPr lvl="1" algn="r" rtl="1">
              <a:spcBef>
                <a:spcPts val="600"/>
              </a:spcBef>
            </a:pPr>
            <a:r>
              <a:rPr lang="ar-SA" sz="2000" b="1" dirty="0"/>
              <a:t>الإخلاص في السعي.</a:t>
            </a:r>
            <a:endParaRPr lang="es-ES" sz="2000" b="1" dirty="0"/>
          </a:p>
          <a:p>
            <a:pPr algn="r" rtl="1">
              <a:spcBef>
                <a:spcPts val="1800"/>
              </a:spcBef>
            </a:pPr>
            <a:r>
              <a:rPr lang="ar-SA" sz="2000" b="1" dirty="0">
                <a:solidFill>
                  <a:schemeClr val="bg1"/>
                </a:solidFill>
                <a:highlight>
                  <a:srgbClr val="19AC00"/>
                </a:highlight>
              </a:rPr>
              <a:t>الدفاع عن الحقيقة</a:t>
            </a:r>
            <a:r>
              <a:rPr lang="es-ES" sz="2000" b="1" dirty="0">
                <a:solidFill>
                  <a:schemeClr val="bg1"/>
                </a:solidFill>
                <a:highlight>
                  <a:srgbClr val="19AC00"/>
                </a:highlight>
              </a:rPr>
              <a:t>:</a:t>
            </a:r>
          </a:p>
          <a:p>
            <a:pPr lvl="1" algn="r" rtl="1">
              <a:spcBef>
                <a:spcPts val="600"/>
              </a:spcBef>
            </a:pPr>
            <a:r>
              <a:rPr lang="ar-SA" sz="2000" b="1" dirty="0"/>
              <a:t>تقاسم الكتاب المقدس: الولدان.</a:t>
            </a:r>
            <a:endParaRPr lang="es-ES" sz="2000" b="1" dirty="0"/>
          </a:p>
          <a:p>
            <a:pPr lvl="1" algn="r" rtl="1">
              <a:spcBef>
                <a:spcPts val="600"/>
              </a:spcBef>
            </a:pPr>
            <a:r>
              <a:rPr lang="ar-SA" sz="2000" b="1" dirty="0"/>
              <a:t>نجم الإصلاح: جون ويكليف.</a:t>
            </a:r>
            <a:endParaRPr lang="es-ES" sz="2000" b="1" dirty="0"/>
          </a:p>
          <a:p>
            <a:pPr lvl="1" algn="r" rtl="1">
              <a:spcBef>
                <a:spcPts val="600"/>
              </a:spcBef>
            </a:pPr>
            <a:r>
              <a:rPr lang="ar-SA" sz="2000" b="1" dirty="0"/>
              <a:t>تقوى بالإيمان: جون هاس وآخرون.</a:t>
            </a:r>
            <a:endParaRPr lang="es-ES" sz="2000" b="1" dirty="0"/>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76438"/>
            <a:ext cx="7115175" cy="830997"/>
          </a:xfrm>
          <a:prstGeom prst="rect">
            <a:avLst/>
          </a:prstGeom>
          <a:noFill/>
        </p:spPr>
        <p:txBody>
          <a:bodyPr wrap="square" rtlCol="0">
            <a:spAutoFit/>
          </a:bodyPr>
          <a:lstStyle/>
          <a:p>
            <a:pPr algn="r" rtl="1">
              <a:spcBef>
                <a:spcPts val="600"/>
              </a:spcBef>
            </a:pPr>
            <a:r>
              <a:rPr lang="ar-SA" sz="2400" b="1" dirty="0"/>
              <a:t>يبشر دانيال وسفر الرؤيا بالوقت الذي يستخدم فيه الشيطان السلطة السياسية والدينية لاضطهاد وتدمير أولئك الذين يثبتون في الحق.</a:t>
            </a:r>
            <a:endParaRPr lang="es-ES" sz="2400" b="1" dirty="0"/>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442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442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flipH="1">
            <a:off x="10419077"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flipH="1">
            <a:off x="10419077"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200000" flipH="1">
            <a:off x="10419077"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6200000" flipH="1">
            <a:off x="10419077"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flipH="1">
            <a:off x="10419077"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00151"/>
            <a:ext cx="7115175" cy="1200329"/>
          </a:xfrm>
          <a:prstGeom prst="rect">
            <a:avLst/>
          </a:prstGeom>
          <a:noFill/>
        </p:spPr>
        <p:txBody>
          <a:bodyPr wrap="square">
            <a:spAutoFit/>
          </a:bodyPr>
          <a:lstStyle/>
          <a:p>
            <a:pPr algn="r" rtl="1">
              <a:spcBef>
                <a:spcPts val="600"/>
              </a:spcBef>
            </a:pPr>
            <a:r>
              <a:rPr lang="ar-SA" sz="2400" b="1" dirty="0"/>
              <a:t>خلال هذه الفترة – العصور المظلمة – تم التشكيك في الحقيقة. ولكن كان هناك أناس خرجوا دفاعًا عن الحقيقة، وكانوا على استعداد للتضحية بحياتهم من أجلها.</a:t>
            </a:r>
            <a:endParaRPr lang="es-ES" sz="2400" b="1" dirty="0"/>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091217"/>
            <a:ext cx="7004575" cy="1200329"/>
          </a:xfrm>
          <a:prstGeom prst="rect">
            <a:avLst/>
          </a:prstGeom>
          <a:noFill/>
        </p:spPr>
        <p:txBody>
          <a:bodyPr wrap="square">
            <a:spAutoFit/>
          </a:bodyPr>
          <a:lstStyle/>
          <a:p>
            <a:pPr algn="r" rtl="1">
              <a:spcBef>
                <a:spcPts val="600"/>
              </a:spcBef>
            </a:pPr>
            <a:r>
              <a:rPr lang="ar-SA" sz="2400" b="1" dirty="0"/>
              <a:t>وهذه القوة "تطرح الحق" (دانيال ٨: ١٢). "في ذلك الوقت "يعثر بعض الحكماء، لكي يتم </a:t>
            </a:r>
            <a:r>
              <a:rPr lang="ar-SA" sz="2400" b="1" dirty="0" err="1"/>
              <a:t>تنقيةهم</a:t>
            </a:r>
            <a:r>
              <a:rPr lang="ar-SA" sz="2400" b="1" dirty="0"/>
              <a:t> وتطهيرهم </a:t>
            </a:r>
            <a:r>
              <a:rPr lang="ar-SA" sz="2400" b="1" dirty="0" err="1"/>
              <a:t>وتطهيرهم</a:t>
            </a:r>
            <a:r>
              <a:rPr lang="ar-SA" sz="2400" b="1" dirty="0"/>
              <a:t> من العيب إلى وقت النهاية، لأنه سيأتي أيضًا إلى الميعاد." (دانيال ١١: ٣٥).</a:t>
            </a:r>
            <a:endParaRPr lang="es-ES" sz="2400" b="1" dirty="0"/>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righ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1+#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wipe(right)">
                                      <p:cBhvr>
                                        <p:cTn id="54" dur="500"/>
                                        <p:tgtEl>
                                          <p:spTgt spid="2">
                                            <p:txEl>
                                              <p:pRg st="0" end="0"/>
                                            </p:txEl>
                                          </p:spTgt>
                                        </p:tgtEl>
                                      </p:cBhvr>
                                    </p:animEffect>
                                  </p:childTnLst>
                                </p:cTn>
                              </p:par>
                            </p:childTnLst>
                          </p:cTn>
                        </p:par>
                        <p:par>
                          <p:cTn id="55" fill="hold">
                            <p:stCondLst>
                              <p:cond delay="1000"/>
                            </p:stCondLst>
                            <p:childTnLst>
                              <p:par>
                                <p:cTn id="56" presetID="17" presetClass="entr" presetSubtype="2"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ppt_x</p:attrName>
                                        </p:attrNameLst>
                                      </p:cBhvr>
                                      <p:tavLst>
                                        <p:tav tm="0">
                                          <p:val>
                                            <p:strVal val="#ppt_x+#ppt_w/2"/>
                                          </p:val>
                                        </p:tav>
                                        <p:tav tm="100000">
                                          <p:val>
                                            <p:strVal val="#ppt_x"/>
                                          </p:val>
                                        </p:tav>
                                      </p:tavLst>
                                    </p:anim>
                                    <p:anim calcmode="lin" valueType="num">
                                      <p:cBhvr>
                                        <p:cTn id="59" dur="500" fill="hold"/>
                                        <p:tgtEl>
                                          <p:spTgt spid="29"/>
                                        </p:tgtEl>
                                        <p:attrNameLst>
                                          <p:attrName>ppt_y</p:attrName>
                                        </p:attrNameLst>
                                      </p:cBhvr>
                                      <p:tavLst>
                                        <p:tav tm="0">
                                          <p:val>
                                            <p:strVal val="#ppt_y"/>
                                          </p:val>
                                        </p:tav>
                                        <p:tav tm="100000">
                                          <p:val>
                                            <p:strVal val="#ppt_y"/>
                                          </p:val>
                                        </p:tav>
                                      </p:tavLst>
                                    </p:anim>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strVal val="#ppt_h"/>
                                          </p:val>
                                        </p:tav>
                                        <p:tav tm="100000">
                                          <p:val>
                                            <p:strVal val="#ppt_h"/>
                                          </p:val>
                                        </p:tav>
                                      </p:tavLst>
                                    </p:anim>
                                  </p:childTnLst>
                                </p:cTn>
                              </p:par>
                            </p:childTnLst>
                          </p:cTn>
                        </p:par>
                        <p:par>
                          <p:cTn id="62" fill="hold">
                            <p:stCondLst>
                              <p:cond delay="1500"/>
                            </p:stCondLst>
                            <p:childTnLst>
                              <p:par>
                                <p:cTn id="63" presetID="22" presetClass="entr" presetSubtype="2"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right)">
                                      <p:cBhvr>
                                        <p:cTn id="65" dur="500"/>
                                        <p:tgtEl>
                                          <p:spTgt spid="2">
                                            <p:txEl>
                                              <p:pRg st="1" end="1"/>
                                            </p:txEl>
                                          </p:spTgt>
                                        </p:tgtEl>
                                      </p:cBhvr>
                                    </p:animEffect>
                                  </p:childTnLst>
                                </p:cTn>
                              </p:par>
                            </p:childTnLst>
                          </p:cTn>
                        </p:par>
                        <p:par>
                          <p:cTn id="66" fill="hold">
                            <p:stCondLst>
                              <p:cond delay="2000"/>
                            </p:stCondLst>
                            <p:childTnLst>
                              <p:par>
                                <p:cTn id="67" presetID="17" presetClass="entr" presetSubtype="2"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ppt_x</p:attrName>
                                        </p:attrNameLst>
                                      </p:cBhvr>
                                      <p:tavLst>
                                        <p:tav tm="0">
                                          <p:val>
                                            <p:strVal val="#ppt_x+#ppt_w/2"/>
                                          </p:val>
                                        </p:tav>
                                        <p:tav tm="100000">
                                          <p:val>
                                            <p:strVal val="#ppt_x"/>
                                          </p:val>
                                        </p:tav>
                                      </p:tavLst>
                                    </p:anim>
                                    <p:anim calcmode="lin" valueType="num">
                                      <p:cBhvr>
                                        <p:cTn id="70" dur="500" fill="hold"/>
                                        <p:tgtEl>
                                          <p:spTgt spid="21"/>
                                        </p:tgtEl>
                                        <p:attrNameLst>
                                          <p:attrName>ppt_y</p:attrName>
                                        </p:attrNameLst>
                                      </p:cBhvr>
                                      <p:tavLst>
                                        <p:tav tm="0">
                                          <p:val>
                                            <p:strVal val="#ppt_y"/>
                                          </p:val>
                                        </p:tav>
                                        <p:tav tm="100000">
                                          <p:val>
                                            <p:strVal val="#ppt_y"/>
                                          </p:val>
                                        </p:tav>
                                      </p:tavLst>
                                    </p:anim>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strVal val="#ppt_h"/>
                                          </p:val>
                                        </p:tav>
                                        <p:tav tm="100000">
                                          <p:val>
                                            <p:strVal val="#ppt_h"/>
                                          </p:val>
                                        </p:tav>
                                      </p:tavLst>
                                    </p:anim>
                                  </p:childTnLst>
                                </p:cTn>
                              </p:par>
                            </p:childTnLst>
                          </p:cTn>
                        </p:par>
                        <p:par>
                          <p:cTn id="73" fill="hold">
                            <p:stCondLst>
                              <p:cond delay="2500"/>
                            </p:stCondLst>
                            <p:childTnLst>
                              <p:par>
                                <p:cTn id="74" presetID="22" presetClass="entr" presetSubtype="2"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righ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6"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1+#ppt_w/2"/>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2">
                                            <p:txEl>
                                              <p:pRg st="3" end="3"/>
                                            </p:txEl>
                                          </p:spTgt>
                                        </p:tgtEl>
                                        <p:attrNameLst>
                                          <p:attrName>style.visibility</p:attrName>
                                        </p:attrNameLst>
                                      </p:cBhvr>
                                      <p:to>
                                        <p:strVal val="visible"/>
                                      </p:to>
                                    </p:set>
                                    <p:animEffect transition="in" filter="wipe(right)">
                                      <p:cBhvr>
                                        <p:cTn id="86" dur="500"/>
                                        <p:tgtEl>
                                          <p:spTgt spid="2">
                                            <p:txEl>
                                              <p:pRg st="3" end="3"/>
                                            </p:txEl>
                                          </p:spTgt>
                                        </p:tgtEl>
                                      </p:cBhvr>
                                    </p:animEffect>
                                  </p:childTnLst>
                                </p:cTn>
                              </p:par>
                            </p:childTnLst>
                          </p:cTn>
                        </p:par>
                        <p:par>
                          <p:cTn id="87" fill="hold">
                            <p:stCondLst>
                              <p:cond delay="1000"/>
                            </p:stCondLst>
                            <p:childTnLst>
                              <p:par>
                                <p:cTn id="88" presetID="17" presetClass="entr" presetSubtype="2"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ppt_w/2"/>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strVal val="#ppt_h"/>
                                          </p:val>
                                        </p:tav>
                                        <p:tav tm="100000">
                                          <p:val>
                                            <p:strVal val="#ppt_h"/>
                                          </p:val>
                                        </p:tav>
                                      </p:tavLst>
                                    </p:anim>
                                  </p:childTnLst>
                                </p:cTn>
                              </p:par>
                            </p:childTnLst>
                          </p:cTn>
                        </p:par>
                        <p:par>
                          <p:cTn id="94" fill="hold">
                            <p:stCondLst>
                              <p:cond delay="1500"/>
                            </p:stCondLst>
                            <p:childTnLst>
                              <p:par>
                                <p:cTn id="95" presetID="22" presetClass="entr" presetSubtype="2"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right)">
                                      <p:cBhvr>
                                        <p:cTn id="97" dur="500"/>
                                        <p:tgtEl>
                                          <p:spTgt spid="2">
                                            <p:txEl>
                                              <p:pRg st="4" end="4"/>
                                            </p:txEl>
                                          </p:spTgt>
                                        </p:tgtEl>
                                      </p:cBhvr>
                                    </p:animEffect>
                                  </p:childTnLst>
                                </p:cTn>
                              </p:par>
                            </p:childTnLst>
                          </p:cTn>
                        </p:par>
                        <p:par>
                          <p:cTn id="98" fill="hold">
                            <p:stCondLst>
                              <p:cond delay="2000"/>
                            </p:stCondLst>
                            <p:childTnLst>
                              <p:par>
                                <p:cTn id="99" presetID="17" presetClass="entr" presetSubtype="2" fill="hold" nodeType="after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500" fill="hold"/>
                                        <p:tgtEl>
                                          <p:spTgt spid="23"/>
                                        </p:tgtEl>
                                        <p:attrNameLst>
                                          <p:attrName>ppt_x</p:attrName>
                                        </p:attrNameLst>
                                      </p:cBhvr>
                                      <p:tavLst>
                                        <p:tav tm="0">
                                          <p:val>
                                            <p:strVal val="#ppt_x+#ppt_w/2"/>
                                          </p:val>
                                        </p:tav>
                                        <p:tav tm="100000">
                                          <p:val>
                                            <p:strVal val="#ppt_x"/>
                                          </p:val>
                                        </p:tav>
                                      </p:tavLst>
                                    </p:anim>
                                    <p:anim calcmode="lin" valueType="num">
                                      <p:cBhvr>
                                        <p:cTn id="102" dur="500" fill="hold"/>
                                        <p:tgtEl>
                                          <p:spTgt spid="23"/>
                                        </p:tgtEl>
                                        <p:attrNameLst>
                                          <p:attrName>ppt_y</p:attrName>
                                        </p:attrNameLst>
                                      </p:cBhvr>
                                      <p:tavLst>
                                        <p:tav tm="0">
                                          <p:val>
                                            <p:strVal val="#ppt_y"/>
                                          </p:val>
                                        </p:tav>
                                        <p:tav tm="100000">
                                          <p:val>
                                            <p:strVal val="#ppt_y"/>
                                          </p:val>
                                        </p:tav>
                                      </p:tavLst>
                                    </p:anim>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strVal val="#ppt_h"/>
                                          </p:val>
                                        </p:tav>
                                        <p:tav tm="100000">
                                          <p:val>
                                            <p:strVal val="#ppt_h"/>
                                          </p:val>
                                        </p:tav>
                                      </p:tavLst>
                                    </p:anim>
                                  </p:childTnLst>
                                </p:cTn>
                              </p:par>
                            </p:childTnLst>
                          </p:cTn>
                        </p:par>
                        <p:par>
                          <p:cTn id="105" fill="hold">
                            <p:stCondLst>
                              <p:cond delay="2500"/>
                            </p:stCondLst>
                            <p:childTnLst>
                              <p:par>
                                <p:cTn id="106" presetID="22" presetClass="entr" presetSubtype="2" fill="hold" grpId="0" nodeType="afterEffect">
                                  <p:stCondLst>
                                    <p:cond delay="0"/>
                                  </p:stCondLst>
                                  <p:childTnLst>
                                    <p:set>
                                      <p:cBhvr>
                                        <p:cTn id="107" dur="1" fill="hold">
                                          <p:stCondLst>
                                            <p:cond delay="0"/>
                                          </p:stCondLst>
                                        </p:cTn>
                                        <p:tgtEl>
                                          <p:spTgt spid="2">
                                            <p:txEl>
                                              <p:pRg st="5" end="5"/>
                                            </p:txEl>
                                          </p:spTgt>
                                        </p:tgtEl>
                                        <p:attrNameLst>
                                          <p:attrName>style.visibility</p:attrName>
                                        </p:attrNameLst>
                                      </p:cBhvr>
                                      <p:to>
                                        <p:strVal val="visible"/>
                                      </p:to>
                                    </p:set>
                                    <p:animEffect transition="in" filter="wipe(right)">
                                      <p:cBhvr>
                                        <p:cTn id="108" dur="500"/>
                                        <p:tgtEl>
                                          <p:spTgt spid="2">
                                            <p:txEl>
                                              <p:pRg st="5" end="5"/>
                                            </p:txEl>
                                          </p:spTgt>
                                        </p:tgtEl>
                                      </p:cBhvr>
                                    </p:animEffect>
                                  </p:childTnLst>
                                </p:cTn>
                              </p:par>
                            </p:childTnLst>
                          </p:cTn>
                        </p:par>
                        <p:par>
                          <p:cTn id="109" fill="hold">
                            <p:stCondLst>
                              <p:cond delay="3000"/>
                            </p:stCondLst>
                            <p:childTnLst>
                              <p:par>
                                <p:cTn id="110" presetID="17" presetClass="entr" presetSubtype="2" fill="hold" nodeType="after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ppt_x</p:attrName>
                                        </p:attrNameLst>
                                      </p:cBhvr>
                                      <p:tavLst>
                                        <p:tav tm="0">
                                          <p:val>
                                            <p:strVal val="#ppt_x+#ppt_w/2"/>
                                          </p:val>
                                        </p:tav>
                                        <p:tav tm="100000">
                                          <p:val>
                                            <p:strVal val="#ppt_x"/>
                                          </p:val>
                                        </p:tav>
                                      </p:tavLst>
                                    </p:anim>
                                    <p:anim calcmode="lin" valueType="num">
                                      <p:cBhvr>
                                        <p:cTn id="113" dur="500" fill="hold"/>
                                        <p:tgtEl>
                                          <p:spTgt spid="22"/>
                                        </p:tgtEl>
                                        <p:attrNameLst>
                                          <p:attrName>ppt_y</p:attrName>
                                        </p:attrNameLst>
                                      </p:cBhvr>
                                      <p:tavLst>
                                        <p:tav tm="0">
                                          <p:val>
                                            <p:strVal val="#ppt_y"/>
                                          </p:val>
                                        </p:tav>
                                        <p:tav tm="100000">
                                          <p:val>
                                            <p:strVal val="#ppt_y"/>
                                          </p:val>
                                        </p:tav>
                                      </p:tavLst>
                                    </p:anim>
                                    <p:anim calcmode="lin" valueType="num">
                                      <p:cBhvr>
                                        <p:cTn id="114" dur="500" fill="hold"/>
                                        <p:tgtEl>
                                          <p:spTgt spid="22"/>
                                        </p:tgtEl>
                                        <p:attrNameLst>
                                          <p:attrName>ppt_w</p:attrName>
                                        </p:attrNameLst>
                                      </p:cBhvr>
                                      <p:tavLst>
                                        <p:tav tm="0">
                                          <p:val>
                                            <p:fltVal val="0"/>
                                          </p:val>
                                        </p:tav>
                                        <p:tav tm="100000">
                                          <p:val>
                                            <p:strVal val="#ppt_w"/>
                                          </p:val>
                                        </p:tav>
                                      </p:tavLst>
                                    </p:anim>
                                    <p:anim calcmode="lin" valueType="num">
                                      <p:cBhvr>
                                        <p:cTn id="115" dur="500" fill="hold"/>
                                        <p:tgtEl>
                                          <p:spTgt spid="22"/>
                                        </p:tgtEl>
                                        <p:attrNameLst>
                                          <p:attrName>ppt_h</p:attrName>
                                        </p:attrNameLst>
                                      </p:cBhvr>
                                      <p:tavLst>
                                        <p:tav tm="0">
                                          <p:val>
                                            <p:strVal val="#ppt_h"/>
                                          </p:val>
                                        </p:tav>
                                        <p:tav tm="100000">
                                          <p:val>
                                            <p:strVal val="#ppt_h"/>
                                          </p:val>
                                        </p:tav>
                                      </p:tavLst>
                                    </p:anim>
                                  </p:childTnLst>
                                </p:cTn>
                              </p:par>
                            </p:childTnLst>
                          </p:cTn>
                        </p:par>
                        <p:par>
                          <p:cTn id="116" fill="hold">
                            <p:stCondLst>
                              <p:cond delay="3500"/>
                            </p:stCondLst>
                            <p:childTnLst>
                              <p:par>
                                <p:cTn id="117" presetID="22" presetClass="entr" presetSubtype="2"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righ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1838960" y="1259175"/>
            <a:ext cx="6614160" cy="4339650"/>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rtl="1"/>
            <a:r>
              <a:rPr lang="ar-SA" sz="138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الحقيقة في السؤال</a:t>
            </a:r>
            <a:endParaRPr lang="es-ES" sz="138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92B65FE6-4CCF-748D-1ABF-6D85F058007C}"/>
              </a:ext>
            </a:extLst>
          </p:cNvPr>
          <p:cNvSpPr txBox="1"/>
          <p:nvPr/>
        </p:nvSpPr>
        <p:spPr>
          <a:xfrm>
            <a:off x="124221" y="5493906"/>
            <a:ext cx="4241032" cy="1200329"/>
          </a:xfrm>
          <a:prstGeom prst="rect">
            <a:avLst/>
          </a:prstGeom>
          <a:noFill/>
        </p:spPr>
        <p:txBody>
          <a:bodyPr wrap="square">
            <a:spAutoFit/>
          </a:bodyPr>
          <a:lstStyle/>
          <a:p>
            <a:pPr algn="r" rtl="1">
              <a:spcBef>
                <a:spcPts val="600"/>
              </a:spcBef>
            </a:pPr>
            <a:r>
              <a:rPr lang="ar-SA" sz="2400" b="1" dirty="0"/>
              <a:t>وبموجب مبدأ "يوم بسنة" (حز 4: 6؛ عدد 14: 34)، تمتد فترة الاضطهاد هذه إلى 1260 عامًا من التاريخ.</a:t>
            </a:r>
            <a:endParaRPr lang="es-ES" sz="2400" b="1" dirty="0"/>
          </a:p>
        </p:txBody>
      </p:sp>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rtl="1"/>
            <a:r>
              <a:rPr lang="ar-SA"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أوقات الاضطهاد</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557123"/>
            <a:ext cx="12191998" cy="830997"/>
          </a:xfrm>
          <a:prstGeom prst="rect">
            <a:avLst/>
          </a:prstGeom>
          <a:noFill/>
        </p:spPr>
        <p:txBody>
          <a:bodyPr wrap="square">
            <a:spAutoFit/>
            <a:scene3d>
              <a:camera prst="orthographicFront"/>
              <a:lightRig rig="threePt" dir="t"/>
            </a:scene3d>
            <a:sp3d extrusionH="57150">
              <a:bevelT w="38100" h="38100"/>
            </a:sp3d>
          </a:bodyPr>
          <a:lstStyle/>
          <a:p>
            <a:pPr algn="ctr" rtl="1"/>
            <a:r>
              <a:rPr lang="ar-SA" sz="2400" b="1" dirty="0">
                <a:solidFill>
                  <a:schemeClr val="accent6">
                    <a:lumMod val="75000"/>
                  </a:schemeClr>
                </a:solidFill>
                <a:latin typeface="Comic Sans MS" panose="030F0702030302020204" pitchFamily="66" charset="0"/>
              </a:rPr>
              <a:t>"ويتكلم ضد العلي ويضطهد شعبه المقدس ويحاول تغيير الأوقات والشرائع. ويسلم الشعب القديس إلى يديه إلى زمان وزمانين ونصف زمان» </a:t>
            </a:r>
            <a:r>
              <a:rPr lang="ar-SA" b="1" dirty="0">
                <a:solidFill>
                  <a:schemeClr val="accent6">
                    <a:lumMod val="75000"/>
                  </a:schemeClr>
                </a:solidFill>
                <a:latin typeface="Comic Sans MS" panose="030F0702030302020204" pitchFamily="66" charset="0"/>
              </a:rPr>
              <a:t>(دانيال 7: 25).</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6A0B251-CF4A-67C4-4446-4F5E607E23FD}"/>
              </a:ext>
            </a:extLst>
          </p:cNvPr>
          <p:cNvSpPr txBox="1"/>
          <p:nvPr/>
        </p:nvSpPr>
        <p:spPr>
          <a:xfrm>
            <a:off x="266698" y="4794085"/>
            <a:ext cx="4048125" cy="830997"/>
          </a:xfrm>
          <a:prstGeom prst="rect">
            <a:avLst/>
          </a:prstGeom>
          <a:noFill/>
        </p:spPr>
        <p:txBody>
          <a:bodyPr wrap="square" rtlCol="0">
            <a:spAutoFit/>
          </a:bodyPr>
          <a:lstStyle/>
          <a:p>
            <a:pPr algn="r" rtl="1">
              <a:spcBef>
                <a:spcPts val="600"/>
              </a:spcBef>
            </a:pPr>
            <a:r>
              <a:rPr lang="ar-SA" sz="2400" b="1" dirty="0"/>
              <a:t>تشير جميع العبارات إلى فترة واحدة: 1260 يومًا.</a:t>
            </a:r>
            <a:endParaRPr lang="es-ES" sz="2400" b="1" dirty="0"/>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2528921302"/>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228995" y="2855092"/>
            <a:ext cx="4048125" cy="830997"/>
          </a:xfrm>
          <a:prstGeom prst="rect">
            <a:avLst/>
          </a:prstGeom>
          <a:noFill/>
        </p:spPr>
        <p:txBody>
          <a:bodyPr wrap="square" rtlCol="0">
            <a:spAutoFit/>
          </a:bodyPr>
          <a:lstStyle/>
          <a:p>
            <a:pPr algn="r" rtl="1">
              <a:spcBef>
                <a:spcPts val="600"/>
              </a:spcBef>
            </a:pPr>
            <a:r>
              <a:rPr lang="ar-SA" sz="2400" b="1" dirty="0"/>
              <a:t>في العصور القديمة واليوم، تكون المدة العامة للشهر 30 يومًا:</a:t>
            </a:r>
            <a:endParaRPr lang="es-ES" sz="2400" b="1" dirty="0"/>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2507310600"/>
              </p:ext>
            </p:extLst>
          </p:nvPr>
        </p:nvGraphicFramePr>
        <p:xfrm>
          <a:off x="228995" y="3870755"/>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7819626" y="2855092"/>
            <a:ext cx="3867152" cy="1200329"/>
          </a:xfrm>
          <a:prstGeom prst="rect">
            <a:avLst/>
          </a:prstGeom>
          <a:noFill/>
        </p:spPr>
        <p:txBody>
          <a:bodyPr wrap="square">
            <a:spAutoFit/>
          </a:bodyPr>
          <a:lstStyle/>
          <a:p>
            <a:pPr algn="r" rtl="1">
              <a:spcBef>
                <a:spcPts val="600"/>
              </a:spcBef>
            </a:pPr>
            <a:r>
              <a:rPr lang="ar-SA" sz="2400" b="1" dirty="0"/>
              <a:t>كلمة "زمن" مرادفة لكلمة "سنة"، بينما كلمة "أزمنة" التي استخدمها دانيال تعني حرفياً "مرتين".</a:t>
            </a:r>
            <a:endParaRPr lang="es-ES" sz="2400" b="1" dirty="0"/>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579710837"/>
              </p:ext>
            </p:extLst>
          </p:nvPr>
        </p:nvGraphicFramePr>
        <p:xfrm>
          <a:off x="7914879" y="4435508"/>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3063225410"/>
              </p:ext>
            </p:extLst>
          </p:nvPr>
        </p:nvGraphicFramePr>
        <p:xfrm>
          <a:off x="7914878" y="5274612"/>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405057550"/>
              </p:ext>
            </p:extLst>
          </p:nvPr>
        </p:nvGraphicFramePr>
        <p:xfrm>
          <a:off x="7914878" y="6194996"/>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a:cxnSpLocks/>
          </p:cNvCxnSpPr>
          <p:nvPr/>
        </p:nvCxnSpPr>
        <p:spPr>
          <a:xfrm rot="5400000" flipH="1" flipV="1">
            <a:off x="3811645" y="3351700"/>
            <a:ext cx="1548990" cy="618626"/>
          </a:xfrm>
          <a:prstGeom prst="bentConnector3">
            <a:avLst>
              <a:gd name="adj1" fmla="val 2724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16200000" flipV="1">
            <a:off x="5756686" y="4497415"/>
            <a:ext cx="3626808" cy="405014"/>
          </a:xfrm>
          <a:prstGeom prst="bentConnector3">
            <a:avLst>
              <a:gd name="adj1" fmla="val 981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righ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2"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righ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2"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righ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5453453" y="1273254"/>
            <a:ext cx="6540500" cy="830997"/>
          </a:xfrm>
          <a:prstGeom prst="rect">
            <a:avLst/>
          </a:prstGeom>
          <a:noFill/>
        </p:spPr>
        <p:txBody>
          <a:bodyPr wrap="square" rtlCol="0">
            <a:spAutoFit/>
          </a:bodyPr>
          <a:lstStyle/>
          <a:p>
            <a:pPr algn="r" rtl="1">
              <a:spcBef>
                <a:spcPts val="600"/>
              </a:spcBef>
            </a:pPr>
            <a:r>
              <a:rPr lang="ar-SA" sz="2400" b="1" dirty="0"/>
              <a:t>ما هي الفترة التاريخية التي يغطيها الاضطهاد الذي يبلغ ١٢٦٠ سنة والذي أعلن عنه دانيال وسفر الرؤيا؟</a:t>
            </a:r>
            <a:endParaRPr lang="es-ES" sz="2400" b="1" dirty="0"/>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2443319196"/>
              </p:ext>
            </p:extLst>
          </p:nvPr>
        </p:nvGraphicFramePr>
        <p:xfrm>
          <a:off x="162515" y="1244143"/>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5121865" y="3082320"/>
            <a:ext cx="4527147" cy="1200329"/>
          </a:xfrm>
          <a:prstGeom prst="rect">
            <a:avLst/>
          </a:prstGeom>
          <a:noFill/>
        </p:spPr>
        <p:txBody>
          <a:bodyPr wrap="square">
            <a:spAutoFit/>
          </a:bodyPr>
          <a:lstStyle/>
          <a:p>
            <a:pPr algn="r" rtl="1">
              <a:spcBef>
                <a:spcPts val="600"/>
              </a:spcBef>
            </a:pPr>
            <a:r>
              <a:rPr lang="ar-SA" sz="2400" b="1" dirty="0"/>
              <a:t>وكما تنبأ الله، فقد أعد الله مكانًا لمساعدة الكنيسة المؤمنة: البرية، أي الأماكن قليلة السكان (رؤ 12: 6، 14).</a:t>
            </a:r>
            <a:endParaRPr lang="es-ES" sz="2400" b="1" dirty="0"/>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9347" y="4405759"/>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rtl="1"/>
            <a:r>
              <a:rPr lang="ar-SA"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أوقات الاضطهاد</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614273"/>
            <a:ext cx="12191998" cy="646331"/>
          </a:xfrm>
          <a:prstGeom prst="rect">
            <a:avLst/>
          </a:prstGeom>
          <a:noFill/>
        </p:spPr>
        <p:txBody>
          <a:bodyPr wrap="square">
            <a:spAutoFit/>
            <a:scene3d>
              <a:camera prst="orthographicFront"/>
              <a:lightRig rig="threePt" dir="t"/>
            </a:scene3d>
            <a:sp3d extrusionH="57150">
              <a:bevelT w="38100" h="38100"/>
            </a:sp3d>
          </a:bodyPr>
          <a:lstStyle/>
          <a:p>
            <a:pPr algn="ctr" rtl="1"/>
            <a:r>
              <a:rPr lang="ar-SA" sz="2000" b="1" dirty="0">
                <a:solidFill>
                  <a:schemeClr val="accent6">
                    <a:lumMod val="75000"/>
                  </a:schemeClr>
                </a:solidFill>
                <a:latin typeface="Comic Sans MS" panose="030F0702030302020204" pitchFamily="66" charset="0"/>
              </a:rPr>
              <a:t>"ويتكلم ضد العلي ويضطهد شعبه المقدس ويحاول تغيير الأوقات والشرائع. ويسلم الشعب القديس إلى يديه إلى زمان وزمانين ونصف زمان»</a:t>
            </a:r>
            <a:br>
              <a:rPr lang="es-ES" sz="2000" b="1" dirty="0">
                <a:solidFill>
                  <a:schemeClr val="accent6">
                    <a:lumMod val="75000"/>
                  </a:schemeClr>
                </a:solidFill>
                <a:latin typeface="Comic Sans MS" panose="030F0702030302020204" pitchFamily="66" charset="0"/>
              </a:rPr>
            </a:br>
            <a:r>
              <a:rPr lang="ar-SA" sz="1600" b="1" dirty="0">
                <a:solidFill>
                  <a:schemeClr val="accent6">
                    <a:lumMod val="75000"/>
                  </a:schemeClr>
                </a:solidFill>
                <a:latin typeface="Comic Sans MS" panose="030F0702030302020204" pitchFamily="66" charset="0"/>
              </a:rPr>
              <a:t>(دانيال 7: 25).</a:t>
            </a:r>
            <a:endParaRPr lang="es-ES" sz="1600" b="1" dirty="0">
              <a:solidFill>
                <a:schemeClr val="accent6">
                  <a:lumMod val="75000"/>
                </a:schemeClr>
              </a:solidFill>
              <a:latin typeface="Comic Sans MS" panose="030F0702030302020204" pitchFamily="66" charset="0"/>
            </a:endParaRP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947275" y="3205459"/>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5453452" y="1981140"/>
            <a:ext cx="6540499" cy="1200329"/>
          </a:xfrm>
          <a:prstGeom prst="rect">
            <a:avLst/>
          </a:prstGeom>
          <a:noFill/>
        </p:spPr>
        <p:txBody>
          <a:bodyPr wrap="square">
            <a:spAutoFit/>
          </a:bodyPr>
          <a:lstStyle/>
          <a:p>
            <a:pPr algn="r" rtl="1">
              <a:spcBef>
                <a:spcPts val="600"/>
              </a:spcBef>
            </a:pPr>
            <a:r>
              <a:rPr lang="ar-SA" sz="2400" b="1" dirty="0"/>
              <a:t>وعندما قامت عشر ممالك سياسية من روما (القبائل التي غزت الإمبراطورية)، ظهرت مملكة أخرى وأطاحت بثلاث من الممالك العشر (دانيال ٧: ٢٣-٢٥).</a:t>
            </a:r>
            <a:endParaRPr lang="es-ES" sz="2400" b="1" dirty="0"/>
          </a:p>
        </p:txBody>
      </p:sp>
      <p:sp>
        <p:nvSpPr>
          <p:cNvPr id="12" name="CuadroTexto 11">
            <a:extLst>
              <a:ext uri="{FF2B5EF4-FFF2-40B4-BE49-F238E27FC236}">
                <a16:creationId xmlns:a16="http://schemas.microsoft.com/office/drawing/2014/main" id="{858EB60A-1D02-1C87-517C-11585D6A9780}"/>
              </a:ext>
            </a:extLst>
          </p:cNvPr>
          <p:cNvSpPr txBox="1"/>
          <p:nvPr/>
        </p:nvSpPr>
        <p:spPr>
          <a:xfrm>
            <a:off x="5121865" y="6021586"/>
            <a:ext cx="4527147" cy="830997"/>
          </a:xfrm>
          <a:prstGeom prst="rect">
            <a:avLst/>
          </a:prstGeom>
          <a:noFill/>
        </p:spPr>
        <p:txBody>
          <a:bodyPr wrap="square">
            <a:spAutoFit/>
          </a:bodyPr>
          <a:lstStyle/>
          <a:p>
            <a:pPr algn="r" rtl="1">
              <a:spcBef>
                <a:spcPts val="600"/>
              </a:spcBef>
            </a:pPr>
            <a:r>
              <a:rPr lang="ar-SA" sz="2400" b="1" dirty="0"/>
              <a:t>ولسوء الحظ، كان على الكثيرين أن يدفعوا ثمن ولائهم بدمائهم.</a:t>
            </a:r>
            <a:endParaRPr lang="es-ES" sz="2400" b="1" dirty="0"/>
          </a:p>
        </p:txBody>
      </p:sp>
      <p:sp>
        <p:nvSpPr>
          <p:cNvPr id="14" name="CuadroTexto 13">
            <a:extLst>
              <a:ext uri="{FF2B5EF4-FFF2-40B4-BE49-F238E27FC236}">
                <a16:creationId xmlns:a16="http://schemas.microsoft.com/office/drawing/2014/main" id="{7749A998-C2CA-090D-19A5-0BF74D783502}"/>
              </a:ext>
            </a:extLst>
          </p:cNvPr>
          <p:cNvSpPr txBox="1"/>
          <p:nvPr/>
        </p:nvSpPr>
        <p:spPr>
          <a:xfrm>
            <a:off x="5121865" y="4377720"/>
            <a:ext cx="4540039" cy="1569660"/>
          </a:xfrm>
          <a:prstGeom prst="rect">
            <a:avLst/>
          </a:prstGeom>
          <a:noFill/>
        </p:spPr>
        <p:txBody>
          <a:bodyPr wrap="square">
            <a:spAutoFit/>
          </a:bodyPr>
          <a:lstStyle/>
          <a:p>
            <a:pPr algn="r" rtl="1">
              <a:spcBef>
                <a:spcPts val="600"/>
              </a:spcBef>
            </a:pPr>
            <a:r>
              <a:rPr lang="ar-SA" sz="2400" b="1" dirty="0"/>
              <a:t>في أوقات الصعوبات والاضطهاد، وقف المؤمنون </a:t>
            </a:r>
            <a:r>
              <a:rPr lang="ar-SA" sz="2400" b="1" dirty="0" err="1"/>
              <a:t>المؤمنون</a:t>
            </a:r>
            <a:r>
              <a:rPr lang="ar-SA" sz="2400" b="1" dirty="0"/>
              <a:t> بثبات دفاعًا عن الحق، ملتجئين إلى محبة الله ورعايته (مزمور 46: 1-3).</a:t>
            </a:r>
            <a:endParaRPr lang="es-ES" sz="2400" b="1" dirty="0"/>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2"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righ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righ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es-ES" dirty="0"/>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rtl="1"/>
            <a:r>
              <a:rPr lang="ar-SA" sz="4400" b="1" spc="50" dirty="0">
                <a:ln w="9525" cmpd="sng">
                  <a:solidFill>
                    <a:schemeClr val="accent1"/>
                  </a:solidFill>
                  <a:prstDash val="solid"/>
                </a:ln>
                <a:solidFill>
                  <a:srgbClr val="70AD47">
                    <a:tint val="1000"/>
                  </a:srgbClr>
                </a:solidFill>
                <a:effectLst>
                  <a:glow rad="38100">
                    <a:schemeClr val="accent1">
                      <a:alpha val="40000"/>
                    </a:schemeClr>
                  </a:glow>
                </a:effectLst>
              </a:rPr>
              <a:t>الامانة في الاضطهاد</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830997"/>
          </a:xfrm>
          <a:prstGeom prst="rect">
            <a:avLst/>
          </a:prstGeom>
          <a:noFill/>
        </p:spPr>
        <p:txBody>
          <a:bodyPr wrap="square">
            <a:spAutoFit/>
          </a:bodyPr>
          <a:lstStyle/>
          <a:p>
            <a:pPr algn="ctr"/>
            <a:r>
              <a:rPr lang="ar-SA" sz="2400" b="1" dirty="0">
                <a:solidFill>
                  <a:schemeClr val="accent6">
                    <a:lumMod val="20000"/>
                    <a:lumOff val="80000"/>
                  </a:schemeClr>
                </a:solidFill>
                <a:effectLst>
                  <a:glow rad="139700">
                    <a:srgbClr val="00500B">
                      <a:alpha val="72000"/>
                    </a:srgbClr>
                  </a:glow>
                </a:effectLst>
                <a:latin typeface="Comic Sans MS" panose="030F0702030302020204" pitchFamily="66" charset="0"/>
              </a:rPr>
              <a:t>"أيها الأحباء، من أجل كثرة الرغبة التي كان لي أن أكتب إليكم عن خلاصنا المشترك، اضطررت أن أكتب إليكم واعظاً أن تجاهدوا من أجل الإيمان المسلم مرة للقديسين" </a:t>
            </a:r>
            <a:r>
              <a:rPr lang="ar-SA" b="1" dirty="0">
                <a:solidFill>
                  <a:schemeClr val="accent6">
                    <a:lumMod val="20000"/>
                    <a:lumOff val="80000"/>
                  </a:schemeClr>
                </a:solidFill>
                <a:effectLst>
                  <a:glow rad="139700">
                    <a:srgbClr val="00500B">
                      <a:alpha val="72000"/>
                    </a:srgbClr>
                  </a:glow>
                </a:effectLst>
                <a:latin typeface="Comic Sans MS" panose="030F0702030302020204" pitchFamily="66" charset="0"/>
              </a:rPr>
              <a:t>(يهوذا 1: 3) </a:t>
            </a:r>
            <a:endParaRPr lang="es-ES" b="1" dirty="0">
              <a:solidFill>
                <a:schemeClr val="accent6">
                  <a:lumMod val="20000"/>
                  <a:lumOff val="80000"/>
                </a:schemeClr>
              </a:solidFill>
              <a:effectLst>
                <a:glow rad="139700">
                  <a:srgbClr val="00500B">
                    <a:alpha val="72000"/>
                  </a:srgb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110B20A8-6176-4C7F-2108-1F40EEB14CDC}"/>
              </a:ext>
            </a:extLst>
          </p:cNvPr>
          <p:cNvSpPr txBox="1"/>
          <p:nvPr/>
        </p:nvSpPr>
        <p:spPr>
          <a:xfrm>
            <a:off x="-60439" y="1788715"/>
            <a:ext cx="8556610" cy="830997"/>
          </a:xfrm>
          <a:prstGeom prst="rect">
            <a:avLst/>
          </a:prstGeom>
          <a:noFill/>
        </p:spPr>
        <p:txBody>
          <a:bodyPr wrap="square" rtlCol="0">
            <a:spAutoFit/>
          </a:bodyPr>
          <a:lstStyle/>
          <a:p>
            <a:pPr algn="r" rtl="1">
              <a:spcBef>
                <a:spcPts val="600"/>
              </a:spcBef>
            </a:pPr>
            <a:r>
              <a:rPr lang="ar-SA" sz="2400" b="1" dirty="0"/>
              <a:t>بمجرد حصولها على السلطة السياسية، بدأت الكنيسة الرومانية في استخدام سلطتها لمطالبة الجميع بالامتثال لمبادئها الدينية، التي كان الكثير منها منحرفًا.</a:t>
            </a:r>
            <a:endParaRPr lang="es-ES" sz="2400" b="1" dirty="0"/>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79270" y="1711513"/>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2400171" y="3785077"/>
            <a:ext cx="6096000" cy="1200329"/>
          </a:xfrm>
          <a:prstGeom prst="rect">
            <a:avLst/>
          </a:prstGeom>
          <a:noFill/>
        </p:spPr>
        <p:txBody>
          <a:bodyPr wrap="square">
            <a:spAutoFit/>
          </a:bodyPr>
          <a:lstStyle/>
          <a:p>
            <a:pPr algn="r" rtl="1">
              <a:spcBef>
                <a:spcPts val="600"/>
              </a:spcBef>
            </a:pPr>
            <a:r>
              <a:rPr lang="ar-SA" sz="2400" b="1" dirty="0"/>
              <a:t>لكنه لم يستطع تدميره بالكامل. لقد قام المؤمنون الذين، مسترشدين بتعاليم الكتاب المقدس ومتبعين نصيحة يهوذا، حاربوا بقوة للدفاع عن إيمانهم (يهوذا 1: 3).</a:t>
            </a:r>
            <a:endParaRPr lang="es-ES" sz="2400" b="1" dirty="0"/>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3466" y="340820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22705" y="2788988"/>
            <a:ext cx="8518876" cy="830997"/>
          </a:xfrm>
          <a:prstGeom prst="rect">
            <a:avLst/>
          </a:prstGeom>
          <a:noFill/>
        </p:spPr>
        <p:txBody>
          <a:bodyPr wrap="square">
            <a:spAutoFit/>
          </a:bodyPr>
          <a:lstStyle/>
          <a:p>
            <a:pPr algn="r" rtl="1">
              <a:spcBef>
                <a:spcPts val="600"/>
              </a:spcBef>
            </a:pPr>
            <a:r>
              <a:rPr lang="ar-SA" sz="2400" b="1" dirty="0"/>
              <a:t>يضاف إلى ذلك الفساد المتزايد بين القيادات الدينية. ولمنع الجماهير من التمرد على سلطته، أخذ منهم أغلى شيء: كلمة الله.</a:t>
            </a:r>
            <a:endParaRPr lang="es-ES" sz="2400" b="1" dirty="0"/>
          </a:p>
        </p:txBody>
      </p:sp>
      <p:sp>
        <p:nvSpPr>
          <p:cNvPr id="9" name="CuadroTexto 8">
            <a:extLst>
              <a:ext uri="{FF2B5EF4-FFF2-40B4-BE49-F238E27FC236}">
                <a16:creationId xmlns:a16="http://schemas.microsoft.com/office/drawing/2014/main" id="{918E90E7-8660-8D0C-DA6C-EF9A91A1CD92}"/>
              </a:ext>
            </a:extLst>
          </p:cNvPr>
          <p:cNvSpPr txBox="1"/>
          <p:nvPr/>
        </p:nvSpPr>
        <p:spPr>
          <a:xfrm>
            <a:off x="2400171" y="5368603"/>
            <a:ext cx="6096000" cy="1200329"/>
          </a:xfrm>
          <a:prstGeom prst="rect">
            <a:avLst/>
          </a:prstGeom>
          <a:noFill/>
        </p:spPr>
        <p:txBody>
          <a:bodyPr wrap="square">
            <a:spAutoFit/>
          </a:bodyPr>
          <a:lstStyle/>
          <a:p>
            <a:pPr algn="r" rtl="1">
              <a:spcBef>
                <a:spcPts val="600"/>
              </a:spcBef>
            </a:pPr>
            <a:r>
              <a:rPr lang="ar-SA" sz="2400" b="1" dirty="0"/>
              <a:t>وبقوة الكلمة، نشروا تعاليمها بلا خوف. وكانوا متشددين بوعود مثل رؤيا 2: 10، وكانوا أمناء حتى الموت، عالمين أنهم سينالون إكليل الحياة.</a:t>
            </a:r>
            <a:endParaRPr lang="es-ES" sz="2400" b="1" dirty="0"/>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righ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1534160" y="1259175"/>
            <a:ext cx="6614160" cy="4339650"/>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rtl="1"/>
            <a:r>
              <a:rPr lang="ar-SA" sz="138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الدفاع عن الحقيقة</a:t>
            </a:r>
            <a:endParaRPr lang="es-ES" sz="138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SA"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تقاسم الكتاب المقدس: الولدان.</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72197"/>
            <a:ext cx="880110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a:r>
              <a:rPr lang="ar-SA" sz="2400" b="1" dirty="0">
                <a:solidFill>
                  <a:schemeClr val="accent3">
                    <a:lumMod val="75000"/>
                  </a:schemeClr>
                </a:solidFill>
                <a:latin typeface="Comic Sans MS" panose="030F0702030302020204" pitchFamily="66" charset="0"/>
              </a:rPr>
              <a:t>"أجاب بطرس وسائر الرسل: "ينبغي أن يطاع الله أكثر من الناس" </a:t>
            </a:r>
            <a:r>
              <a:rPr lang="ar-SA" b="1" dirty="0">
                <a:solidFill>
                  <a:schemeClr val="accent3">
                    <a:lumMod val="75000"/>
                  </a:schemeClr>
                </a:solidFill>
                <a:latin typeface="Comic Sans MS" panose="030F0702030302020204" pitchFamily="66" charset="0"/>
              </a:rPr>
              <a:t>(أعمال 5: 29)</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169303" cy="1569660"/>
          </a:xfrm>
          <a:prstGeom prst="rect">
            <a:avLst/>
          </a:prstGeom>
          <a:noFill/>
        </p:spPr>
        <p:txBody>
          <a:bodyPr wrap="square" rtlCol="0">
            <a:spAutoFit/>
          </a:bodyPr>
          <a:lstStyle/>
          <a:p>
            <a:pPr algn="r" rtl="1">
              <a:spcBef>
                <a:spcPts val="600"/>
              </a:spcBef>
            </a:pPr>
            <a:r>
              <a:rPr lang="ar-SA" sz="2400" b="1" dirty="0"/>
              <a:t>بيتر والدو (1140-1218)، رجل أعمال فرنسي ثري تخلى عن ثروته للتبشير بالمسيح، أسس حركة “فقراء ليون”، المعروفة باسم “</a:t>
            </a:r>
            <a:r>
              <a:rPr lang="es-ES" sz="2400" b="1" dirty="0"/>
              <a:t> ”</a:t>
            </a:r>
            <a:r>
              <a:rPr lang="es-ES" sz="2400" b="1" dirty="0" err="1"/>
              <a:t>Waldenses</a:t>
            </a:r>
            <a:r>
              <a:rPr lang="es-ES" sz="2400" b="1" dirty="0"/>
              <a:t>.</a:t>
            </a:r>
            <a:r>
              <a:rPr lang="ar-SA" sz="2400" b="1" dirty="0"/>
              <a:t>قبل البابا ألكسندر الثالث تعهده بالفقر.</a:t>
            </a:r>
            <a:endParaRPr lang="es-ES" sz="2400" b="1" dirty="0"/>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139791"/>
            <a:ext cx="6092506" cy="1569660"/>
          </a:xfrm>
          <a:prstGeom prst="rect">
            <a:avLst/>
          </a:prstGeom>
          <a:noFill/>
        </p:spPr>
        <p:txBody>
          <a:bodyPr wrap="square">
            <a:spAutoFit/>
          </a:bodyPr>
          <a:lstStyle/>
          <a:p>
            <a:pPr algn="r" rtl="1">
              <a:spcBef>
                <a:spcPts val="600"/>
              </a:spcBef>
            </a:pPr>
            <a:r>
              <a:rPr lang="ar-SA" sz="2400" b="1" dirty="0"/>
              <a:t>بحلول ذلك الوقت، كان البابا </a:t>
            </a:r>
            <a:r>
              <a:rPr lang="ar-SA" sz="2400" b="1" dirty="0" err="1"/>
              <a:t>لوسيوس</a:t>
            </a:r>
            <a:r>
              <a:rPr lang="ar-SA" sz="2400" b="1" dirty="0"/>
              <a:t> الثالث قد أدان أتباع بيتر والدو باعتبارهم زنادقة. ومع ذلك، أصبح الفرنسيسكان أحد أعمدة الكنيسة الرومانية بينما تعرض الولدان للاضطهاد على وشك الانقراض. لماذا؟</a:t>
            </a:r>
            <a:endParaRPr lang="es-ES" sz="2400" b="1" dirty="0"/>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2951801"/>
            <a:ext cx="6170297" cy="1200329"/>
          </a:xfrm>
          <a:prstGeom prst="rect">
            <a:avLst/>
          </a:prstGeom>
          <a:noFill/>
        </p:spPr>
        <p:txBody>
          <a:bodyPr wrap="square">
            <a:spAutoFit/>
          </a:bodyPr>
          <a:lstStyle/>
          <a:p>
            <a:pPr algn="r" rtl="1">
              <a:spcBef>
                <a:spcPts val="600"/>
              </a:spcBef>
            </a:pPr>
            <a:r>
              <a:rPr lang="ar-SA" sz="2400" b="1" dirty="0"/>
              <a:t>وبعد فترة وجيزة، أسس فرنسيس </a:t>
            </a:r>
            <a:r>
              <a:rPr lang="ar-SA" sz="2400" b="1" dirty="0" err="1"/>
              <a:t>الأسيزي</a:t>
            </a:r>
            <a:r>
              <a:rPr lang="ar-SA" sz="2400" b="1" dirty="0"/>
              <a:t> (1181-1226)، الذي نذر أيضًا الفقر، بموافقة البابا </a:t>
            </a:r>
            <a:r>
              <a:rPr lang="ar-SA" sz="2400" b="1" dirty="0" err="1"/>
              <a:t>إنوسنت</a:t>
            </a:r>
            <a:r>
              <a:rPr lang="ar-SA" sz="2400" b="1" dirty="0"/>
              <a:t> الثالث، الحركة </a:t>
            </a:r>
            <a:r>
              <a:rPr lang="ar-SA" sz="2400" b="1" dirty="0" err="1"/>
              <a:t>الفرنسيسكانية</a:t>
            </a:r>
            <a:r>
              <a:rPr lang="ar-SA" sz="2400" b="1" dirty="0"/>
              <a:t>.</a:t>
            </a:r>
            <a:endParaRPr lang="es-ES" sz="2400" b="1" dirty="0"/>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773135"/>
            <a:ext cx="6092506" cy="830997"/>
          </a:xfrm>
          <a:prstGeom prst="rect">
            <a:avLst/>
          </a:prstGeom>
          <a:noFill/>
        </p:spPr>
        <p:txBody>
          <a:bodyPr wrap="square">
            <a:spAutoFit/>
          </a:bodyPr>
          <a:lstStyle/>
          <a:p>
            <a:pPr algn="r" rtl="1">
              <a:spcBef>
                <a:spcPts val="600"/>
              </a:spcBef>
            </a:pPr>
            <a:r>
              <a:rPr lang="ar-SA" sz="2400" b="1" dirty="0"/>
              <a:t>لإخلاصه. الأول كان مخلصًا للبابا، أما الثاني فكان مخلصًا لتعاليم الكتاب المقدس.</a:t>
            </a:r>
            <a:endParaRPr lang="es-ES" sz="2400" b="1" dirty="0"/>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righ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1367</Words>
  <Application>Microsoft Office PowerPoint</Application>
  <PresentationFormat>Panorámica</PresentationFormat>
  <Paragraphs>100</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vt:lpstr>
      <vt:lpstr>Comic Sans MS</vt:lpstr>
      <vt:lpstr>Constantia</vt:lpstr>
      <vt:lpstr>Aptos Display</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97</cp:revision>
  <dcterms:created xsi:type="dcterms:W3CDTF">2024-04-06T15:01:35Z</dcterms:created>
  <dcterms:modified xsi:type="dcterms:W3CDTF">2024-04-09T19:44:39Z</dcterms:modified>
</cp:coreProperties>
</file>