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pPr rtl="1"/>
          <a:r>
            <a:rPr lang="ar-SA" sz="2000" b="1" noProof="0" dirty="0">
              <a:solidFill>
                <a:schemeClr val="bg1"/>
              </a:solidFill>
              <a:effectLst>
                <a:outerShdw blurRad="38100" dist="38100" dir="2700000" algn="tl">
                  <a:srgbClr val="000000">
                    <a:alpha val="43137"/>
                  </a:srgbClr>
                </a:outerShdw>
              </a:effectLst>
            </a:rPr>
            <a:t>ظهر الله لهم (خروج 3: 2-4؛ يشوع 5: 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pPr rtl="1"/>
          <a:r>
            <a:rPr lang="ar-SA" sz="2000" b="1" noProof="0" dirty="0">
              <a:solidFill>
                <a:schemeClr val="bg1"/>
              </a:solidFill>
              <a:effectLst>
                <a:outerShdw blurRad="38100" dist="38100" dir="2700000" algn="tl">
                  <a:srgbClr val="000000">
                    <a:alpha val="43137"/>
                  </a:srgbClr>
                </a:outerShdw>
              </a:effectLst>
            </a:rPr>
            <a:t>طلب منهم خلع أحذيتهم (خروج 3: 5؛ يشوع 5: 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pPr rtl="1"/>
          <a:r>
            <a:rPr lang="ar-SA" sz="2000" b="1" noProof="0" dirty="0">
              <a:solidFill>
                <a:schemeClr val="bg1"/>
              </a:solidFill>
              <a:effectLst>
                <a:outerShdw blurRad="38100" dist="38100" dir="2700000" algn="tl">
                  <a:srgbClr val="000000">
                    <a:alpha val="43137"/>
                  </a:srgbClr>
                </a:outerShdw>
              </a:effectLst>
            </a:rPr>
            <a:t>لقد وعدهم الله بأنه سيكون معهم (خروج 3: 12؛ يشوع 1: 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pPr rtl="1"/>
          <a:r>
            <a:rPr lang="ar-SA" sz="2000" b="1" noProof="0">
              <a:solidFill>
                <a:schemeClr val="bg1"/>
              </a:solidFill>
              <a:effectLst>
                <a:outerShdw blurRad="38100" dist="38100" dir="2700000" algn="tl">
                  <a:srgbClr val="000000">
                    <a:alpha val="43137"/>
                  </a:srgbClr>
                </a:outerShdw>
              </a:effectLst>
            </a:rPr>
            <a:t>احتفلوا بعيد الفصح (خروج 12: 21-23؛ يشوع 5: 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pPr rtl="1"/>
          <a:r>
            <a:rPr lang="ar-SA" sz="2000" b="1" noProof="0" dirty="0">
              <a:solidFill>
                <a:schemeClr val="bg1"/>
              </a:solidFill>
              <a:effectLst>
                <a:outerShdw blurRad="38100" dist="38100" dir="2700000" algn="tl">
                  <a:srgbClr val="000000">
                    <a:alpha val="43137"/>
                  </a:srgbClr>
                </a:outerShdw>
              </a:effectLst>
            </a:rPr>
            <a:t>مروا عبر الماء على أرض جافة</a:t>
          </a:r>
          <a:br>
            <a:rPr lang="ar-SA" sz="2000" b="1" noProof="0" dirty="0">
              <a:solidFill>
                <a:schemeClr val="bg1"/>
              </a:solidFill>
              <a:effectLst>
                <a:outerShdw blurRad="38100" dist="38100" dir="2700000" algn="tl">
                  <a:srgbClr val="000000">
                    <a:alpha val="43137"/>
                  </a:srgbClr>
                </a:outerShdw>
              </a:effectLst>
            </a:rPr>
          </a:br>
          <a:r>
            <a:rPr lang="ar-SA" sz="2000" b="1" noProof="0" dirty="0">
              <a:solidFill>
                <a:schemeClr val="bg1"/>
              </a:solidFill>
              <a:effectLst>
                <a:outerShdw blurRad="38100" dist="38100" dir="2700000" algn="tl">
                  <a:srgbClr val="000000">
                    <a:alpha val="43137"/>
                  </a:srgbClr>
                </a:outerShdw>
              </a:effectLst>
            </a:rPr>
            <a:t>(خروج 14: 21-22؛ يشوع 3: 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pPr rtl="1"/>
          <a:r>
            <a:rPr lang="ar-SA" sz="1800" b="1" noProof="0" dirty="0">
              <a:solidFill>
                <a:schemeClr val="bg1"/>
              </a:solidFill>
              <a:effectLst>
                <a:outerShdw blurRad="38100" dist="38100" dir="2700000" algn="tl">
                  <a:srgbClr val="000000">
                    <a:alpha val="43137"/>
                  </a:srgbClr>
                </a:outerShdw>
              </a:effectLst>
            </a:rPr>
            <a:t>مع أحدهما جاء المن ، والآخر توقف</a:t>
          </a:r>
          <a:br>
            <a:rPr lang="ar-SA" sz="1800" b="1" noProof="0" dirty="0">
              <a:solidFill>
                <a:schemeClr val="bg1"/>
              </a:solidFill>
              <a:effectLst>
                <a:outerShdw blurRad="38100" dist="38100" dir="2700000" algn="tl">
                  <a:srgbClr val="000000">
                    <a:alpha val="43137"/>
                  </a:srgbClr>
                </a:outerShdw>
              </a:effectLst>
            </a:rPr>
          </a:br>
          <a:r>
            <a:rPr lang="ar-SA" sz="1800" b="1" noProof="0" dirty="0">
              <a:solidFill>
                <a:schemeClr val="bg1"/>
              </a:solidFill>
              <a:effectLst>
                <a:outerShdw blurRad="38100" dist="38100" dir="2700000" algn="tl">
                  <a:srgbClr val="000000">
                    <a:alpha val="43137"/>
                  </a:srgbClr>
                </a:outerShdw>
              </a:effectLst>
            </a:rPr>
            <a:t>(خروج 16: 4-5 ، 31 ؛ يشوع 5: 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pPr rtl="1"/>
          <a:r>
            <a:rPr lang="ar-SA" sz="2000" b="1" noProof="0" dirty="0">
              <a:solidFill>
                <a:schemeClr val="bg1"/>
              </a:solidFill>
              <a:effectLst>
                <a:outerShdw blurRad="38100" dist="38100" dir="2700000" algn="tl">
                  <a:srgbClr val="000000">
                    <a:alpha val="43137"/>
                  </a:srgbClr>
                </a:outerShdw>
              </a:effectLst>
            </a:rPr>
            <a:t>أرسلوا جواسيس للتجسس على الأرض (عدد 13: 1-3؛ يشوع 2: 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pPr rtl="1"/>
          <a:r>
            <a:rPr lang="ar-SA" sz="2000" b="1" noProof="0" dirty="0">
              <a:effectLst>
                <a:outerShdw blurRad="38100" dist="38100" dir="2700000" algn="tl">
                  <a:srgbClr val="000000">
                    <a:alpha val="43137"/>
                  </a:srgbClr>
                </a:outerShdw>
              </a:effectLst>
            </a:rPr>
            <a:t>العبور إلى كنعان</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pPr rtl="1"/>
          <a:r>
            <a:rPr lang="ar-SA" sz="2000" b="1" noProof="0"/>
            <a:t>يشوع 1: 1-9</a:t>
          </a:r>
          <a:endParaRPr lang="en" sz="2000" b="1" noProof="0" dirty="0"/>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pPr rtl="1"/>
          <a:r>
            <a:rPr lang="ar-SA" sz="2000" b="1" noProof="0" dirty="0"/>
            <a:t>يشوع 1: 1-5: 12</a:t>
          </a:r>
          <a:endParaRPr lang="en" sz="2000" b="1" noProof="0" dirty="0"/>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pPr rtl="1"/>
          <a:r>
            <a:rPr lang="ar-SA" sz="2000" b="1" noProof="0" dirty="0">
              <a:effectLst>
                <a:outerShdw blurRad="38100" dist="38100" dir="2700000" algn="tl">
                  <a:srgbClr val="000000">
                    <a:alpha val="43137"/>
                  </a:srgbClr>
                </a:outerShdw>
              </a:effectLst>
            </a:rPr>
            <a:t>اخذ كنعان</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pPr rtl="1"/>
          <a:r>
            <a:rPr lang="ar-SA" sz="2000" b="1" noProof="0" dirty="0"/>
            <a:t>يشوع 1: 10-11</a:t>
          </a:r>
          <a:endParaRPr lang="en" sz="2000" b="1" noProof="0" dirty="0"/>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pPr rtl="1"/>
          <a:r>
            <a:rPr lang="ar-SA" sz="2000" b="1" noProof="0"/>
            <a:t>يشوع 5: 13-12: 24</a:t>
          </a:r>
          <a:endParaRPr lang="en" sz="2000" b="1" noProof="0" dirty="0"/>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pPr rtl="1"/>
          <a:r>
            <a:rPr lang="ar-SA" sz="2000" b="1" noProof="0" dirty="0">
              <a:effectLst>
                <a:outerShdw blurRad="38100" dist="38100" dir="2700000" algn="tl">
                  <a:srgbClr val="000000">
                    <a:alpha val="43137"/>
                  </a:srgbClr>
                </a:outerShdw>
              </a:effectLst>
            </a:rPr>
            <a:t>تقسيم الأرض</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pPr rtl="1"/>
          <a:r>
            <a:rPr lang="ar-SA" sz="2000" b="1" noProof="0" dirty="0"/>
            <a:t>يشوع 1: 12-15</a:t>
          </a:r>
          <a:endParaRPr lang="en" sz="2000" b="1" noProof="0" dirty="0"/>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pPr rtl="1"/>
          <a:r>
            <a:rPr lang="ar-SA" sz="2000" b="1" noProof="0" dirty="0"/>
            <a:t>يشوع 13: 1-21: 45</a:t>
          </a:r>
          <a:endParaRPr lang="en" sz="2000" b="1" noProof="0" dirty="0"/>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pPr rtl="1"/>
          <a:r>
            <a:rPr lang="ar-SA" sz="2000" b="1" noProof="0" dirty="0">
              <a:effectLst>
                <a:outerShdw blurRad="38100" dist="38100" dir="2700000" algn="tl">
                  <a:srgbClr val="000000">
                    <a:alpha val="43137"/>
                  </a:srgbClr>
                </a:outerShdw>
              </a:effectLst>
            </a:rPr>
            <a:t>الخدمة من خلال طاعة القانون</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pPr rtl="1"/>
          <a:r>
            <a:rPr lang="ar-SA" sz="2000" b="1" noProof="0"/>
            <a:t>يشوع 1: 16-18</a:t>
          </a:r>
          <a:endParaRPr lang="en" sz="2000" b="1" noProof="0" dirty="0"/>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pPr rtl="1"/>
          <a:r>
            <a:rPr lang="ar-SA" sz="2000" b="1" noProof="0" dirty="0"/>
            <a:t>يشوع 22: 1-24: 33</a:t>
          </a:r>
          <a:endParaRPr lang="en" sz="2000" b="1" noProof="0" dirty="0"/>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val="rev"/>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ظهر الله لهم (خروج 3: 2-4؛ يشوع 5: 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طلب منهم خلع أحذيتهم (خروج 3: 5؛ يشوع 5: 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لقد وعدهم الله بأنه سيكون معهم (خروج 3: 12؛ يشوع 1: 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a:solidFill>
                <a:schemeClr val="bg1"/>
              </a:solidFill>
              <a:effectLst>
                <a:outerShdw blurRad="38100" dist="38100" dir="2700000" algn="tl">
                  <a:srgbClr val="000000">
                    <a:alpha val="43137"/>
                  </a:srgbClr>
                </a:outerShdw>
              </a:effectLst>
            </a:rPr>
            <a:t>احتفلوا بعيد الفصح (خروج 12: 21-23؛ يشوع 5: 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مروا عبر الماء على أرض جافة</a:t>
          </a:r>
          <a:br>
            <a:rPr lang="ar-SA" sz="2000" b="1" kern="1200" noProof="0" dirty="0">
              <a:solidFill>
                <a:schemeClr val="bg1"/>
              </a:solidFill>
              <a:effectLst>
                <a:outerShdw blurRad="38100" dist="38100" dir="2700000" algn="tl">
                  <a:srgbClr val="000000">
                    <a:alpha val="43137"/>
                  </a:srgbClr>
                </a:outerShdw>
              </a:effectLst>
            </a:rPr>
          </a:br>
          <a:r>
            <a:rPr lang="ar-SA" sz="2000" b="1" kern="1200" noProof="0" dirty="0">
              <a:solidFill>
                <a:schemeClr val="bg1"/>
              </a:solidFill>
              <a:effectLst>
                <a:outerShdw blurRad="38100" dist="38100" dir="2700000" algn="tl">
                  <a:srgbClr val="000000">
                    <a:alpha val="43137"/>
                  </a:srgbClr>
                </a:outerShdw>
              </a:effectLst>
            </a:rPr>
            <a:t>(خروج 14: 21-22؛ يشوع 3: 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ar-SA" sz="1800" b="1" kern="1200" noProof="0" dirty="0">
              <a:solidFill>
                <a:schemeClr val="bg1"/>
              </a:solidFill>
              <a:effectLst>
                <a:outerShdw blurRad="38100" dist="38100" dir="2700000" algn="tl">
                  <a:srgbClr val="000000">
                    <a:alpha val="43137"/>
                  </a:srgbClr>
                </a:outerShdw>
              </a:effectLst>
            </a:rPr>
            <a:t>مع أحدهما جاء المن ، والآخر توقف</a:t>
          </a:r>
          <a:br>
            <a:rPr lang="ar-SA" sz="1800" b="1" kern="1200" noProof="0" dirty="0">
              <a:solidFill>
                <a:schemeClr val="bg1"/>
              </a:solidFill>
              <a:effectLst>
                <a:outerShdw blurRad="38100" dist="38100" dir="2700000" algn="tl">
                  <a:srgbClr val="000000">
                    <a:alpha val="43137"/>
                  </a:srgbClr>
                </a:outerShdw>
              </a:effectLst>
            </a:rPr>
          </a:br>
          <a:r>
            <a:rPr lang="ar-SA" sz="1800" b="1" kern="1200" noProof="0" dirty="0">
              <a:solidFill>
                <a:schemeClr val="bg1"/>
              </a:solidFill>
              <a:effectLst>
                <a:outerShdw blurRad="38100" dist="38100" dir="2700000" algn="tl">
                  <a:srgbClr val="000000">
                    <a:alpha val="43137"/>
                  </a:srgbClr>
                </a:outerShdw>
              </a:effectLst>
            </a:rPr>
            <a:t>(خروج 16: 4-5 ، 31 ؛ يشوع 5: 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bg1"/>
              </a:solidFill>
              <a:effectLst>
                <a:outerShdw blurRad="38100" dist="38100" dir="2700000" algn="tl">
                  <a:srgbClr val="000000">
                    <a:alpha val="43137"/>
                  </a:srgbClr>
                </a:outerShdw>
              </a:effectLst>
            </a:rPr>
            <a:t>أرسلوا جواسيس للتجسس على الأرض (عدد 13: 1-3؛ يشوع 2: 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الخدمة من خلال طاعة القانون</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3324225"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a:t>يشوع 1: 16-18</a:t>
          </a:r>
          <a:endParaRPr lang="en" sz="2000" b="1" kern="1200" noProof="0" dirty="0"/>
        </a:p>
      </dsp:txBody>
      <dsp:txXfrm>
        <a:off x="3324225" y="3339087"/>
        <a:ext cx="3324224" cy="301711"/>
      </dsp:txXfrm>
    </dsp:sp>
    <dsp:sp modelId="{04275987-C138-46E1-8A63-2FEEC2C32A5C}">
      <dsp:nvSpPr>
        <dsp:cNvPr id="0" name=""/>
        <dsp:cNvSpPr/>
      </dsp:nvSpPr>
      <dsp:spPr>
        <a:xfrm>
          <a:off x="0"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يشوع 22: 1-24: 33</a:t>
          </a:r>
          <a:endParaRPr lang="en" sz="2000" b="1" kern="1200" noProof="0" dirty="0"/>
        </a:p>
      </dsp:txBody>
      <dsp:txXfrm>
        <a:off x="0"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تقسيم الأرض</a:t>
          </a:r>
          <a:endParaRPr lang="en"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3324225"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يشوع 1: 12-15</a:t>
          </a:r>
          <a:endParaRPr lang="en" sz="2000" b="1" kern="1200" noProof="0" dirty="0"/>
        </a:p>
      </dsp:txBody>
      <dsp:txXfrm>
        <a:off x="3324225" y="2353172"/>
        <a:ext cx="3324224" cy="301620"/>
      </dsp:txXfrm>
    </dsp:sp>
    <dsp:sp modelId="{F2BAAD51-47A8-4931-9083-B97BAFCB2B65}">
      <dsp:nvSpPr>
        <dsp:cNvPr id="0" name=""/>
        <dsp:cNvSpPr/>
      </dsp:nvSpPr>
      <dsp:spPr>
        <a:xfrm>
          <a:off x="0"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يشوع 13: 1-21: 45</a:t>
          </a:r>
          <a:endParaRPr lang="en" sz="2000" b="1" kern="1200" noProof="0" dirty="0"/>
        </a:p>
      </dsp:txBody>
      <dsp:txXfrm>
        <a:off x="0"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اخذ كنعان</a:t>
          </a:r>
          <a:endParaRPr lang="en"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3324225"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يشوع 1: 10-11</a:t>
          </a:r>
          <a:endParaRPr lang="en" sz="2000" b="1" kern="1200" noProof="0" dirty="0"/>
        </a:p>
      </dsp:txBody>
      <dsp:txXfrm>
        <a:off x="3324225" y="1354245"/>
        <a:ext cx="3324224" cy="301620"/>
      </dsp:txXfrm>
    </dsp:sp>
    <dsp:sp modelId="{8367DAE1-DF7D-482D-981A-6B7443E54999}">
      <dsp:nvSpPr>
        <dsp:cNvPr id="0" name=""/>
        <dsp:cNvSpPr/>
      </dsp:nvSpPr>
      <dsp:spPr>
        <a:xfrm>
          <a:off x="0"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a:t>يشوع 5: 13-12: 24</a:t>
          </a:r>
          <a:endParaRPr lang="en" sz="2000" b="1" kern="1200" noProof="0" dirty="0"/>
        </a:p>
      </dsp:txBody>
      <dsp:txXfrm>
        <a:off x="0"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العبور إلى كنعان</a:t>
          </a:r>
          <a:endParaRPr lang="en"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3324225"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a:t>يشوع 1: 1-9</a:t>
          </a:r>
          <a:endParaRPr lang="en" sz="2000" b="1" kern="1200" noProof="0" dirty="0"/>
        </a:p>
      </dsp:txBody>
      <dsp:txXfrm>
        <a:off x="3324225" y="355319"/>
        <a:ext cx="3324224" cy="301620"/>
      </dsp:txXfrm>
    </dsp:sp>
    <dsp:sp modelId="{0A9EBDAE-0F22-4D7E-9F93-DD6CC5BEDF09}">
      <dsp:nvSpPr>
        <dsp:cNvPr id="0" name=""/>
        <dsp:cNvSpPr/>
      </dsp:nvSpPr>
      <dsp:spPr>
        <a:xfrm>
          <a:off x="0"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t>يشوع 1: 1-5: 12</a:t>
          </a:r>
          <a:endParaRPr lang="en" sz="2000" b="1" kern="1200" noProof="0" dirty="0"/>
        </a:p>
      </dsp:txBody>
      <dsp:txXfrm>
        <a:off x="0"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01/10/2025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01/10/2025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1107996"/>
          </a:xfrm>
          <a:prstGeom prst="rect">
            <a:avLst/>
          </a:prstGeom>
          <a:noFill/>
        </p:spPr>
        <p:txBody>
          <a:bodyPr wrap="square" rtlCol="0">
            <a:spAutoFit/>
            <a:scene3d>
              <a:camera prst="orthographicFront"/>
              <a:lightRig rig="morning" dir="t"/>
            </a:scene3d>
            <a:sp3d extrusionH="57150">
              <a:bevelT w="50800" h="38100" prst="riblet"/>
            </a:sp3d>
          </a:bodyPr>
          <a:lstStyle/>
          <a:p>
            <a:pPr algn="ctr" rtl="1"/>
            <a:r>
              <a:rPr lang="ar-SA" sz="6600" b="1" dirty="0">
                <a:blipFill dpi="0" rotWithShape="1">
                  <a:blip r:embed="rId3"/>
                  <a:srcRect/>
                  <a:stretch>
                    <a:fillRect/>
                  </a:stretch>
                </a:blipFill>
              </a:rPr>
              <a:t>طريق النجاح</a:t>
            </a:r>
            <a:endParaRPr lang="en" sz="6600" b="1" noProof="0" dirty="0">
              <a:blipFill dpi="0" rotWithShape="1">
                <a:blip r:embed="rId3"/>
                <a:srcRect/>
                <a:stretch>
                  <a:fillRect/>
                </a:stretch>
              </a:blipFill>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ar-SA" sz="1600" b="1" dirty="0">
                <a:solidFill>
                  <a:srgbClr val="F4CF80"/>
                </a:solidFill>
                <a:effectLst>
                  <a:outerShdw blurRad="38100" dist="38100" dir="2700000" algn="tl">
                    <a:srgbClr val="000000">
                      <a:alpha val="43137"/>
                    </a:srgbClr>
                  </a:outerShdw>
                </a:effectLst>
              </a:rPr>
              <a:t>الدرس 1 لشهر أكتوبر 4, 2025</a:t>
            </a:r>
            <a:endParaRPr lang="en" sz="1600" b="1" noProof="0" dirty="0">
              <a:solidFill>
                <a:srgbClr val="F4CF8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07886"/>
          </a:xfrm>
          <a:prstGeom prst="rect">
            <a:avLst/>
          </a:prstGeom>
          <a:noFill/>
        </p:spPr>
        <p:txBody>
          <a:bodyPr wrap="square">
            <a:spAutoFit/>
          </a:bodyPr>
          <a:lstStyle/>
          <a:p>
            <a:pPr algn="ctr" rtl="1"/>
            <a:r>
              <a:rPr lang="ar-SA"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القوة والشجاعة</a:t>
            </a:r>
            <a:endParaRPr lang="en"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078225" y="821612"/>
            <a:ext cx="5390133" cy="830997"/>
          </a:xfrm>
          <a:prstGeom prst="rect">
            <a:avLst/>
          </a:prstGeom>
          <a:noFill/>
        </p:spPr>
        <p:txBody>
          <a:bodyPr wrap="square">
            <a:spAutoFit/>
            <a:scene3d>
              <a:camera prst="orthographicFront"/>
              <a:lightRig rig="threePt" dir="t"/>
            </a:scene3d>
            <a:sp3d extrusionH="57150">
              <a:bevelT w="38100" h="38100"/>
            </a:sp3d>
          </a:bodyPr>
          <a:lstStyle/>
          <a:p>
            <a:pPr algn="ctr" rtl="1"/>
            <a:r>
              <a:rPr lang="ar-SA" sz="2400" b="1" dirty="0">
                <a:solidFill>
                  <a:schemeClr val="accent5">
                    <a:lumMod val="75000"/>
                  </a:schemeClr>
                </a:solidFill>
                <a:latin typeface="Comic Sans MS" panose="030F0702030302020204" pitchFamily="66" charset="0"/>
              </a:rPr>
              <a:t>'أما أمَرتُكَ؟ تشَدَّدْ وتَشَجَّعْ ! لا ترهَبْ ولا ترتَعِبْ لأنَّ الرَّبَّ إلهَكَ معكَ حَيثُما تذهَبُ». '. </a:t>
            </a:r>
            <a:r>
              <a:rPr lang="ar-SA" sz="2000" b="1" dirty="0">
                <a:solidFill>
                  <a:schemeClr val="accent5">
                    <a:lumMod val="75000"/>
                  </a:schemeClr>
                </a:solidFill>
                <a:latin typeface="Comic Sans MS" panose="030F0702030302020204" pitchFamily="66" charset="0"/>
              </a:rPr>
              <a:t>(يشوع 1: 9)</a:t>
            </a:r>
            <a:endParaRPr lang="en" sz="2000" b="1" noProof="0" dirty="0">
              <a:solidFill>
                <a:schemeClr val="accent5">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876217"/>
            <a:ext cx="8324850" cy="830997"/>
          </a:xfrm>
          <a:prstGeom prst="rect">
            <a:avLst/>
          </a:prstGeom>
          <a:noFill/>
        </p:spPr>
        <p:txBody>
          <a:bodyPr wrap="square" rtlCol="0">
            <a:spAutoFit/>
          </a:bodyPr>
          <a:lstStyle/>
          <a:p>
            <a:pPr algn="r" rtl="1">
              <a:spcBef>
                <a:spcPts val="600"/>
              </a:spcBef>
            </a:pPr>
            <a:r>
              <a:rPr lang="ar-SA" sz="2400" b="1" dirty="0"/>
              <a:t>قبل أن يطلب من يشوع القوة والشجاعة في المعركة (يشوع 1: 9)، طلب منه الله القوة والشجاعة لطاعة الشريعة (يشوع 1: 7).</a:t>
            </a:r>
            <a:endParaRPr lang="en" sz="2400" b="1" noProof="0" dirty="0"/>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433115"/>
            <a:ext cx="6515363" cy="2308324"/>
          </a:xfrm>
          <a:prstGeom prst="rect">
            <a:avLst/>
          </a:prstGeom>
          <a:noFill/>
        </p:spPr>
        <p:txBody>
          <a:bodyPr wrap="square">
            <a:spAutoFit/>
          </a:bodyPr>
          <a:lstStyle/>
          <a:p>
            <a:pPr algn="r" rtl="1">
              <a:spcBef>
                <a:spcPts val="600"/>
              </a:spcBef>
            </a:pPr>
            <a:r>
              <a:rPr lang="ar-SA" sz="2400" b="1" dirty="0"/>
              <a:t>من جانبه، يعد بأنه "سيكون معك أينما ذهبت" (يشوع 1: 9)، ويساعدنا على خوض المعركة التي نشارك فيها. ليست معركة جسدية، بل « </a:t>
            </a:r>
            <a:r>
              <a:rPr lang="fr-FR" sz="2400" b="1" dirty="0"/>
              <a:t> </a:t>
            </a:r>
            <a:r>
              <a:rPr lang="ar-SA" sz="2400" b="1" dirty="0"/>
              <a:t>ضد السلطات، ضد قوى ظلمة هذا العصر، ضد الشر الروحي في المرتفعات" (أفسس 6، 12). للقيام بذلك ، زودنا بالأسلحة اللازمة</a:t>
            </a:r>
            <a:br>
              <a:rPr lang="ar-SA" sz="2400" b="1" dirty="0"/>
            </a:br>
            <a:r>
              <a:rPr lang="ar-SA" sz="2400" b="1" dirty="0"/>
              <a:t>(أفسس 6: 13-17).</a:t>
            </a:r>
            <a:endParaRPr lang="en" sz="2400" b="1" noProof="0" dirty="0"/>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54666"/>
            <a:ext cx="8367551" cy="830997"/>
          </a:xfrm>
          <a:prstGeom prst="rect">
            <a:avLst/>
          </a:prstGeom>
          <a:noFill/>
        </p:spPr>
        <p:txBody>
          <a:bodyPr wrap="square">
            <a:spAutoFit/>
          </a:bodyPr>
          <a:lstStyle/>
          <a:p>
            <a:pPr algn="r" rtl="1">
              <a:spcBef>
                <a:spcPts val="600"/>
              </a:spcBef>
            </a:pPr>
            <a:r>
              <a:rPr lang="ar-SA" sz="2400" b="1" dirty="0"/>
              <a:t>هذا هو الحال أيضا اليوم. يطلب منا الله أن نسعى جاهدين لحفظ شريعته (رؤيا 14: 12). وهذا يتطلب شجاعة كبيرة من جانبنا.</a:t>
            </a:r>
            <a:endParaRPr lang="en" sz="2400" b="1" noProof="0" dirty="0"/>
          </a:p>
        </p:txBody>
      </p:sp>
      <p:sp>
        <p:nvSpPr>
          <p:cNvPr id="11" name="CuadroTexto 10">
            <a:extLst>
              <a:ext uri="{FF2B5EF4-FFF2-40B4-BE49-F238E27FC236}">
                <a16:creationId xmlns:a16="http://schemas.microsoft.com/office/drawing/2014/main" id="{24B05A00-6DA2-154D-C987-85C1F1A7C8A6}"/>
              </a:ext>
            </a:extLst>
          </p:cNvPr>
          <p:cNvSpPr txBox="1"/>
          <p:nvPr/>
        </p:nvSpPr>
        <p:spPr>
          <a:xfrm>
            <a:off x="147882" y="5838585"/>
            <a:ext cx="6515364" cy="830997"/>
          </a:xfrm>
          <a:prstGeom prst="rect">
            <a:avLst/>
          </a:prstGeom>
          <a:noFill/>
        </p:spPr>
        <p:txBody>
          <a:bodyPr wrap="square">
            <a:spAutoFit/>
          </a:bodyPr>
          <a:lstStyle/>
          <a:p>
            <a:pPr algn="r" rtl="1">
              <a:spcBef>
                <a:spcPts val="600"/>
              </a:spcBef>
            </a:pPr>
            <a:r>
              <a:rPr lang="ar-SA" sz="2400" b="1" dirty="0"/>
              <a:t>مفتاح النجاح هو الثقة الكاملة في الله. وللقيام بذلك ، نحتاج إلى التواصل معه كل يوم (أفسس 6: 18).</a:t>
            </a:r>
            <a:endParaRPr lang="en" sz="2400" b="1" noProof="0" dirty="0"/>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rtl="1"/>
            <a:r>
              <a:rPr lang="ar-SA"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نجاح المهمة</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614273"/>
            <a:ext cx="9915525" cy="830997"/>
          </a:xfrm>
          <a:prstGeom prst="rect">
            <a:avLst/>
          </a:prstGeom>
          <a:noFill/>
        </p:spPr>
        <p:txBody>
          <a:bodyPr wrap="square">
            <a:spAutoFit/>
          </a:bodyPr>
          <a:lstStyle/>
          <a:p>
            <a:pPr algn="ctr" rtl="1"/>
            <a:r>
              <a:rPr lang="ar-SA" sz="2400" b="1" dirty="0">
                <a:solidFill>
                  <a:srgbClr val="D6BDE4"/>
                </a:solidFill>
                <a:effectLst>
                  <a:outerShdw blurRad="38100" dist="38100" dir="2700000" algn="tl">
                    <a:srgbClr val="000000">
                      <a:alpha val="43137"/>
                    </a:srgbClr>
                  </a:outerShdw>
                </a:effectLst>
                <a:latin typeface="Comic Sans MS" panose="030F0702030302020204" pitchFamily="66" charset="0"/>
              </a:rPr>
              <a:t>'لا يَبرَحْ سِفرُ هذِهِ الشَّريعَةِ مِنْ فمِكَ ، بل تلهَجُ فيهِ نهارًا وليلًا ، لكَيْ تتَحَفَّظَ للعَمَلِ حَسَبَ كُلِّ ما هو مَكتوبٌ فيهِ. لأنَّكَ حينَئذٍ تُصلِحُ طريقَكَ وحينَئذٍ تُفلِحُ. </a:t>
            </a:r>
            <a:r>
              <a:rPr lang="ar-SA" b="1" dirty="0">
                <a:solidFill>
                  <a:srgbClr val="D6BDE4"/>
                </a:solidFill>
                <a:effectLst>
                  <a:outerShdw blurRad="38100" dist="38100" dir="2700000" algn="tl">
                    <a:srgbClr val="000000">
                      <a:alpha val="43137"/>
                    </a:srgbClr>
                  </a:outerShdw>
                </a:effectLst>
                <a:latin typeface="Comic Sans MS" panose="030F0702030302020204" pitchFamily="66" charset="0"/>
              </a:rPr>
              <a:t>' (يشوع 1: 8)</a:t>
            </a:r>
            <a:endPar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977087"/>
            <a:ext cx="6587673" cy="830997"/>
          </a:xfrm>
          <a:prstGeom prst="rect">
            <a:avLst/>
          </a:prstGeom>
          <a:noFill/>
        </p:spPr>
        <p:txBody>
          <a:bodyPr wrap="square" rtlCol="0">
            <a:spAutoFit/>
          </a:bodyPr>
          <a:lstStyle/>
          <a:p>
            <a:pPr algn="r" rtl="1">
              <a:spcBef>
                <a:spcPts val="600"/>
              </a:spcBef>
            </a:pPr>
            <a:r>
              <a:rPr lang="ar-SA" sz="2400" b="1" dirty="0"/>
              <a:t>سننجح إذا اتبعنا المبادئ والقيم المعبر عنها في شريعة الله. لكن أليس هذا الخلاص بالأعمال؟</a:t>
            </a:r>
            <a:endParaRPr lang="en" sz="2400" b="1" noProof="0" dirty="0"/>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629662"/>
            <a:ext cx="4539798" cy="830997"/>
          </a:xfrm>
          <a:prstGeom prst="rect">
            <a:avLst/>
          </a:prstGeom>
          <a:noFill/>
        </p:spPr>
        <p:txBody>
          <a:bodyPr wrap="square">
            <a:spAutoFit/>
          </a:bodyPr>
          <a:lstStyle/>
          <a:p>
            <a:pPr algn="r" rtl="1">
              <a:spcBef>
                <a:spcPts val="600"/>
              </a:spcBef>
            </a:pPr>
            <a:r>
              <a:rPr lang="ar-SA" sz="2400" b="1" dirty="0"/>
              <a:t>النجاح من وجهة نظر إلهية لا يتطابق مع النجاح من وجهة نظر إنسانية.</a:t>
            </a:r>
            <a:endParaRPr lang="en" sz="2400" b="1" noProof="0" dirty="0"/>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434043"/>
            <a:ext cx="4539798" cy="1569660"/>
          </a:xfrm>
          <a:prstGeom prst="rect">
            <a:avLst/>
          </a:prstGeom>
          <a:noFill/>
        </p:spPr>
        <p:txBody>
          <a:bodyPr wrap="square">
            <a:spAutoFit/>
          </a:bodyPr>
          <a:lstStyle/>
          <a:p>
            <a:pPr algn="r" rtl="1">
              <a:spcBef>
                <a:spcPts val="600"/>
              </a:spcBef>
            </a:pPr>
            <a:r>
              <a:rPr lang="ar-SA" sz="2400" b="1" dirty="0"/>
              <a:t>يمكن تحقيق النجاح العابر في هذا العالم من خلال خرق القوانين الإلهية والبشرية، لكن النجاح الحقيقي والأبدي لا يمكن أن يتحقق (يشوع 1: 8).</a:t>
            </a:r>
            <a:endParaRPr lang="en" sz="2400" b="1" noProof="0" dirty="0"/>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781467"/>
            <a:ext cx="6587672" cy="2015936"/>
          </a:xfrm>
          <a:prstGeom prst="rect">
            <a:avLst/>
          </a:prstGeom>
          <a:noFill/>
        </p:spPr>
        <p:txBody>
          <a:bodyPr wrap="square">
            <a:spAutoFit/>
          </a:bodyPr>
          <a:lstStyle/>
          <a:p>
            <a:pPr algn="r" rtl="1">
              <a:spcBef>
                <a:spcPts val="600"/>
              </a:spcBef>
            </a:pPr>
            <a:r>
              <a:rPr lang="ar-SA" sz="2400" b="1" dirty="0"/>
              <a:t>عفوًا. الإيمان والشريعة ليسا متعارضين ، بل يكملان بعضهما البعض (رومية 3: 31).                           </a:t>
            </a:r>
            <a:endParaRPr lang="fr-FR" sz="2400" b="1" dirty="0"/>
          </a:p>
          <a:p>
            <a:pPr algn="r" rtl="1">
              <a:spcBef>
                <a:spcPts val="600"/>
              </a:spcBef>
            </a:pPr>
            <a:r>
              <a:rPr lang="ar-SA" sz="2400" b="1" dirty="0"/>
              <a:t>عندما نتحدث عن الشريعة، فإننا نتحدث عن الطريقة التي يجب أن نعيش بها، وليس عن الطريقة التي نخلص بها. تتجلى علاقتنا مع الله في طاعتنا لمشيئته.</a:t>
            </a:r>
            <a:endParaRPr lang="en" sz="2400" b="1" noProof="0" dirty="0"/>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146101" y="649843"/>
            <a:ext cx="7899797" cy="3628686"/>
          </a:xfrm>
          <a:prstGeom prst="rect">
            <a:avLst/>
          </a:prstGeom>
          <a:noFill/>
        </p:spPr>
        <p:txBody>
          <a:bodyPr wrap="square">
            <a:spAutoFit/>
          </a:bodyPr>
          <a:lstStyle/>
          <a:p>
            <a:pPr algn="r" rtl="1">
              <a:lnSpc>
                <a:spcPct val="150000"/>
              </a:lnSpc>
              <a:spcBef>
                <a:spcPts val="600"/>
              </a:spcBef>
            </a:pPr>
            <a:r>
              <a:rPr lang="ar-SA" sz="2600" b="1" dirty="0">
                <a:latin typeface="Constantia" panose="02030602050306030303" pitchFamily="18" charset="0"/>
              </a:rPr>
              <a:t>"المسيحي لديه دائما مساعد قوي في الرب. قد لا نعرف طريق مساعدة الرب. لكن هذا ما نعرفه أن : لن يخذل أبدا أولئك الذين يثقون به. لو كان المسيحيون يدركون عدد المرات التي أمر فيها الرب بطريقهم، حتى لا تتحقق مقاصد العدو بشأنهم، فلن يتعثروا بشكوى. سيبقى إيمانهم على الله ، ولن يكون لأي تجربة قوة لتحريكهم. سوف يعترفون به كحكمتهم وكفاءتهم ، وسيحقق ما يريد أن يعمل من خلالهم ".</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8103" y="1834168"/>
            <a:ext cx="5254222"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ar-SA"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إنَّما كُنْ مُتَشَدِّدًا، وتَشَجَّعْ جِدًّا لكَيْ تتَحَفَّظَ للعَمَلِ حَسَبَ كُلِّ الشَّريعَةِ الّتي أمَرَكَ بها موسى عَبدي . لا تمِلْ عنها يَمينًا ولا شِمالًا لكَيْ تُفلِحَ حَيثُما تذهَبُ . </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endParaRPr kumimoji="0" lang="ar-SA"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a:p>
            <a:pPr lvl="0" algn="ctr" rtl="1">
              <a:spcBef>
                <a:spcPts val="1200"/>
              </a:spcBef>
              <a:defRPr/>
            </a:pPr>
            <a:r>
              <a:rPr lang="ar-SA" sz="2800" b="1" dirty="0">
                <a:ln w="12700" cmpd="sng">
                  <a:noFill/>
                  <a:prstDash val="solid"/>
                </a:ln>
                <a:solidFill>
                  <a:srgbClr val="693F17"/>
                </a:solidFill>
                <a:latin typeface="Comic Sans MS" panose="030F0702030302020204" pitchFamily="66" charset="0"/>
              </a:rPr>
              <a:t>يشوع 1: 7</a:t>
            </a:r>
            <a:endPar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4992449" y="3388502"/>
            <a:ext cx="3635395" cy="3293209"/>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400" b="1" dirty="0">
                <a:solidFill>
                  <a:srgbClr val="0462B8"/>
                </a:solidFill>
              </a:rPr>
              <a:t>مقدمة (يشوع 1: 1-3):</a:t>
            </a:r>
            <a:endParaRPr lang="en" sz="2400" b="1" noProof="0" dirty="0">
              <a:solidFill>
                <a:srgbClr val="0462B8"/>
              </a:solidFill>
            </a:endParaRPr>
          </a:p>
          <a:p>
            <a:pPr lvl="1" algn="r" rtl="1">
              <a:spcBef>
                <a:spcPts val="600"/>
              </a:spcBef>
            </a:pPr>
            <a:r>
              <a:rPr lang="ar-SA" sz="2400" b="1" dirty="0"/>
              <a:t>موسى ويشوع</a:t>
            </a:r>
            <a:endParaRPr lang="fr-FR" sz="2400" b="1" dirty="0"/>
          </a:p>
          <a:p>
            <a:pPr lvl="1" algn="r" rtl="1">
              <a:spcBef>
                <a:spcPts val="600"/>
              </a:spcBef>
            </a:pPr>
            <a:r>
              <a:rPr lang="ar-SA" sz="2400" b="1" dirty="0"/>
              <a:t>هيكل الكتاب</a:t>
            </a:r>
            <a:endParaRPr lang="fr-FR" sz="2400" b="1" dirty="0"/>
          </a:p>
          <a:p>
            <a:pPr algn="r" rtl="1">
              <a:spcBef>
                <a:spcPts val="1800"/>
              </a:spcBef>
            </a:pPr>
            <a:r>
              <a:rPr lang="ar-SA" sz="2400" b="1" dirty="0">
                <a:solidFill>
                  <a:srgbClr val="D10164"/>
                </a:solidFill>
              </a:rPr>
              <a:t>مهمة يشوع (يشوع 1: 4-9):</a:t>
            </a:r>
            <a:endParaRPr lang="fr-FR" sz="2400" b="1" dirty="0">
              <a:solidFill>
                <a:srgbClr val="D10164"/>
              </a:solidFill>
            </a:endParaRPr>
          </a:p>
          <a:p>
            <a:pPr lvl="1" algn="r" rtl="1">
              <a:spcBef>
                <a:spcPts val="600"/>
              </a:spcBef>
            </a:pPr>
            <a:r>
              <a:rPr lang="ar-SA" sz="2400" b="1" dirty="0"/>
              <a:t>ورث الوعود</a:t>
            </a:r>
            <a:endParaRPr lang="fr-FR" sz="2400" b="1" dirty="0"/>
          </a:p>
          <a:p>
            <a:pPr lvl="1" algn="r" rtl="1">
              <a:spcBef>
                <a:spcPts val="600"/>
              </a:spcBef>
            </a:pPr>
            <a:r>
              <a:rPr lang="ar-SA" sz="2400" b="1" dirty="0"/>
              <a:t>القوة والشجاعة</a:t>
            </a:r>
            <a:endParaRPr lang="fr-FR" sz="2400" b="1" dirty="0"/>
          </a:p>
          <a:p>
            <a:pPr lvl="1" algn="r" rtl="1">
              <a:spcBef>
                <a:spcPts val="600"/>
              </a:spcBef>
            </a:pPr>
            <a:r>
              <a:rPr lang="ar-SA" sz="2400" b="1" dirty="0"/>
              <a:t>نجاح المهمة</a:t>
            </a:r>
            <a:endParaRPr lang="en" sz="2400" b="1" noProof="0" dirty="0"/>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7" y="558589"/>
            <a:ext cx="7505701" cy="707886"/>
          </a:xfrm>
          <a:prstGeom prst="rect">
            <a:avLst/>
          </a:prstGeom>
          <a:noFill/>
        </p:spPr>
        <p:txBody>
          <a:bodyPr wrap="square" rtlCol="0">
            <a:spAutoFit/>
          </a:bodyPr>
          <a:lstStyle/>
          <a:p>
            <a:pPr algn="r" rtl="1">
              <a:spcBef>
                <a:spcPts val="600"/>
              </a:spcBef>
            </a:pPr>
            <a:r>
              <a:rPr lang="ar-SA" sz="2000" b="1" dirty="0"/>
              <a:t>بعد 40 عاما من التجول ، نشأ جيل جديد ، وحان الوقت لغزو أرض الميعاد.                                                مات موسى ، واختار الله قائدا جديدا لهذه المهمة: يشوع.</a:t>
            </a:r>
            <a:endParaRPr lang="en" sz="2000" b="1" noProof="0"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19535" y="4365244"/>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19535" y="5453250"/>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19535" y="6239400"/>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19535" y="3950060"/>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9535" y="5855195"/>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flipH="1">
            <a:off x="8660285" y="3517378"/>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5575864" flipH="1">
            <a:off x="8694658" y="4993805"/>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6" y="2329884"/>
            <a:ext cx="7505701" cy="707886"/>
          </a:xfrm>
          <a:prstGeom prst="rect">
            <a:avLst/>
          </a:prstGeom>
          <a:noFill/>
        </p:spPr>
        <p:txBody>
          <a:bodyPr wrap="square">
            <a:spAutoFit/>
          </a:bodyPr>
          <a:lstStyle/>
          <a:p>
            <a:pPr algn="r" rtl="1">
              <a:spcBef>
                <a:spcPts val="600"/>
              </a:spcBef>
            </a:pPr>
            <a:r>
              <a:rPr lang="ar-SA" sz="2000" b="1" dirty="0"/>
              <a:t>بينما يقف الجيل الحالي (نحن) على حدود كنعان السماوية ، لا تزال الدعوة الإلهية تدق بقوة: "فقط كن قويا وشجاعا جدا" (يشوع 1: 7).</a:t>
            </a:r>
            <a:endParaRPr lang="en" sz="2000" b="1" noProof="0" dirty="0"/>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523302"/>
            <a:ext cx="7505702" cy="400110"/>
          </a:xfrm>
          <a:prstGeom prst="rect">
            <a:avLst/>
          </a:prstGeom>
          <a:noFill/>
        </p:spPr>
        <p:txBody>
          <a:bodyPr wrap="square">
            <a:spAutoFit/>
          </a:bodyPr>
          <a:lstStyle/>
          <a:p>
            <a:pPr algn="r" rtl="1">
              <a:spcBef>
                <a:spcPts val="600"/>
              </a:spcBef>
            </a:pPr>
            <a:r>
              <a:rPr lang="ar-SA" sz="2000" b="1" dirty="0"/>
              <a:t>قبل الشروع في الفتح ، كل من القائد الجديد والجيل الجديد مدعوون إلى الثقة الكاملة بالله.</a:t>
            </a:r>
            <a:endParaRPr lang="en" sz="2000" b="1" noProof="0" dirty="0"/>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righ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righ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2"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righ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6"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1+#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righ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righ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2"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righ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2"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righ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2123658"/>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pPr rtl="1"/>
            <a:r>
              <a:rPr lang="ar-SA" dirty="0"/>
              <a:t>مقدمة
(يشوع 1: 1-3)</a:t>
            </a:r>
            <a:endParaRPr lang="en" sz="5400" noProof="0" dirty="0"/>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5514976" y="-9525"/>
            <a:ext cx="6667500" cy="707886"/>
          </a:xfrm>
          <a:prstGeom prst="rect">
            <a:avLst/>
          </a:prstGeom>
          <a:noFill/>
        </p:spPr>
        <p:txBody>
          <a:bodyPr wrap="square">
            <a:spAutoFit/>
          </a:bodyPr>
          <a:lstStyle/>
          <a:p>
            <a:pPr algn="ctr" rtl="1"/>
            <a:r>
              <a:rPr lang="ar-SA"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موسى ويشوع</a:t>
            </a:r>
            <a:endPar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90F6A636-4390-29D1-E221-4224B1F8265B}"/>
              </a:ext>
            </a:extLst>
          </p:cNvPr>
          <p:cNvSpPr txBox="1"/>
          <p:nvPr/>
        </p:nvSpPr>
        <p:spPr>
          <a:xfrm>
            <a:off x="5834063" y="631111"/>
            <a:ext cx="6029326" cy="646331"/>
          </a:xfrm>
          <a:prstGeom prst="rect">
            <a:avLst/>
          </a:prstGeom>
          <a:noFill/>
        </p:spPr>
        <p:txBody>
          <a:bodyPr wrap="square">
            <a:spAutoFit/>
          </a:bodyPr>
          <a:lstStyle/>
          <a:p>
            <a:pPr algn="ctr" rtl="1"/>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'وكانَ بَعدَ موتِ موسى عَبدِ الرَّبِّ أنَّ الرَّبَّ كلَّمَ يَشوعَ بنَ نونٍ خادِمَ موسى يَشُوع 1:1</a:t>
            </a:r>
            <a:endPar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F328B18-D16B-B2F8-453F-284BC9B94610}"/>
              </a:ext>
            </a:extLst>
          </p:cNvPr>
          <p:cNvSpPr txBox="1"/>
          <p:nvPr/>
        </p:nvSpPr>
        <p:spPr>
          <a:xfrm>
            <a:off x="5622132" y="1764945"/>
            <a:ext cx="6350793" cy="830997"/>
          </a:xfrm>
          <a:prstGeom prst="rect">
            <a:avLst/>
          </a:prstGeom>
          <a:noFill/>
        </p:spPr>
        <p:txBody>
          <a:bodyPr wrap="square" rtlCol="0">
            <a:spAutoFit/>
          </a:bodyPr>
          <a:lstStyle/>
          <a:p>
            <a:pPr algn="r" rtl="1">
              <a:spcBef>
                <a:spcPts val="600"/>
              </a:spcBef>
            </a:pPr>
            <a:r>
              <a:rPr lang="ar-SA" sz="2400" b="1" dirty="0"/>
              <a:t>في الفصل الأول من يشوع ، تم ذكر موسى إحدى عشرة مرة ، ويظهر اسمه مرارا وتكرارا في جميع أنحاء الكتاب.</a:t>
            </a:r>
            <a:endParaRPr lang="en" sz="2400" b="1" noProof="0"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685496144"/>
              </p:ext>
            </p:extLst>
          </p:nvPr>
        </p:nvGraphicFramePr>
        <p:xfrm>
          <a:off x="1285875" y="197724"/>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214809" y="197724"/>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4402436" y="197724"/>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214809" y="1132017"/>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4402436" y="1132017"/>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214809" y="2066310"/>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4402436" y="2066310"/>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214809" y="3000603"/>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4402436" y="3000603"/>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214809" y="3934896"/>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4402436" y="3934896"/>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214809" y="4869189"/>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4402436" y="4869189"/>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214809" y="5803483"/>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4402436" y="5803483"/>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5643561" y="4903450"/>
            <a:ext cx="6329363" cy="1938992"/>
          </a:xfrm>
          <a:prstGeom prst="rect">
            <a:avLst/>
          </a:prstGeom>
          <a:noFill/>
        </p:spPr>
        <p:txBody>
          <a:bodyPr wrap="square" rtlCol="0">
            <a:spAutoFit/>
          </a:bodyPr>
          <a:lstStyle/>
          <a:p>
            <a:pPr algn="r" rtl="1">
              <a:spcBef>
                <a:spcPts val="600"/>
              </a:spcBef>
            </a:pPr>
            <a:r>
              <a:rPr lang="ar-SA" sz="2400" b="1" dirty="0"/>
              <a:t>على الرغم من أن الفصل الأول من يشوع يسجل الانتقال بين زعيمين إسرائيل العظيمين ، إلا أن أيا منهما ليس بطل الرواية الحقيقي للكتاب. الشخصية الأكثر أهمية هو الله نفسه، الذي تفتح كلماته الكتاب، وقيادته هي الموضوع السائد. ليس هناك شك في من هو الزعيم الحقيقي لإسرائيل.</a:t>
            </a:r>
            <a:endParaRPr lang="en" sz="2400" b="1" noProof="0"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8871323" y="326852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5799730" y="3256748"/>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5643560" y="2785623"/>
            <a:ext cx="6329363" cy="461665"/>
          </a:xfrm>
          <a:prstGeom prst="rect">
            <a:avLst/>
          </a:prstGeom>
          <a:noFill/>
        </p:spPr>
        <p:txBody>
          <a:bodyPr wrap="square">
            <a:spAutoFit/>
          </a:bodyPr>
          <a:lstStyle/>
          <a:p>
            <a:pPr algn="r" rtl="1">
              <a:spcBef>
                <a:spcPts val="600"/>
              </a:spcBef>
            </a:pPr>
            <a:r>
              <a:rPr lang="ar-SA" sz="2400" b="1" dirty="0"/>
              <a:t>هناك العديد من أوجه التشابه بين الزعيمين:</a:t>
            </a:r>
            <a:endParaRPr lang="en" sz="2400" b="1" noProof="0" dirty="0"/>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4829014"/>
          </a:xfrm>
          <a:prstGeom prst="rect">
            <a:avLst/>
          </a:prstGeom>
          <a:noFill/>
        </p:spPr>
        <p:txBody>
          <a:bodyPr wrap="square">
            <a:spAutoFit/>
          </a:bodyPr>
          <a:lstStyle/>
          <a:p>
            <a:pPr algn="r" rtl="1">
              <a:lnSpc>
                <a:spcPct val="150000"/>
              </a:lnSpc>
              <a:spcBef>
                <a:spcPts val="600"/>
              </a:spcBef>
            </a:pPr>
            <a:r>
              <a:rPr lang="ar-SA" sz="2600" b="1" dirty="0">
                <a:latin typeface="Constantia" panose="02030602050306030303" pitchFamily="18" charset="0"/>
              </a:rPr>
              <a:t>"كان يشوع الآن الزعيم المعترف به لإسرائيل. كان معروفا بشكل رئيسي بأنه محارب ، وكانت مواهبه وفضائله ذات قيمة خاصة في هذه المرحلة من تاريخ شعبه. شجاع ، حازم ، ومثابر ، سريع ، غير قابل للفساد ، غير مبال بالمصالح الأنانية في رعايته لأولئك الملتزمين بمسؤوليته ، وقبل كل شيء ، مستوحى من الإيمان الحي بالله - كانت هذه هي شخصية الرجل الذي تم اختياره إلهيا لقيادة جيوش إسرائيل في دخولهم إلى أرض الميعاد. أثناء إقامته في البرية ، عمل كرئيس وزراء لموسى ، وبإخلاصه الهادئ غير المتظاهر ، وصموده عندما يتردد الآخرون ، وحزمته في الحفاظ على الحق في خضم الخطر ، قدم دليلا على لياقته لخلافة موسى ، حتى قبل أن يدعى صوت الله إلى المنصب ".</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9525"/>
            <a:ext cx="12192000" cy="707886"/>
          </a:xfrm>
          <a:prstGeom prst="rect">
            <a:avLst/>
          </a:prstGeom>
          <a:noFill/>
        </p:spPr>
        <p:txBody>
          <a:bodyPr wrap="square">
            <a:spAutoFit/>
          </a:bodyPr>
          <a:lstStyle/>
          <a:p>
            <a:pPr algn="ctr" rtl="1"/>
            <a:r>
              <a:rPr lang="ar-SA"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هيكل الكتاب</a:t>
            </a:r>
            <a:endParaRPr lang="en" sz="40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447963"/>
            <a:ext cx="6648450" cy="1200329"/>
          </a:xfrm>
          <a:prstGeom prst="rect">
            <a:avLst/>
          </a:prstGeom>
          <a:noFill/>
        </p:spPr>
        <p:txBody>
          <a:bodyPr wrap="square" rtlCol="0">
            <a:spAutoFit/>
          </a:bodyPr>
          <a:lstStyle/>
          <a:p>
            <a:pPr algn="r" rtl="1">
              <a:spcBef>
                <a:spcPts val="600"/>
              </a:spcBef>
            </a:pPr>
            <a:r>
              <a:rPr lang="ar-SA" sz="2400" b="1" dirty="0"/>
              <a:t>يقدم سفر يشوع تحقيق الوعود التي قطعها الله لإسرائيل عندما أخرجهم من مصر ، أي أن يمنحهم كنعان. تنقسم كل من الديباجة (الفصل 1) والكتاب نفسه إلى أربعة أقسام رئيسية:</a:t>
            </a:r>
            <a:endParaRPr lang="en" sz="2400" b="1" noProof="0" dirty="0"/>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3450773705"/>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81355" y="763384"/>
            <a:ext cx="10991850" cy="369332"/>
          </a:xfrm>
          <a:prstGeom prst="rect">
            <a:avLst/>
          </a:prstGeom>
          <a:noFill/>
        </p:spPr>
        <p:txBody>
          <a:bodyPr wrap="square">
            <a:spAutoFit/>
          </a:bodyPr>
          <a:lstStyle/>
          <a:p>
            <a:pPr algn="ctr" rtl="1"/>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'«موسى عَبدي قد ماتَ . فالآنَ قُمْ اعبُرْ هذا الأُردُنَّ أنتَ وكُلُّ هذا الشَّعبِ إلَى الأرضِ الّتي أنا مُعطيها لهُمْ أيْ لبَني إسرائيلَ</a:t>
            </a:r>
            <a:r>
              <a:rPr lang="ar-SA"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'(يشوع 1: 2)</a:t>
            </a:r>
            <a:endPar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490281"/>
            <a:ext cx="8033886" cy="1877437"/>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pPr rtl="1"/>
            <a:r>
              <a:rPr lang="ar-SA" sz="7200" dirty="0"/>
              <a:t>مهمة يشوع </a:t>
            </a:r>
            <a:r>
              <a:rPr lang="ar-SA" dirty="0"/>
              <a:t>
</a:t>
            </a:r>
            <a:r>
              <a:rPr lang="ar-SA" sz="4400" dirty="0"/>
              <a:t>(يشوع 1: 4-9)</a:t>
            </a:r>
            <a:endParaRPr lang="en" sz="5400" noProof="0" dirty="0"/>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rtl="1"/>
            <a:r>
              <a:rPr lang="ar-SA" sz="4400" b="1" spc="300" dirty="0">
                <a:ln w="6600">
                  <a:solidFill>
                    <a:schemeClr val="accent2"/>
                  </a:solidFill>
                  <a:prstDash val="solid"/>
                </a:ln>
                <a:solidFill>
                  <a:srgbClr val="FFFFFF"/>
                </a:solidFill>
                <a:effectLst>
                  <a:outerShdw dist="12700" dir="2700000" algn="tl" rotWithShape="0">
                    <a:schemeClr val="accent2"/>
                  </a:outerShdw>
                </a:effectLst>
              </a:rPr>
              <a:t>ورث الوعود</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46875" y="588136"/>
            <a:ext cx="8327457" cy="738664"/>
          </a:xfrm>
          <a:prstGeom prst="rect">
            <a:avLst/>
          </a:prstGeom>
          <a:noFill/>
        </p:spPr>
        <p:txBody>
          <a:bodyPr wrap="square">
            <a:spAutoFit/>
          </a:bodyPr>
          <a:lstStyle/>
          <a:p>
            <a:pPr algn="ctr" rtl="1"/>
            <a:r>
              <a:rPr lang="ar-SA" sz="2400" b="1" dirty="0">
                <a:solidFill>
                  <a:srgbClr val="FFD743"/>
                </a:solidFill>
                <a:effectLst>
                  <a:outerShdw blurRad="38100" dist="38100" dir="2700000" algn="tl">
                    <a:srgbClr val="000000">
                      <a:alpha val="43137"/>
                    </a:srgbClr>
                  </a:outerShdw>
                </a:effectLst>
                <a:latin typeface="Comic Sans MS" panose="030F0702030302020204" pitchFamily="66" charset="0"/>
              </a:rPr>
              <a:t>'كُلَّ مَوْضِعٍ تدوسُهُ بُطونُ أقدامِكُمْ لكُمْ أعطَيتُهُ ، كما كلَّمتُ موسى. </a:t>
            </a:r>
            <a:r>
              <a:rPr lang="ar-SA" b="1" dirty="0">
                <a:solidFill>
                  <a:srgbClr val="FFD743"/>
                </a:solidFill>
                <a:effectLst>
                  <a:outerShdw blurRad="38100" dist="38100" dir="2700000" algn="tl">
                    <a:srgbClr val="000000">
                      <a:alpha val="43137"/>
                    </a:srgbClr>
                  </a:outerShdw>
                </a:effectLst>
                <a:latin typeface="Comic Sans MS" panose="030F0702030302020204" pitchFamily="66" charset="0"/>
              </a:rPr>
              <a:t>'</a:t>
            </a:r>
          </a:p>
          <a:p>
            <a:pPr algn="ctr" rtl="1"/>
            <a:r>
              <a:rPr lang="ar-SA" b="1" dirty="0">
                <a:solidFill>
                  <a:srgbClr val="FFD743"/>
                </a:solidFill>
                <a:effectLst>
                  <a:outerShdw blurRad="38100" dist="38100" dir="2700000" algn="tl">
                    <a:srgbClr val="000000">
                      <a:alpha val="43137"/>
                    </a:srgbClr>
                  </a:outerShdw>
                </a:effectLst>
                <a:latin typeface="Comic Sans MS" panose="030F0702030302020204" pitchFamily="66" charset="0"/>
              </a:rPr>
              <a:t> (يشوع 1: 3)</a:t>
            </a:r>
            <a:endPar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200329"/>
          </a:xfrm>
          <a:prstGeom prst="rect">
            <a:avLst/>
          </a:prstGeom>
          <a:noFill/>
        </p:spPr>
        <p:txBody>
          <a:bodyPr wrap="square" rtlCol="0">
            <a:spAutoFit/>
          </a:bodyPr>
          <a:lstStyle/>
          <a:p>
            <a:pPr algn="r" rtl="1">
              <a:spcBef>
                <a:spcPts val="600"/>
              </a:spcBef>
            </a:pPr>
            <a:r>
              <a:rPr lang="ar-SA" sz="2400" b="1" dirty="0"/>
              <a:t>في يشوع 1: 3 ، يتحدث الله بصيغة المضارع النبوية. يتحدث عن كنعان كما لو كان قد أعطي بالفعل لإسرائيل. هذا يعني أن الله أعطاهم التأكيد الكامل على نجاح الفتح.</a:t>
            </a:r>
            <a:endParaRPr lang="en" sz="2400" b="1" noProof="0" dirty="0"/>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ar-SA" sz="1600" b="1" dirty="0"/>
              <a:t>الفرات</a:t>
            </a:r>
            <a:endParaRPr lang="en" sz="1600" b="1" noProof="0" dirty="0"/>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ar-SA" sz="1600" b="1" dirty="0"/>
              <a:t>صحراء</a:t>
            </a:r>
            <a:endParaRPr lang="en" sz="1600" b="1" noProof="0" dirty="0"/>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59723"/>
            <a:ext cx="176736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ar-SA" sz="1600" b="1" dirty="0"/>
              <a:t>البحر الابيض المتوسط</a:t>
            </a:r>
            <a:endParaRPr lang="en" sz="1600" b="1" noProof="0" dirty="0"/>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06269"/>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rtl="1"/>
            <a:r>
              <a:rPr lang="ar-SA" sz="1600" b="1" dirty="0"/>
              <a:t>الأردن</a:t>
            </a:r>
            <a:endParaRPr lang="en" sz="1600" b="1" noProof="0" dirty="0"/>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543141"/>
            <a:ext cx="3912785" cy="1200329"/>
          </a:xfrm>
          <a:prstGeom prst="rect">
            <a:avLst/>
          </a:prstGeom>
          <a:noFill/>
        </p:spPr>
        <p:txBody>
          <a:bodyPr wrap="square">
            <a:spAutoFit/>
          </a:bodyPr>
          <a:lstStyle/>
          <a:p>
            <a:pPr algn="r" rtl="1">
              <a:spcBef>
                <a:spcPts val="600"/>
              </a:spcBef>
            </a:pPr>
            <a:r>
              <a:rPr lang="ar-SA" sz="2400" b="1" dirty="0"/>
              <a:t>ثم يلتفت إلى يشوع ويؤكد له أنه إذا كان قويا وشجاعا ، فلن يتمكن أحد من الوقوف ضده (يشوع 1: 5-6).</a:t>
            </a:r>
            <a:endParaRPr lang="en" sz="2400" b="1" noProof="0" dirty="0"/>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683619" cy="1200329"/>
          </a:xfrm>
          <a:prstGeom prst="rect">
            <a:avLst/>
          </a:prstGeom>
          <a:noFill/>
        </p:spPr>
        <p:txBody>
          <a:bodyPr wrap="square">
            <a:spAutoFit/>
          </a:bodyPr>
          <a:lstStyle/>
          <a:p>
            <a:pPr algn="r" rtl="1">
              <a:spcBef>
                <a:spcPts val="600"/>
              </a:spcBef>
            </a:pPr>
            <a:r>
              <a:rPr lang="ar-SA" sz="2400" b="1" dirty="0"/>
              <a:t>لكن النصر لا يكمن في جهود يشوع نفسه، بل في حضرة الله. أكد له، كما يؤكد لكل واحد منا: "سأكون معك" (يشوع 1: 5؛ متى 28: 20).</a:t>
            </a:r>
            <a:endParaRPr lang="en" sz="2400" b="1" noProof="0" dirty="0"/>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467849"/>
            <a:ext cx="8320201" cy="1200329"/>
          </a:xfrm>
          <a:prstGeom prst="rect">
            <a:avLst/>
          </a:prstGeom>
          <a:noFill/>
        </p:spPr>
        <p:txBody>
          <a:bodyPr wrap="square">
            <a:spAutoFit/>
          </a:bodyPr>
          <a:lstStyle/>
          <a:p>
            <a:pPr algn="r" rtl="1">
              <a:spcBef>
                <a:spcPts val="600"/>
              </a:spcBef>
            </a:pPr>
            <a:r>
              <a:rPr lang="ar-SA" sz="2400" b="1" dirty="0"/>
              <a:t>ثم يذكرهم بالحدود التي سيصل إليها الفتح (يشوع 1: 4): الشريط بين نهر الأردن (الشرق) والبحر الأبيض المتوسط (غربا) ، من الصحراء (الجنوب) إلى نهر الفرات (الشمال).</a:t>
            </a:r>
            <a:endParaRPr lang="en" sz="2400" b="1" noProof="0" dirty="0"/>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2"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630</TotalTime>
  <Words>1204</Words>
  <Application>Microsoft Office PowerPoint</Application>
  <PresentationFormat>Panorámica</PresentationFormat>
  <Paragraphs>76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135</cp:revision>
  <dcterms:created xsi:type="dcterms:W3CDTF">2025-09-05T17:18:48Z</dcterms:created>
  <dcterms:modified xsi:type="dcterms:W3CDTF">2025-10-01T06:53:13Z</dcterms:modified>
</cp:coreProperties>
</file>