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ar-SA" sz="1900" b="1" dirty="0"/>
            <a:t>الإيمان لا يتجاهل الحقائق؛ بل يقدم ببساطة زاوية مختلفة للفهم</a:t>
          </a:r>
          <a:endParaRPr lang="es-ES" sz="190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ar-SA" sz="2000" b="1" dirty="0"/>
            <a:t>بدلا من الشكوى، نحن مدعوون للثقة والخضوع لخطط الله</a:t>
          </a:r>
          <a:endParaRPr lang="es-ES" sz="200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ar-SA" sz="2000" b="1" dirty="0"/>
            <a:t>البركات تأتي لمن يبقون في الرب تماما</a:t>
          </a:r>
          <a:endParaRPr lang="es-ES" sz="200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ar-SA" sz="2000" b="1" dirty="0"/>
            <a:t>يجب أن تعاش الحياة بكل أبعادها وفقا للخطط التي وضعها الله</a:t>
          </a:r>
          <a:endParaRPr lang="es-ES" sz="200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ar-SA" sz="2000" b="1" dirty="0"/>
            <a:t>يستحق أن نعيش بالقرب من الله (مزمور 84:10)</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val="rev"/>
          <dgm:resizeHandles val="exact"/>
        </dgm:presLayoutVars>
      </dgm:prSet>
      <dgm:spPr/>
    </dgm:pt>
    <dgm:pt modelId="{62999BC5-195A-46F1-98DE-237FBECB27E7}" type="pres">
      <dgm:prSet presAssocID="{B42EAC0A-7247-4085-BDB4-DD16F1BC7602}" presName="Name5" presStyleLbl="vennNode1" presStyleIdx="0" presStyleCnt="5" custLinFactNeighborX="4650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20664">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3272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51077">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9394935"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ar-SA" sz="1900" b="1" kern="1200" dirty="0"/>
            <a:t>الإيمان لا يتجاهل الحقائق؛ بل يقدم ببساطة زاوية مختلفة للفهم</a:t>
          </a:r>
          <a:endParaRPr lang="es-ES" sz="1900" kern="1200" dirty="0"/>
        </a:p>
      </dsp:txBody>
      <dsp:txXfrm>
        <a:off x="9799893" y="405267"/>
        <a:ext cx="1955310" cy="1955310"/>
      </dsp:txXfrm>
    </dsp:sp>
    <dsp:sp modelId="{CD3EC9D1-B914-4A94-9073-BBD619FDAE34}">
      <dsp:nvSpPr>
        <dsp:cNvPr id="0" name=""/>
        <dsp:cNvSpPr/>
      </dsp:nvSpPr>
      <dsp:spPr>
        <a:xfrm>
          <a:off x="7039848"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t>بدلا من الشكوى، نحن مدعوون للثقة والخضوع لخطط الله</a:t>
          </a:r>
          <a:endParaRPr lang="es-ES" sz="2000" kern="1200" dirty="0"/>
        </a:p>
      </dsp:txBody>
      <dsp:txXfrm>
        <a:off x="7444806"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t>البركات تأتي لمن يبقون في الرب تماما</a:t>
          </a:r>
          <a:endParaRPr lang="es-ES" sz="2000" kern="1200" dirty="0"/>
        </a:p>
      </dsp:txBody>
      <dsp:txXfrm>
        <a:off x="5118343" y="405267"/>
        <a:ext cx="1955310" cy="1955310"/>
      </dsp:txXfrm>
    </dsp:sp>
    <dsp:sp modelId="{DDBEDA38-D464-4DF7-BCB0-09E9A2DC813E}">
      <dsp:nvSpPr>
        <dsp:cNvPr id="0" name=""/>
        <dsp:cNvSpPr/>
      </dsp:nvSpPr>
      <dsp:spPr>
        <a:xfrm>
          <a:off x="2320204"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t>يجب أن تعاش الحياة بكل أبعادها وفقا للخطط التي وضعها الله</a:t>
          </a:r>
          <a:endParaRPr lang="es-ES" sz="2000" kern="1200" dirty="0"/>
        </a:p>
      </dsp:txBody>
      <dsp:txXfrm>
        <a:off x="2725162" y="405267"/>
        <a:ext cx="1955310" cy="1955310"/>
      </dsp:txXfrm>
    </dsp:sp>
    <dsp:sp modelId="{BE48992A-E860-4C40-A1D4-500F6D3DD78C}">
      <dsp:nvSpPr>
        <dsp:cNvPr id="0" name=""/>
        <dsp:cNvSpPr/>
      </dsp:nvSpPr>
      <dsp:spPr>
        <a:xfrm>
          <a:off x="6545"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t>يستحق أن نعيش بالقرب من الله (مزمور 84:10)</a:t>
          </a:r>
          <a:endParaRPr lang="es-ES" sz="2000" kern="1200" dirty="0"/>
        </a:p>
      </dsp:txBody>
      <dsp:txXfrm>
        <a:off x="411503"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1934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303259"/>
            <a:ext cx="5798831" cy="2220232"/>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800" b="1" dirty="0">
                <a:ln/>
                <a:solidFill>
                  <a:schemeClr val="accent3"/>
                </a:solidFill>
              </a:rPr>
              <a:t>عمالقة الإيمان:</a:t>
            </a:r>
            <a:br>
              <a:rPr lang="es-ES" sz="4800" b="1" dirty="0">
                <a:ln/>
                <a:solidFill>
                  <a:schemeClr val="accent3"/>
                </a:solidFill>
              </a:rPr>
            </a:br>
            <a:r>
              <a:rPr lang="ar-SA" sz="4800" b="1" dirty="0">
                <a:solidFill>
                  <a:schemeClr val="tx2"/>
                </a:solidFill>
              </a:rPr>
              <a:t>يشوع</a:t>
            </a:r>
            <a:r>
              <a:rPr lang="ar-SA" sz="4800" b="1" dirty="0">
                <a:ln/>
                <a:solidFill>
                  <a:schemeClr val="tx2"/>
                </a:solidFill>
              </a:rPr>
              <a:t> </a:t>
            </a:r>
            <a:r>
              <a:rPr lang="ar-SA" sz="4800" b="1" dirty="0" err="1">
                <a:ln/>
                <a:solidFill>
                  <a:schemeClr val="tx2"/>
                </a:solidFill>
              </a:rPr>
              <a:t>وكاليب</a:t>
            </a:r>
            <a:endParaRPr lang="en" sz="4800" b="1" dirty="0">
              <a:ln/>
              <a:solidFill>
                <a:schemeClr val="tx2"/>
              </a:solidFill>
            </a:endParaRP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338554"/>
          </a:xfrm>
          <a:prstGeom prst="rect">
            <a:avLst/>
          </a:prstGeom>
          <a:noFill/>
        </p:spPr>
        <p:txBody>
          <a:bodyPr wrap="square" rtlCol="0">
            <a:spAutoFit/>
          </a:bodyPr>
          <a:lstStyle/>
          <a:p>
            <a:pPr algn="ctr" rtl="1"/>
            <a:r>
              <a:rPr lang="ar-SA" sz="1600" b="1" dirty="0">
                <a:solidFill>
                  <a:srgbClr val="7E6000"/>
                </a:solidFill>
              </a:rPr>
              <a:t>الدرس 8 ليوم 22 نوفمبر 2025</a:t>
            </a:r>
            <a:endParaRPr lang="en" sz="1600" b="1" dirty="0">
              <a:solidFill>
                <a:srgbClr val="7E6000"/>
              </a:solidFill>
            </a:endParaRP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855331"/>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rtl="1"/>
            <a:r>
              <a:rPr lang="ar-SA" sz="5800" b="1" dirty="0">
                <a:ln/>
                <a:solidFill>
                  <a:srgbClr val="9A37C9"/>
                </a:solidFill>
              </a:rPr>
              <a:t>كيفية الحصول على الإيمان</a:t>
            </a:r>
            <a:endParaRPr lang="en" sz="5800" b="1" dirty="0">
              <a:ln/>
              <a:solidFill>
                <a:srgbClr val="9A37C9"/>
              </a:solidFill>
            </a:endParaRP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773723" y="72560"/>
            <a:ext cx="10946424" cy="1477328"/>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pPr rtl="1"/>
            <a:r>
              <a:rPr lang="en" dirty="0">
                <a:solidFill>
                  <a:schemeClr val="bg2">
                    <a:lumMod val="60000"/>
                    <a:lumOff val="40000"/>
                  </a:schemeClr>
                </a:solidFill>
                <a:effectLst>
                  <a:glow rad="101600">
                    <a:srgbClr val="392B81"/>
                  </a:glow>
                  <a:outerShdw blurRad="38100" dist="38100" dir="2700000" algn="tl">
                    <a:srgbClr val="000000">
                      <a:alpha val="43137"/>
                    </a:srgbClr>
                  </a:outerShdw>
                </a:effectLst>
              </a:rPr>
              <a:t>“</a:t>
            </a:r>
            <a:r>
              <a:rPr lang="ar-SA" dirty="0">
                <a:solidFill>
                  <a:schemeClr val="bg2">
                    <a:lumMod val="60000"/>
                    <a:lumOff val="40000"/>
                  </a:schemeClr>
                </a:solidFill>
                <a:effectLst>
                  <a:glow rad="101600">
                    <a:srgbClr val="392B81"/>
                  </a:glow>
                  <a:outerShdw blurRad="38100" dist="38100" dir="2700000" algn="tl">
                    <a:srgbClr val="000000">
                      <a:alpha val="43137"/>
                    </a:srgbClr>
                  </a:outerShdw>
                </a:effectLst>
              </a:rPr>
              <a:t>'فَبِمَا أَنَّ هَذَا الْعَدَدَ الْكَبِيرَ مِنَ الشَّاهِدِينَ لِلإِيمَانِ، يَتَجَمَّعُ حَوْلَنَا كَأَنَّهُ سَحَابَةٌ عَظِيمَةٌ، فَلْنَطْرَحْ جَانِباً كُلَّ ثِقْلٍ </a:t>
            </a:r>
            <a:r>
              <a:rPr lang="ar-SA" dirty="0" err="1">
                <a:solidFill>
                  <a:schemeClr val="bg2">
                    <a:lumMod val="60000"/>
                    <a:lumOff val="40000"/>
                  </a:schemeClr>
                </a:solidFill>
                <a:effectLst>
                  <a:glow rad="101600">
                    <a:srgbClr val="392B81"/>
                  </a:glow>
                  <a:outerShdw blurRad="38100" dist="38100" dir="2700000" algn="tl">
                    <a:srgbClr val="000000">
                      <a:alpha val="43137"/>
                    </a:srgbClr>
                  </a:outerShdw>
                </a:effectLst>
              </a:rPr>
              <a:t>يُعِيقُنَا</a:t>
            </a:r>
            <a:r>
              <a:rPr lang="ar-SA" dirty="0">
                <a:solidFill>
                  <a:schemeClr val="bg2">
                    <a:lumMod val="60000"/>
                    <a:lumOff val="40000"/>
                  </a:schemeClr>
                </a:solidFill>
                <a:effectLst>
                  <a:glow rad="101600">
                    <a:srgbClr val="392B81"/>
                  </a:glow>
                  <a:outerShdw blurRad="38100" dist="38100" dir="2700000" algn="tl">
                    <a:srgbClr val="000000">
                      <a:alpha val="43137"/>
                    </a:srgbClr>
                  </a:outerShdw>
                </a:effectLst>
              </a:rPr>
              <a:t> عَنِ التَّقَدُّمِ، وَنَتَخَلَّصْ مِنْ تِلْكَ الْخَطِيئَةِ الَّتِي نَتَعَرَّضُ لِلسُّقُوطِ فِي فَخِّهَا بِسُهُولَةٍ، لِكَيْ نَتَمَكَّنَ، نَحْنُ أَيْضاً، أَنْ نَرْكُضَ بِاجْتِهَادٍ فِي السِّبَاقِ الْمُمْتَدِّ أَمَامَنَا، ‘</a:t>
            </a:r>
            <a:endParaRPr lang="fr-FR" dirty="0">
              <a:solidFill>
                <a:schemeClr val="bg2">
                  <a:lumMod val="60000"/>
                  <a:lumOff val="40000"/>
                </a:schemeClr>
              </a:solidFill>
              <a:effectLst>
                <a:glow rad="101600">
                  <a:srgbClr val="392B81"/>
                </a:glow>
                <a:outerShdw blurRad="38100" dist="38100" dir="2700000" algn="tl">
                  <a:srgbClr val="000000">
                    <a:alpha val="43137"/>
                  </a:srgbClr>
                </a:outerShdw>
              </a:effectLst>
            </a:endParaRPr>
          </a:p>
          <a:p>
            <a:pPr rtl="1"/>
            <a:r>
              <a:rPr lang="ar-SA" dirty="0">
                <a:solidFill>
                  <a:schemeClr val="bg2">
                    <a:lumMod val="60000"/>
                    <a:lumOff val="40000"/>
                  </a:schemeClr>
                </a:solidFill>
                <a:effectLst>
                  <a:glow rad="101600">
                    <a:srgbClr val="392B81"/>
                  </a:glow>
                  <a:outerShdw blurRad="38100" dist="38100" dir="2700000" algn="tl">
                    <a:srgbClr val="000000">
                      <a:alpha val="43137"/>
                    </a:srgbClr>
                  </a:outerShdw>
                </a:effectLst>
              </a:rPr>
              <a:t>'مُتَطَلِّعِينَ دَائِماً إِلَى يَسُوعَ: رَائِدِ إِيمَانِنَا وَمُكَمِّلِهِ. فَهُوَ قَدْ تَحَمَّلَ الْمَوْتَ صَلْباً، هَازِئاً بِمَا فِي ذَلِكَ مِنْ عَارٍ، إِذْ كَانَ يَنْظُرُ إِلَى السُّرُورِ الَّذِي يَنْتَظِرُهُ، ثُمَّ جَلَسَ عَنْ يَمِينِ عَرْشِ اللهِ. '</a:t>
            </a:r>
          </a:p>
          <a:p>
            <a:pPr rtl="1"/>
            <a:r>
              <a:rPr lang="ar-SA" dirty="0">
                <a:solidFill>
                  <a:schemeClr val="bg2">
                    <a:lumMod val="60000"/>
                    <a:lumOff val="40000"/>
                  </a:schemeClr>
                </a:solidFill>
                <a:effectLst>
                  <a:glow rad="101600">
                    <a:srgbClr val="392B81"/>
                  </a:glow>
                  <a:outerShdw blurRad="38100" dist="38100" dir="2700000" algn="tl">
                    <a:srgbClr val="000000">
                      <a:alpha val="43137"/>
                    </a:srgbClr>
                  </a:outerShdw>
                </a:effectLst>
              </a:rPr>
              <a:t>(العبرانيين</a:t>
            </a:r>
            <a:r>
              <a:rPr lang="fr-FR" dirty="0">
                <a:solidFill>
                  <a:schemeClr val="bg2">
                    <a:lumMod val="60000"/>
                    <a:lumOff val="40000"/>
                  </a:schemeClr>
                </a:solidFill>
                <a:effectLst>
                  <a:glow rad="101600">
                    <a:srgbClr val="392B81"/>
                  </a:glow>
                  <a:outerShdw blurRad="38100" dist="38100" dir="2700000" algn="tl">
                    <a:srgbClr val="000000">
                      <a:alpha val="43137"/>
                    </a:srgbClr>
                  </a:outerShdw>
                </a:effectLst>
              </a:rPr>
              <a:t>  (2-1: 12</a:t>
            </a:r>
            <a:endParaRPr lang="es-ES" dirty="0">
              <a:solidFill>
                <a:schemeClr val="bg2">
                  <a:lumMod val="60000"/>
                  <a:lumOff val="40000"/>
                </a:schemeClr>
              </a:solidFill>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352425" y="1622923"/>
            <a:ext cx="8528539" cy="830997"/>
          </a:xfrm>
          <a:prstGeom prst="rect">
            <a:avLst/>
          </a:prstGeom>
          <a:noFill/>
        </p:spPr>
        <p:txBody>
          <a:bodyPr wrap="square" rtlCol="0">
            <a:spAutoFit/>
          </a:bodyPr>
          <a:lstStyle/>
          <a:p>
            <a:pPr algn="r" rtl="1">
              <a:spcBef>
                <a:spcPts val="600"/>
              </a:spcBef>
            </a:pPr>
            <a:r>
              <a:rPr lang="ar-SA" sz="2400" b="1" dirty="0"/>
              <a:t>سلوكنا يميل إلى عكس ما نراه. هناك حتى ما يسمى "الخلايا العصبية </a:t>
            </a:r>
            <a:r>
              <a:rPr lang="ar-SA" sz="2400" b="1" dirty="0" err="1"/>
              <a:t>المرآية</a:t>
            </a:r>
            <a:r>
              <a:rPr lang="ar-SA" sz="2400" b="1" dirty="0"/>
              <a:t>" التي تطمس التمييز بين مراقبة شيء ما والقيام به</a:t>
            </a:r>
            <a:r>
              <a:rPr lang="en" sz="2400" b="1" dirty="0"/>
              <a:t>.</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491721"/>
            <a:ext cx="8058150" cy="830997"/>
          </a:xfrm>
          <a:prstGeom prst="rect">
            <a:avLst/>
          </a:prstGeom>
          <a:noFill/>
        </p:spPr>
        <p:txBody>
          <a:bodyPr wrap="square">
            <a:spAutoFit/>
          </a:bodyPr>
          <a:lstStyle/>
          <a:p>
            <a:pPr algn="r" rtl="1">
              <a:spcBef>
                <a:spcPts val="600"/>
              </a:spcBef>
            </a:pPr>
            <a:r>
              <a:rPr lang="ar-SA" sz="2400" b="1" dirty="0"/>
              <a:t>من خلال دراسة حياة أشخاص مؤمنين مثل </a:t>
            </a:r>
            <a:r>
              <a:rPr lang="ar-SA" sz="2400" b="1" dirty="0" err="1"/>
              <a:t>كاليب</a:t>
            </a:r>
            <a:r>
              <a:rPr lang="ar-SA" sz="2400" b="1" dirty="0"/>
              <a:t> ويشوع، نتعلم أن نثق بالله كما فعلوا هم؛ ليكونوا متواضعين كما كانوا؛ ليشهدوا الحقيقة بشجاعة، كما فعلوا.</a:t>
            </a:r>
            <a:endParaRPr lang="en" sz="2400" b="1" dirty="0"/>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614536"/>
            <a:ext cx="5695950" cy="1938992"/>
          </a:xfrm>
          <a:prstGeom prst="rect">
            <a:avLst/>
          </a:prstGeom>
          <a:noFill/>
        </p:spPr>
        <p:txBody>
          <a:bodyPr wrap="square">
            <a:spAutoFit/>
          </a:bodyPr>
          <a:lstStyle/>
          <a:p>
            <a:pPr algn="r" rtl="1">
              <a:spcBef>
                <a:spcPts val="600"/>
              </a:spcBef>
            </a:pPr>
            <a:r>
              <a:rPr lang="ar-SA" sz="2400" b="1" dirty="0">
                <a:latin typeface="Abadi" panose="020B0604020104020204" pitchFamily="34" charset="0"/>
              </a:rPr>
              <a:t>لكن كيف يمكن أن نتغيّر؟ يوضّح الكتاب المقدّس ذلك بجلاء: بالسماح للروح القدس أن يعمل فينا (2 </a:t>
            </a:r>
            <a:r>
              <a:rPr lang="ar-SA" sz="2400" b="1" dirty="0" err="1">
                <a:latin typeface="Abadi" panose="020B0604020104020204" pitchFamily="34" charset="0"/>
              </a:rPr>
              <a:t>كورنثوس</a:t>
            </a:r>
            <a:r>
              <a:rPr lang="ar-SA" sz="2400" b="1" dirty="0">
                <a:latin typeface="Abadi" panose="020B0604020104020204" pitchFamily="34" charset="0"/>
              </a:rPr>
              <a:t> </a:t>
            </a:r>
            <a:r>
              <a:rPr lang="fr-FR" sz="2400" b="1" dirty="0">
                <a:latin typeface="Abadi" panose="020B0604020104020204" pitchFamily="34" charset="0"/>
              </a:rPr>
              <a:t>18:3</a:t>
            </a:r>
            <a:r>
              <a:rPr lang="ar-SA" sz="2400" b="1" dirty="0">
                <a:latin typeface="Abadi" panose="020B0604020104020204" pitchFamily="34" charset="0"/>
              </a:rPr>
              <a:t>). وهذا عمل فعّال؛ إذ يجب أن نختار أن نتغيّر، وأن نبدأ العمل مثل كالب. لقد دُعينا لنكون ذبائح حيّة لله (رومية</a:t>
            </a:r>
            <a:r>
              <a:rPr lang="fr-FR" sz="2400" b="1" dirty="0">
                <a:latin typeface="Abadi" panose="020B0604020104020204" pitchFamily="34" charset="0"/>
              </a:rPr>
              <a:t> (2-1:12 </a:t>
            </a:r>
            <a:endParaRPr lang="en" sz="2400" b="1" dirty="0">
              <a:latin typeface="Abadi" panose="020B0604020104020204" pitchFamily="34" charset="0"/>
            </a:endParaRPr>
          </a:p>
        </p:txBody>
      </p:sp>
      <p:sp>
        <p:nvSpPr>
          <p:cNvPr id="6" name="CuadroTexto 5">
            <a:extLst>
              <a:ext uri="{FF2B5EF4-FFF2-40B4-BE49-F238E27FC236}">
                <a16:creationId xmlns:a16="http://schemas.microsoft.com/office/drawing/2014/main" id="{459C1D00-4E82-22C4-8587-65E6094F0C1C}"/>
              </a:ext>
            </a:extLst>
          </p:cNvPr>
          <p:cNvSpPr txBox="1"/>
          <p:nvPr/>
        </p:nvSpPr>
        <p:spPr>
          <a:xfrm>
            <a:off x="561974" y="2557322"/>
            <a:ext cx="8318990" cy="830997"/>
          </a:xfrm>
          <a:prstGeom prst="rect">
            <a:avLst/>
          </a:prstGeom>
          <a:noFill/>
        </p:spPr>
        <p:txBody>
          <a:bodyPr wrap="square">
            <a:spAutoFit/>
          </a:bodyPr>
          <a:lstStyle/>
          <a:p>
            <a:pPr algn="r" rtl="1">
              <a:spcBef>
                <a:spcPts val="600"/>
              </a:spcBef>
            </a:pPr>
            <a:r>
              <a:rPr lang="ar-SA" sz="2400" b="1" dirty="0"/>
              <a:t>يدعونا الكتاب المقدس إلى ملاحظة مثال أبطال الإيمان العظماء، مع اهتمام خاص بيسوع، المثال الأعلى (عبرانيين</a:t>
            </a:r>
            <a:r>
              <a:rPr lang="fr-FR" sz="2400" b="1" dirty="0"/>
              <a:t>2-1 :12 </a:t>
            </a:r>
            <a:r>
              <a:rPr lang="ar-SA" sz="2400" b="1" dirty="0"/>
              <a:t>).</a:t>
            </a:r>
            <a:endParaRPr lang="en" sz="2400" b="1" dirty="0"/>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603868"/>
            <a:ext cx="10467975" cy="4401205"/>
          </a:xfrm>
          <a:prstGeom prst="rect">
            <a:avLst/>
          </a:prstGeom>
          <a:noFill/>
        </p:spPr>
        <p:txBody>
          <a:bodyPr wrap="square">
            <a:spAutoFit/>
          </a:bodyPr>
          <a:lstStyle/>
          <a:p>
            <a:pPr algn="r" rtl="1"/>
            <a:endParaRPr lang="ar-SA" sz="2800" b="1" dirty="0">
              <a:latin typeface="Abadi" panose="020B0604020104020204" pitchFamily="34" charset="0"/>
            </a:endParaRPr>
          </a:p>
          <a:p>
            <a:pPr algn="r" rtl="1"/>
            <a:r>
              <a:rPr lang="ar-SA" sz="2800" b="1" dirty="0">
                <a:latin typeface="Abadi" panose="020B0604020104020204" pitchFamily="34" charset="0"/>
              </a:rPr>
              <a:t>"اليوم نحن بحاجة إلى رجال ذوي أمانة تامة، رجال يتبعون الرب بالكامل، رجال لا يميلون إلى الصمت عندما ينبغي لهم أن يتكلموا، رجال صادقون في مبادئهم كالصلب، لا يسعون إلى إظهارٍ متكلّف، بل يسيرون بتواضع مع الله؛ رجال صبورون، لطفاء، خدومون، مهذّبون، يفهمون أن علم الصلاة هو ممارسة الإيمان وإظهار الأعمال التي تُعلن مجد الله وخير شعبه... إن اتباع يسوع يتطلّب تحولًا كاملاً منذ البداية، وتجديد هذا التحوّل كل يوم.</a:t>
            </a:r>
          </a:p>
          <a:p>
            <a:pPr algn="r" rtl="1"/>
            <a:r>
              <a:rPr lang="ar-SA" sz="2800" b="1" dirty="0">
                <a:latin typeface="Abadi" panose="020B0604020104020204" pitchFamily="34" charset="0"/>
              </a:rPr>
              <a:t>كان إيمان كالب بالله هو الذي منحه الشجاعة، وحفظه من الخوف من الناس، ومكّنه من الوقوف بجرأة ودون تردّد دفاعًا عن الحق. ومن خلال الاتكال على نفس القوة، قوة القائد العظيم لجيوش السماء، يستطيع كل جندي حقيقي لحامل الصليب أن ينال القوة والشجاعة لتخطّي العقبات التي تبدو لا يمكن التغلب عليها."</a:t>
            </a:r>
          </a:p>
        </p:txBody>
      </p:sp>
      <p:sp>
        <p:nvSpPr>
          <p:cNvPr id="4" name="CuadroTexto 3">
            <a:extLst>
              <a:ext uri="{FF2B5EF4-FFF2-40B4-BE49-F238E27FC236}">
                <a16:creationId xmlns:a16="http://schemas.microsoft.com/office/drawing/2014/main" id="{81B549FD-6580-66FC-9565-CCE56B79EE27}"/>
              </a:ext>
            </a:extLst>
          </p:cNvPr>
          <p:cNvSpPr txBox="1"/>
          <p:nvPr/>
        </p:nvSpPr>
        <p:spPr>
          <a:xfrm>
            <a:off x="7568618" y="6519446"/>
            <a:ext cx="4623382" cy="338554"/>
          </a:xfrm>
          <a:prstGeom prst="rect">
            <a:avLst/>
          </a:prstGeom>
          <a:noFill/>
        </p:spPr>
        <p:txBody>
          <a:bodyPr wrap="none" rtlCol="0">
            <a:spAutoFit/>
          </a:bodyPr>
          <a:lstStyle/>
          <a:p>
            <a:pPr algn="r"/>
            <a:r>
              <a:rPr lang="en" sz="1600" b="1" dirty="0"/>
              <a:t>EGW ( </a:t>
            </a:r>
            <a:r>
              <a:rPr lang="en" sz="1600" b="1" noProof="0" dirty="0"/>
              <a:t>Sons and Daughters of God </a:t>
            </a:r>
            <a:r>
              <a:rPr lang="en" sz="1600" b="1" dirty="0"/>
              <a:t>, July 19)</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9" y="1821813"/>
            <a:ext cx="4014047" cy="360098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ar-SA"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'اذْكُرُوا دَائِماً مُرْشِدِيكُمُ الَّذِينَ عَلَّمُوكُمْ كَلامَ اللهِ. تَأَمَّلُوا سِيرَتَهُمْ حَتَّى النِّهَايَةِ، وَاقْتَدُوا بِإِيمَانِهِمْ. '</a:t>
            </a:r>
          </a:p>
          <a:p>
            <a:pPr lvl="0" algn="ctr" rtl="1">
              <a:spcBef>
                <a:spcPts val="1200"/>
              </a:spcBef>
              <a:defRPr/>
            </a:pPr>
            <a:r>
              <a:rPr lang="ar-SA" sz="2800" b="1" dirty="0">
                <a:ln w="12700" cmpd="sng">
                  <a:noFill/>
                  <a:prstDash val="solid"/>
                </a:ln>
                <a:solidFill>
                  <a:srgbClr val="7030A0"/>
                </a:solidFill>
                <a:latin typeface="Comic Sans MS" panose="030F0702030302020204" pitchFamily="66" charset="0"/>
              </a:rPr>
              <a:t>(عبرانيين 13: 7)</a:t>
            </a:r>
            <a:endPar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6888755" y="3978938"/>
            <a:ext cx="4437548" cy="2631490"/>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ar-SA" sz="2000" b="1" dirty="0">
                <a:solidFill>
                  <a:srgbClr val="436EBB"/>
                </a:solidFill>
              </a:rPr>
              <a:t>إيمان </a:t>
            </a:r>
            <a:r>
              <a:rPr lang="ar-SA" sz="2000" b="1" dirty="0" err="1">
                <a:solidFill>
                  <a:srgbClr val="436EBB"/>
                </a:solidFill>
              </a:rPr>
              <a:t>كاليب</a:t>
            </a:r>
            <a:r>
              <a:rPr lang="ar-SA" sz="2000" b="1" dirty="0">
                <a:solidFill>
                  <a:srgbClr val="436EBB"/>
                </a:solidFill>
              </a:rPr>
              <a:t>:</a:t>
            </a:r>
          </a:p>
          <a:p>
            <a:pPr lvl="1" algn="r" rtl="1">
              <a:spcBef>
                <a:spcPts val="600"/>
              </a:spcBef>
            </a:pPr>
            <a:r>
              <a:rPr lang="ar-SA" sz="2000" b="1" dirty="0"/>
              <a:t>جعل المستحيل ممكنا.</a:t>
            </a:r>
          </a:p>
          <a:p>
            <a:pPr lvl="1" algn="r" rtl="1">
              <a:spcBef>
                <a:spcPts val="600"/>
              </a:spcBef>
            </a:pPr>
            <a:r>
              <a:rPr lang="ar-SA" sz="2000" b="1" dirty="0"/>
              <a:t>الإيمان بالعمل.</a:t>
            </a:r>
          </a:p>
          <a:p>
            <a:pPr lvl="1" algn="r" rtl="1">
              <a:spcBef>
                <a:spcPts val="600"/>
              </a:spcBef>
            </a:pPr>
            <a:r>
              <a:rPr lang="ar-SA" sz="2000" b="1" dirty="0"/>
              <a:t>تمرير الشعلة.</a:t>
            </a:r>
            <a:endParaRPr lang="fr-FR" sz="2000" b="1" dirty="0"/>
          </a:p>
          <a:p>
            <a:pPr algn="r" rtl="1">
              <a:spcBef>
                <a:spcPts val="1800"/>
              </a:spcBef>
            </a:pPr>
            <a:r>
              <a:rPr lang="ar-SA" sz="2000" b="1" dirty="0">
                <a:solidFill>
                  <a:srgbClr val="349479"/>
                </a:solidFill>
              </a:rPr>
              <a:t>إيمان يشوع.</a:t>
            </a:r>
            <a:endParaRPr lang="fr-FR" sz="2000" b="1" dirty="0">
              <a:solidFill>
                <a:srgbClr val="349479"/>
              </a:solidFill>
            </a:endParaRPr>
          </a:p>
          <a:p>
            <a:pPr algn="r" rtl="1">
              <a:spcBef>
                <a:spcPts val="1800"/>
              </a:spcBef>
            </a:pPr>
            <a:r>
              <a:rPr lang="ar-SA" sz="2000" b="1" dirty="0">
                <a:solidFill>
                  <a:srgbClr val="CC5149"/>
                </a:solidFill>
              </a:rPr>
              <a:t>كيفية الحصول على الإيمان.</a:t>
            </a:r>
            <a:endParaRPr lang="en" sz="2000" b="1" dirty="0">
              <a:solidFill>
                <a:srgbClr val="CC5149"/>
              </a:solidFill>
            </a:endParaRP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31046"/>
            <a:ext cx="7639050" cy="830997"/>
          </a:xfrm>
          <a:prstGeom prst="rect">
            <a:avLst/>
          </a:prstGeom>
          <a:noFill/>
        </p:spPr>
        <p:txBody>
          <a:bodyPr wrap="square" rtlCol="0">
            <a:spAutoFit/>
          </a:bodyPr>
          <a:lstStyle/>
          <a:p>
            <a:pPr algn="r" rtl="1">
              <a:spcBef>
                <a:spcPts val="600"/>
              </a:spcBef>
            </a:pPr>
            <a:r>
              <a:rPr lang="ar-SA" sz="2400" b="1" dirty="0"/>
              <a:t>هل تعرف هؤلاء الأشخاص العشرة: </a:t>
            </a:r>
            <a:r>
              <a:rPr lang="ar-SA" sz="2400" b="1" i="1" dirty="0"/>
              <a:t>شَمُّوعُ  ، </a:t>
            </a:r>
            <a:r>
              <a:rPr lang="ar-SA" sz="2400" b="1" i="1" dirty="0" err="1"/>
              <a:t>شَافَاطُ</a:t>
            </a:r>
            <a:r>
              <a:rPr lang="ar-SA" sz="2400" b="1" i="1" dirty="0"/>
              <a:t>،، </a:t>
            </a:r>
            <a:r>
              <a:rPr lang="ar-SA" sz="2400" b="1" i="1" dirty="0" err="1"/>
              <a:t>يَجْآلُ</a:t>
            </a:r>
            <a:r>
              <a:rPr lang="ar-SA" sz="2400" b="1" i="1" dirty="0"/>
              <a:t> ، فَلْطِي، </a:t>
            </a:r>
            <a:r>
              <a:rPr lang="ar-SA" sz="2400" b="1" i="1" dirty="0" err="1"/>
              <a:t>جَدِّيئِيلُ</a:t>
            </a:r>
            <a:r>
              <a:rPr lang="ar-SA" sz="2400" b="1" i="1" dirty="0"/>
              <a:t>،  جِدِّي ، </a:t>
            </a:r>
            <a:r>
              <a:rPr lang="ar-SA" sz="2400" b="1" i="1" dirty="0" err="1"/>
              <a:t>عَمِّيئِيلُ</a:t>
            </a:r>
            <a:r>
              <a:rPr lang="ar-SA" sz="2400" b="1" i="1" dirty="0"/>
              <a:t> ُ </a:t>
            </a:r>
            <a:r>
              <a:rPr lang="ar-SA" sz="2400" b="1" i="1" dirty="0" err="1"/>
              <a:t>جَأُوئِيلُ</a:t>
            </a:r>
            <a:r>
              <a:rPr lang="ar-SA" sz="2400" b="1" i="1" dirty="0"/>
              <a:t>, نَحْبِي   و سَتُورُ؟</a:t>
            </a:r>
            <a:endParaRPr lang="en" sz="2400" b="1" i="1" dirty="0"/>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967012">
            <a:off x="11409061" y="5743000"/>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94188">
            <a:off x="11416423" y="3990105"/>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5282101">
            <a:off x="11398472" y="6258956"/>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70697" y="4447749"/>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874829" y="5201769"/>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870860" y="4824759"/>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95676" y="2625730"/>
            <a:ext cx="7630802" cy="830997"/>
          </a:xfrm>
          <a:prstGeom prst="rect">
            <a:avLst/>
          </a:prstGeom>
          <a:noFill/>
        </p:spPr>
        <p:txBody>
          <a:bodyPr wrap="square">
            <a:spAutoFit/>
          </a:bodyPr>
          <a:lstStyle/>
          <a:p>
            <a:pPr algn="r" rtl="1">
              <a:spcBef>
                <a:spcPts val="600"/>
              </a:spcBef>
            </a:pPr>
            <a:r>
              <a:rPr lang="ar-SA" sz="2400" b="1" dirty="0"/>
              <a:t>كيف يمكننا أن نقتدي بإيمانهم ونثق تماما في أن الله يستطيع أن يفعل المستحيل، تماما كما فعلوا؟</a:t>
            </a:r>
            <a:endParaRPr lang="en" sz="2400" b="1" dirty="0"/>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760836"/>
            <a:ext cx="7639050" cy="830997"/>
          </a:xfrm>
          <a:prstGeom prst="rect">
            <a:avLst/>
          </a:prstGeom>
          <a:noFill/>
        </p:spPr>
        <p:txBody>
          <a:bodyPr wrap="square">
            <a:spAutoFit/>
          </a:bodyPr>
          <a:lstStyle/>
          <a:p>
            <a:pPr algn="r" rtl="1">
              <a:spcBef>
                <a:spcPts val="600"/>
              </a:spcBef>
            </a:pPr>
            <a:r>
              <a:rPr lang="ar-SA" sz="2400" b="1" dirty="0"/>
              <a:t>لكن ربما سمعت عن هذين الشخصين: يشوع وكالب. لقد صمدوا ، وآمنوا بوعود الله ، وعاشوا ليروها تتحقق (عدد 14: 38).</a:t>
            </a:r>
            <a:endParaRPr lang="en" sz="2400" b="1" dirty="0"/>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9" y="895941"/>
            <a:ext cx="7639049" cy="830997"/>
          </a:xfrm>
          <a:prstGeom prst="rect">
            <a:avLst/>
          </a:prstGeom>
          <a:noFill/>
        </p:spPr>
        <p:txBody>
          <a:bodyPr wrap="square">
            <a:spAutoFit/>
          </a:bodyPr>
          <a:lstStyle/>
          <a:p>
            <a:pPr algn="r" rtl="1">
              <a:spcBef>
                <a:spcPts val="600"/>
              </a:spcBef>
            </a:pPr>
            <a:r>
              <a:rPr lang="ar-SA" sz="2400" b="1" dirty="0"/>
              <a:t>تألفت " سمعتهم" في عدم الثقة في قوة الله ، وبالتالي تسبب في موتهم وموت جيل كامل. (عدد 14: 36-37).</a:t>
            </a:r>
            <a:endParaRPr lang="en" sz="2400" b="1" dirty="0"/>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righ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2"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righ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2"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righ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2"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righ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righ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2"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righ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053695"/>
            <a:ext cx="7177238" cy="1200329"/>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rtl="1"/>
            <a:r>
              <a:rPr lang="ar-SA" sz="7200" b="1" dirty="0">
                <a:ln/>
                <a:solidFill>
                  <a:srgbClr val="916941"/>
                </a:solidFill>
              </a:rPr>
              <a:t>إيمان </a:t>
            </a:r>
            <a:r>
              <a:rPr lang="ar-SA" sz="7200" b="1" dirty="0" err="1">
                <a:ln/>
                <a:solidFill>
                  <a:srgbClr val="916941"/>
                </a:solidFill>
              </a:rPr>
              <a:t>كاليب</a:t>
            </a:r>
            <a:endParaRPr lang="en" sz="7200" b="1" dirty="0">
              <a:ln/>
              <a:solidFill>
                <a:srgbClr val="916941"/>
              </a:solidFill>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162560" y="-15568"/>
            <a:ext cx="12192000" cy="707886"/>
          </a:xfrm>
          <a:prstGeom prst="rect">
            <a:avLst/>
          </a:prstGeom>
          <a:noFill/>
        </p:spPr>
        <p:txBody>
          <a:bodyPr wrap="square">
            <a:spAutoFit/>
          </a:bodyPr>
          <a:lstStyle/>
          <a:p>
            <a:pPr algn="ctr" rtl="1"/>
            <a:r>
              <a:rPr lang="ar-SA" sz="4000" b="1" spc="600" dirty="0">
                <a:ln w="10160">
                  <a:solidFill>
                    <a:schemeClr val="accent5"/>
                  </a:solidFill>
                  <a:prstDash val="solid"/>
                </a:ln>
                <a:solidFill>
                  <a:schemeClr val="bg1"/>
                </a:solidFill>
                <a:effectLst>
                  <a:glow rad="63500">
                    <a:srgbClr val="1B5AE5"/>
                  </a:glow>
                  <a:outerShdw blurRad="38100" dist="38100" dir="5400000" algn="tl" rotWithShape="0">
                    <a:srgbClr val="000000"/>
                  </a:outerShdw>
                </a:effectLst>
              </a:rPr>
              <a:t>جعل المستحيل ممكنا</a:t>
            </a:r>
            <a:endParaRPr lang="en" sz="4000" b="1" spc="600" dirty="0">
              <a:ln w="10160">
                <a:solidFill>
                  <a:schemeClr val="accent5"/>
                </a:solidFill>
                <a:prstDash val="solid"/>
              </a:ln>
              <a:solidFill>
                <a:schemeClr val="bg1"/>
              </a:solidFill>
              <a:effectLst>
                <a:glow rad="63500">
                  <a:srgbClr val="1B5AE5"/>
                </a:glow>
                <a:outerShdw blurRad="38100" dist="38100" dir="5400000" algn="tl" rotWithShape="0">
                  <a:srgbClr val="000000"/>
                </a:outerShdw>
              </a:effectLst>
            </a:endParaRPr>
          </a:p>
        </p:txBody>
      </p:sp>
      <p:sp>
        <p:nvSpPr>
          <p:cNvPr id="5" name="CuadroTexto 4">
            <a:extLst>
              <a:ext uri="{FF2B5EF4-FFF2-40B4-BE49-F238E27FC236}">
                <a16:creationId xmlns:a16="http://schemas.microsoft.com/office/drawing/2014/main" id="{7EE05787-EF09-D815-A6D9-F568C81317D9}"/>
              </a:ext>
            </a:extLst>
          </p:cNvPr>
          <p:cNvSpPr txBox="1"/>
          <p:nvPr/>
        </p:nvSpPr>
        <p:spPr>
          <a:xfrm>
            <a:off x="599438" y="677510"/>
            <a:ext cx="10763252" cy="630942"/>
          </a:xfrm>
          <a:prstGeom prst="rect">
            <a:avLst/>
          </a:prstGeom>
          <a:noFill/>
        </p:spPr>
        <p:txBody>
          <a:bodyPr wrap="square">
            <a:spAutoFit/>
          </a:bodyPr>
          <a:lstStyle/>
          <a:p>
            <a:pPr algn="ctr" rtl="1"/>
            <a:r>
              <a:rPr lang="ar-SA" sz="2000" b="1" dirty="0">
                <a:solidFill>
                  <a:schemeClr val="accent5">
                    <a:lumMod val="50000"/>
                  </a:schemeClr>
                </a:solidFill>
                <a:effectLst>
                  <a:glow rad="101600">
                    <a:srgbClr val="FFFFDD"/>
                  </a:glow>
                </a:effectLst>
                <a:highlight>
                  <a:srgbClr val="FFFF00"/>
                </a:highlight>
                <a:latin typeface="Comic Sans MS" panose="030F0702030302020204" pitchFamily="66" charset="0"/>
              </a:rPr>
              <a:t>'أَمَّا إِخْوَتِي الَّذِينَ ذَهَبُوا مَعِي فَقَدْ مَلَأُوا قَلْبَ الشَّعْبِ رُعْباً بِأَخْبَارِهِمْ عَنْ أَهْلِ أَرْضِ الْمَوْعِدِ. لَكِنَّنِي اتَّبَعْتُ الرَّبَّ إِلَهِي مِنْ كُلِّ قَلْبِي. </a:t>
            </a:r>
            <a:r>
              <a:rPr lang="ar-SA" sz="1400" b="1" dirty="0">
                <a:solidFill>
                  <a:schemeClr val="accent5">
                    <a:lumMod val="50000"/>
                  </a:schemeClr>
                </a:solidFill>
                <a:effectLst>
                  <a:glow rad="101600">
                    <a:srgbClr val="FFFFDD"/>
                  </a:glow>
                </a:effectLst>
                <a:highlight>
                  <a:srgbClr val="FFFF00"/>
                </a:highlight>
                <a:latin typeface="Comic Sans MS" panose="030F0702030302020204" pitchFamily="66" charset="0"/>
              </a:rPr>
              <a:t>'(يشوع 14: 8)</a:t>
            </a:r>
            <a:endParaRPr lang="en" sz="1400" b="1" dirty="0">
              <a:solidFill>
                <a:schemeClr val="accent5">
                  <a:lumMod val="50000"/>
                </a:schemeClr>
              </a:solidFill>
              <a:effectLst>
                <a:glow rad="101600">
                  <a:srgbClr val="FFFFDD"/>
                </a:glow>
              </a:effectLst>
              <a:highlight>
                <a:srgbClr val="FFFF00"/>
              </a:highlight>
              <a:latin typeface="Comic Sans MS" panose="030F0702030302020204" pitchFamily="66" charset="0"/>
            </a:endParaRPr>
          </a:p>
        </p:txBody>
      </p:sp>
      <p:sp>
        <p:nvSpPr>
          <p:cNvPr id="6" name="CuadroTexto 5">
            <a:extLst>
              <a:ext uri="{FF2B5EF4-FFF2-40B4-BE49-F238E27FC236}">
                <a16:creationId xmlns:a16="http://schemas.microsoft.com/office/drawing/2014/main" id="{7FA5DF91-3D7F-2254-5A20-DD4E5E449213}"/>
              </a:ext>
            </a:extLst>
          </p:cNvPr>
          <p:cNvSpPr txBox="1"/>
          <p:nvPr/>
        </p:nvSpPr>
        <p:spPr>
          <a:xfrm>
            <a:off x="-3612750" y="3252509"/>
            <a:ext cx="2305282" cy="400110"/>
          </a:xfrm>
          <a:prstGeom prst="rect">
            <a:avLst/>
          </a:prstGeom>
          <a:noFill/>
        </p:spPr>
        <p:txBody>
          <a:bodyPr wrap="square" rtlCol="0">
            <a:spAutoFit/>
          </a:bodyPr>
          <a:lstStyle/>
          <a:p>
            <a:pPr algn="ctr" rtl="1">
              <a:spcBef>
                <a:spcPts val="600"/>
              </a:spcBef>
            </a:pPr>
            <a:endParaRPr lang="en" sz="2000" b="1" dirty="0"/>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27269" y="5955487"/>
            <a:ext cx="5413577" cy="830997"/>
          </a:xfrm>
          <a:prstGeom prst="rect">
            <a:avLst/>
          </a:prstGeom>
          <a:noFill/>
        </p:spPr>
        <p:txBody>
          <a:bodyPr wrap="square">
            <a:spAutoFit/>
          </a:bodyPr>
          <a:lstStyle/>
          <a:p>
            <a:pPr algn="r" rtl="1">
              <a:spcBef>
                <a:spcPts val="600"/>
              </a:spcBef>
            </a:pPr>
            <a:r>
              <a:rPr lang="ar-SA" sz="2400" b="1" dirty="0"/>
              <a:t>يشجّعنا مثاله على أن نحافظ على إيماننا الراسخ بالله، الذي يستطيع أن يجعل ممكنًا ما هو مستحيل علينا</a:t>
            </a:r>
            <a:endParaRPr lang="en" sz="2400" b="1" dirty="0"/>
          </a:p>
        </p:txBody>
      </p:sp>
      <p:sp>
        <p:nvSpPr>
          <p:cNvPr id="9" name="CuadroTexto 8">
            <a:extLst>
              <a:ext uri="{FF2B5EF4-FFF2-40B4-BE49-F238E27FC236}">
                <a16:creationId xmlns:a16="http://schemas.microsoft.com/office/drawing/2014/main" id="{CF8A3DA5-0F42-DF0D-3EEB-F80D4174753A}"/>
              </a:ext>
            </a:extLst>
          </p:cNvPr>
          <p:cNvSpPr txBox="1"/>
          <p:nvPr/>
        </p:nvSpPr>
        <p:spPr>
          <a:xfrm>
            <a:off x="27270" y="4667013"/>
            <a:ext cx="5413578" cy="1200329"/>
          </a:xfrm>
          <a:prstGeom prst="rect">
            <a:avLst/>
          </a:prstGeom>
          <a:noFill/>
        </p:spPr>
        <p:txBody>
          <a:bodyPr wrap="square">
            <a:spAutoFit/>
          </a:bodyPr>
          <a:lstStyle/>
          <a:p>
            <a:pPr algn="r" rtl="1">
              <a:spcBef>
                <a:spcPts val="600"/>
              </a:spcBef>
            </a:pPr>
            <a:r>
              <a:rPr lang="ar-SA" sz="2400" b="1" dirty="0"/>
              <a:t>وبالاشتراك مع يشوع (الذي كان أصغر منه سنًّا)، ثبت على رأيه، حتى عندما أراد الجمهور رجمهما (عدد:</a:t>
            </a:r>
            <a:r>
              <a:rPr lang="fr-FR" sz="2400" b="1" dirty="0"/>
              <a:t>14:10</a:t>
            </a:r>
            <a:r>
              <a:rPr lang="ar-SA" sz="2400" b="1" dirty="0"/>
              <a:t>)</a:t>
            </a:r>
            <a:endParaRPr lang="en" sz="2400" b="1" dirty="0"/>
          </a:p>
        </p:txBody>
      </p:sp>
      <p:sp>
        <p:nvSpPr>
          <p:cNvPr id="11" name="CuadroTexto 10">
            <a:extLst>
              <a:ext uri="{FF2B5EF4-FFF2-40B4-BE49-F238E27FC236}">
                <a16:creationId xmlns:a16="http://schemas.microsoft.com/office/drawing/2014/main" id="{7445EE05-2601-1FE7-DB8B-776F64D477FD}"/>
              </a:ext>
            </a:extLst>
          </p:cNvPr>
          <p:cNvSpPr txBox="1"/>
          <p:nvPr/>
        </p:nvSpPr>
        <p:spPr>
          <a:xfrm>
            <a:off x="27270" y="3009207"/>
            <a:ext cx="5413580" cy="1569660"/>
          </a:xfrm>
          <a:prstGeom prst="rect">
            <a:avLst/>
          </a:prstGeom>
          <a:noFill/>
        </p:spPr>
        <p:txBody>
          <a:bodyPr wrap="square">
            <a:spAutoFit/>
          </a:bodyPr>
          <a:lstStyle/>
          <a:p>
            <a:pPr algn="r" rtl="1">
              <a:spcBef>
                <a:spcPts val="600"/>
              </a:spcBef>
            </a:pPr>
            <a:r>
              <a:rPr lang="ar-SA" sz="2400" b="1" dirty="0"/>
              <a:t>حيث رأى الجواسيس العشرة مدنًا يستحيل فتحها، وجبابرة يستحيل التغلب عليهم، كان كالب يرى مدنًا قد فُتحت، وجبابرة «يُؤكَلون كالخبز» </a:t>
            </a:r>
            <a:br>
              <a:rPr lang="es-ES" sz="2400" b="1" dirty="0"/>
            </a:br>
            <a:r>
              <a:rPr lang="ar-SA" sz="2400" b="1" dirty="0"/>
              <a:t>(عدد 13:28-33؛ 14:6-9)</a:t>
            </a:r>
            <a:endParaRPr lang="en" sz="2400" b="1" dirty="0"/>
          </a:p>
        </p:txBody>
      </p:sp>
      <p:sp>
        <p:nvSpPr>
          <p:cNvPr id="10" name="Rectangle 3">
            <a:extLst>
              <a:ext uri="{FF2B5EF4-FFF2-40B4-BE49-F238E27FC236}">
                <a16:creationId xmlns:a16="http://schemas.microsoft.com/office/drawing/2014/main" id="{14C96637-13A0-4C8A-971B-B2FC9342CB4C}"/>
              </a:ext>
            </a:extLst>
          </p:cNvPr>
          <p:cNvSpPr>
            <a:spLocks noChangeArrowheads="1"/>
          </p:cNvSpPr>
          <p:nvPr/>
        </p:nvSpPr>
        <p:spPr bwMode="auto">
          <a:xfrm>
            <a:off x="52466" y="1351401"/>
            <a:ext cx="53883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اسم "كالب" يعني "كلب". وكما أظهرت حياته، لم يُعطَ هذا الاسم كإهانة، بل بسبب ولائه الذي لا يتزعزع. كان أمينًا حيث كان الآخرون غير أمناء. وبقي مخلصًا لله حين تراجع الآخرون</a:t>
            </a:r>
            <a:r>
              <a:rPr kumimoji="0" lang="fr-FR" alt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6980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800" b="1" spc="600">
                <a:ln/>
                <a:solidFill>
                  <a:schemeClr val="accent5">
                    <a:lumMod val="75000"/>
                  </a:schemeClr>
                </a:solidFill>
                <a:effectLst>
                  <a:outerShdw blurRad="38100" dist="38100" dir="2700000" algn="tl">
                    <a:srgbClr val="A2A6F8"/>
                  </a:outerShdw>
                </a:effectLst>
              </a:rPr>
              <a:t>الإيمان بالعمل</a:t>
            </a:r>
            <a:endParaRPr lang="en" sz="4800" b="1" spc="600" dirty="0">
              <a:ln/>
              <a:solidFill>
                <a:schemeClr val="accent5">
                  <a:lumMod val="75000"/>
                </a:schemeClr>
              </a:solidFill>
              <a:effectLst>
                <a:outerShdw blurRad="38100" dist="38100" dir="2700000" algn="tl">
                  <a:srgbClr val="A2A6F8"/>
                </a:outerShdw>
              </a:effectLst>
            </a:endParaRP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865594"/>
            <a:ext cx="12191998" cy="646331"/>
          </a:xfrm>
          <a:prstGeom prst="rect">
            <a:avLst/>
          </a:prstGeom>
          <a:noFill/>
        </p:spPr>
        <p:txBody>
          <a:bodyPr wrap="square">
            <a:spAutoFit/>
          </a:bodyPr>
          <a:lstStyle/>
          <a:p>
            <a:pPr algn="ctr" rtl="1"/>
            <a:r>
              <a:rPr lang="en" b="1" dirty="0">
                <a:solidFill>
                  <a:srgbClr val="124A1F"/>
                </a:solidFill>
                <a:effectLst>
                  <a:glow rad="101600">
                    <a:schemeClr val="accent2">
                      <a:lumMod val="20000"/>
                      <a:lumOff val="80000"/>
                    </a:schemeClr>
                  </a:glow>
                </a:effectLst>
                <a:latin typeface="Comic Sans MS" panose="030F0702030302020204" pitchFamily="66" charset="0"/>
              </a:rPr>
              <a:t>“</a:t>
            </a:r>
            <a:r>
              <a:rPr lang="ar-SA" b="1" dirty="0">
                <a:solidFill>
                  <a:srgbClr val="124A1F"/>
                </a:solidFill>
                <a:effectLst>
                  <a:glow rad="101600">
                    <a:schemeClr val="accent2">
                      <a:lumMod val="20000"/>
                      <a:lumOff val="80000"/>
                    </a:schemeClr>
                  </a:glow>
                </a:effectLst>
                <a:latin typeface="Comic Sans MS" panose="030F0702030302020204" pitchFamily="66" charset="0"/>
              </a:rPr>
              <a:t>فالآنَ أعطِني هذا الجَبَلَ الّذي تكلَّمَ عنهُ الرَّبُّ في ذلكَ اليومِ. لأنَّكَ أنتَ سمِعتَ في ذلكَ اليومِ أنَّ </a:t>
            </a:r>
            <a:r>
              <a:rPr lang="ar-SA" b="1" dirty="0" err="1">
                <a:solidFill>
                  <a:srgbClr val="124A1F"/>
                </a:solidFill>
                <a:effectLst>
                  <a:glow rad="101600">
                    <a:schemeClr val="accent2">
                      <a:lumMod val="20000"/>
                      <a:lumOff val="80000"/>
                    </a:schemeClr>
                  </a:glow>
                </a:effectLst>
                <a:latin typeface="Comic Sans MS" panose="030F0702030302020204" pitchFamily="66" charset="0"/>
              </a:rPr>
              <a:t>العَناقيّينَ</a:t>
            </a:r>
            <a:r>
              <a:rPr lang="ar-SA" b="1" dirty="0">
                <a:solidFill>
                  <a:srgbClr val="124A1F"/>
                </a:solidFill>
                <a:effectLst>
                  <a:glow rad="101600">
                    <a:schemeClr val="accent2">
                      <a:lumMod val="20000"/>
                      <a:lumOff val="80000"/>
                    </a:schemeClr>
                  </a:glow>
                </a:effectLst>
                <a:latin typeface="Comic Sans MS" panose="030F0702030302020204" pitchFamily="66" charset="0"/>
              </a:rPr>
              <a:t> هناكَ، والمُدُنُ عظيمَةٌ مُحَصَّنَةٌ. لَعَلَّ الرَّبَّ مَعي فأطرُدَهُمْ كما تكلَّمَ الرَّبُّ» " (يشوع </a:t>
            </a:r>
            <a:r>
              <a:rPr lang="fr-FR" b="1" dirty="0">
                <a:solidFill>
                  <a:srgbClr val="124A1F"/>
                </a:solidFill>
                <a:effectLst>
                  <a:glow rad="101600">
                    <a:schemeClr val="accent2">
                      <a:lumMod val="20000"/>
                      <a:lumOff val="80000"/>
                    </a:schemeClr>
                  </a:glow>
                </a:effectLst>
                <a:latin typeface="Comic Sans MS" panose="030F0702030302020204" pitchFamily="66" charset="0"/>
              </a:rPr>
              <a:t>12;14</a:t>
            </a:r>
            <a:r>
              <a:rPr lang="ar-SA" b="1" dirty="0">
                <a:solidFill>
                  <a:srgbClr val="124A1F"/>
                </a:solidFill>
                <a:effectLst>
                  <a:glow rad="101600">
                    <a:schemeClr val="accent2">
                      <a:lumMod val="20000"/>
                      <a:lumOff val="80000"/>
                    </a:schemeClr>
                  </a:glow>
                </a:effectLst>
                <a:latin typeface="Comic Sans MS" panose="030F0702030302020204" pitchFamily="66" charset="0"/>
              </a:rPr>
              <a:t>)</a:t>
            </a:r>
            <a:endParaRPr lang="es-ES" b="1"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700758" y="1862315"/>
            <a:ext cx="5062117" cy="1938992"/>
          </a:xfrm>
          <a:prstGeom prst="rect">
            <a:avLst/>
          </a:prstGeom>
          <a:noFill/>
        </p:spPr>
        <p:txBody>
          <a:bodyPr wrap="square" rtlCol="0">
            <a:spAutoFit/>
          </a:bodyPr>
          <a:lstStyle/>
          <a:p>
            <a:pPr algn="r" rtl="1">
              <a:spcBef>
                <a:spcPts val="600"/>
              </a:spcBef>
            </a:pPr>
            <a:r>
              <a:rPr lang="ar-SA" sz="2400" b="1" dirty="0"/>
              <a:t>ووفقًا لما قاله كالب نفسه، عندما طلب منه موسى تقريرًا: «أحضرْتُ له تقريرًا حسب يقيني» (يشوع </a:t>
            </a:r>
            <a:r>
              <a:rPr lang="fr-FR" sz="2400" b="1" dirty="0"/>
              <a:t>7:14</a:t>
            </a:r>
            <a:r>
              <a:rPr lang="ar-SA" sz="2400" b="1" dirty="0"/>
              <a:t>)، </a:t>
            </a:r>
            <a:r>
              <a:rPr lang="ar-SA" sz="2400" b="1" dirty="0" err="1"/>
              <a:t>و«اتّبعتُ</a:t>
            </a:r>
            <a:r>
              <a:rPr lang="ar-SA" sz="2400" b="1" dirty="0"/>
              <a:t> الرب إلهي بكل قلبي» (</a:t>
            </a:r>
            <a:r>
              <a:rPr lang="fr-FR" sz="2400" b="1" dirty="0"/>
              <a:t> </a:t>
            </a:r>
            <a:r>
              <a:rPr lang="ar-SA" sz="2400" b="1" dirty="0"/>
              <a:t>يشوع</a:t>
            </a:r>
            <a:r>
              <a:rPr lang="fr-FR" sz="2400" b="1" dirty="0"/>
              <a:t> 8:14</a:t>
            </a:r>
            <a:r>
              <a:rPr lang="ar-SA" sz="2400" b="1" dirty="0"/>
              <a:t>). وبسبب أمانته، وُعِد بأن يرث الموضع الذي وطئته قدماه أثناء الاستطلاع (يشوع</a:t>
            </a:r>
            <a:r>
              <a:rPr lang="fr-FR" sz="2400" b="1" dirty="0"/>
              <a:t>9:14</a:t>
            </a:r>
            <a:r>
              <a:rPr lang="ar-SA" sz="2400" b="1" dirty="0"/>
              <a:t>)</a:t>
            </a:r>
            <a:endParaRPr lang="en" sz="2400" b="1" dirty="0"/>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8279" y="1740310"/>
            <a:ext cx="4150132"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543176" y="3891468"/>
            <a:ext cx="5189220" cy="1938992"/>
          </a:xfrm>
          <a:prstGeom prst="rect">
            <a:avLst/>
          </a:prstGeom>
          <a:noFill/>
        </p:spPr>
        <p:txBody>
          <a:bodyPr wrap="square">
            <a:spAutoFit/>
          </a:bodyPr>
          <a:lstStyle/>
          <a:p>
            <a:pPr algn="r" rtl="1">
              <a:spcBef>
                <a:spcPts val="600"/>
              </a:spcBef>
            </a:pPr>
            <a:r>
              <a:rPr lang="ar-SA" sz="2400" b="1" dirty="0"/>
              <a:t>كان كاليب يبلغ من العمر 40 عاما عندما تم إرساله كجاسوس. بعد خمس سنوات من الغزو ، أصبح الآن رجلا عجوزا يبلغ من العمر 85 عاما (يشوع 14: 10). كان جسده وعقله لا يزالان نشطين ، وكانت أفكاره لا تزال كما هي (يشوع 14: 11).</a:t>
            </a:r>
            <a:endParaRPr lang="en" sz="2400" b="1" dirty="0"/>
          </a:p>
        </p:txBody>
      </p:sp>
      <p:sp>
        <p:nvSpPr>
          <p:cNvPr id="12" name="CuadroTexto 11">
            <a:extLst>
              <a:ext uri="{FF2B5EF4-FFF2-40B4-BE49-F238E27FC236}">
                <a16:creationId xmlns:a16="http://schemas.microsoft.com/office/drawing/2014/main" id="{42C3CDEF-F815-22D7-ED27-92C87638C308}"/>
              </a:ext>
            </a:extLst>
          </p:cNvPr>
          <p:cNvSpPr txBox="1"/>
          <p:nvPr/>
        </p:nvSpPr>
        <p:spPr>
          <a:xfrm>
            <a:off x="76200" y="5920622"/>
            <a:ext cx="7656195" cy="830997"/>
          </a:xfrm>
          <a:prstGeom prst="rect">
            <a:avLst/>
          </a:prstGeom>
          <a:noFill/>
        </p:spPr>
        <p:txBody>
          <a:bodyPr wrap="square">
            <a:spAutoFit/>
          </a:bodyPr>
          <a:lstStyle/>
          <a:p>
            <a:pPr algn="r" rtl="1">
              <a:spcBef>
                <a:spcPts val="600"/>
              </a:spcBef>
            </a:pPr>
            <a:r>
              <a:rPr lang="ar-SA" sz="2400" b="1" dirty="0"/>
              <a:t>لقد حان الوقت ليطالب بالوعد ويُثبت أن كلماته لم تكن عبثًا. فبمعونة الله، كان سيقهر الجبابرة ويفتح مدنهم (يشوع</a:t>
            </a:r>
            <a:r>
              <a:rPr lang="fr-FR" sz="2400" b="1" dirty="0"/>
              <a:t>14-12:14</a:t>
            </a:r>
            <a:r>
              <a:rPr lang="ar-SA" sz="2400" b="1" dirty="0"/>
              <a:t>).</a:t>
            </a:r>
            <a:endParaRPr lang="en" sz="2400" b="1" dirty="0"/>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571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rtl="1"/>
            <a:r>
              <a:rPr lang="ar-SA"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تمرير الشعلة</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endParaRPr>
          </a:p>
        </p:txBody>
      </p:sp>
      <p:sp>
        <p:nvSpPr>
          <p:cNvPr id="5" name="CuadroTexto 4">
            <a:extLst>
              <a:ext uri="{FF2B5EF4-FFF2-40B4-BE49-F238E27FC236}">
                <a16:creationId xmlns:a16="http://schemas.microsoft.com/office/drawing/2014/main" id="{24C1B747-E94D-688C-BF35-45706D405142}"/>
              </a:ext>
            </a:extLst>
          </p:cNvPr>
          <p:cNvSpPr txBox="1"/>
          <p:nvPr/>
        </p:nvSpPr>
        <p:spPr>
          <a:xfrm>
            <a:off x="755221" y="858740"/>
            <a:ext cx="7795481" cy="400110"/>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rtl="1"/>
            <a:r>
              <a:rPr lang="en" b="1" dirty="0">
                <a:effectLst>
                  <a:outerShdw blurRad="38100" dist="38100" dir="2700000" algn="tl">
                    <a:srgbClr val="000000">
                      <a:alpha val="43137"/>
                    </a:srgbClr>
                  </a:outerShdw>
                </a:effectLst>
                <a:latin typeface="Comic Sans MS" panose="030F0702030302020204" pitchFamily="66" charset="0"/>
              </a:rPr>
              <a:t>“</a:t>
            </a:r>
            <a:r>
              <a:rPr lang="ar-SA" sz="2000" b="1" dirty="0"/>
              <a:t>وقالَ كالَبُ: «مَنْ يَضرِبُ قريةَ سِفرٍ ويأخُذُها أُعطيهِ </a:t>
            </a:r>
            <a:r>
              <a:rPr lang="ar-SA" sz="2000" b="1" dirty="0" err="1"/>
              <a:t>عَكسَةَ</a:t>
            </a:r>
            <a:r>
              <a:rPr lang="ar-SA" sz="2000" b="1" dirty="0"/>
              <a:t> ابنَتي امرأةً»</a:t>
            </a:r>
            <a:r>
              <a:rPr lang="en-US" sz="2000" b="1" dirty="0">
                <a:effectLst>
                  <a:outerShdw blurRad="38100" dist="38100" dir="2700000" algn="tl">
                    <a:srgbClr val="000000">
                      <a:alpha val="43137"/>
                    </a:srgbClr>
                  </a:outerShdw>
                </a:effectLst>
                <a:latin typeface="Comic Sans MS" panose="030F0702030302020204" pitchFamily="66" charset="0"/>
              </a:rPr>
              <a:t> </a:t>
            </a:r>
            <a:r>
              <a:rPr lang="en" sz="2000" b="1" dirty="0">
                <a:effectLst>
                  <a:outerShdw blurRad="38100" dist="38100" dir="2700000" algn="tl">
                    <a:srgbClr val="000000">
                      <a:alpha val="43137"/>
                    </a:srgbClr>
                  </a:outerShdw>
                </a:effectLst>
                <a:latin typeface="Comic Sans MS" panose="030F0702030302020204" pitchFamily="66" charset="0"/>
              </a:rPr>
              <a:t>” </a:t>
            </a:r>
            <a:r>
              <a:rPr lang="ar-SA" sz="1400" b="1" dirty="0">
                <a:effectLst>
                  <a:outerShdw blurRad="38100" dist="38100" dir="2700000" algn="tl">
                    <a:srgbClr val="000000">
                      <a:alpha val="43137"/>
                    </a:srgbClr>
                  </a:outerShdw>
                </a:effectLst>
                <a:latin typeface="Comic Sans MS" panose="030F0702030302020204" pitchFamily="66" charset="0"/>
              </a:rPr>
              <a:t>(يشوع 15: 16)</a:t>
            </a:r>
            <a:endParaRPr lang="es-E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543179"/>
            <a:ext cx="8628919" cy="830997"/>
          </a:xfrm>
          <a:prstGeom prst="rect">
            <a:avLst/>
          </a:prstGeom>
          <a:noFill/>
        </p:spPr>
        <p:txBody>
          <a:bodyPr wrap="square" rtlCol="0">
            <a:spAutoFit/>
          </a:bodyPr>
          <a:lstStyle/>
          <a:p>
            <a:pPr algn="r" rtl="1">
              <a:spcBef>
                <a:spcPts val="600"/>
              </a:spcBef>
            </a:pPr>
            <a:r>
              <a:rPr lang="ar-SA" sz="2400" b="1" dirty="0"/>
              <a:t>عندما </a:t>
            </a:r>
            <a:r>
              <a:rPr lang="ar-SA" sz="2400" b="1" dirty="0" err="1"/>
              <a:t>إستولى</a:t>
            </a:r>
            <a:r>
              <a:rPr lang="ar-SA" sz="2400" b="1" dirty="0"/>
              <a:t> جزءا من الأراضي التي كانت له حق ، اعتبر </a:t>
            </a:r>
            <a:r>
              <a:rPr lang="ar-SA" sz="2400" b="1" dirty="0" err="1"/>
              <a:t>كاليب</a:t>
            </a:r>
            <a:r>
              <a:rPr lang="ar-SA" sz="2400" b="1" dirty="0"/>
              <a:t> الإرث الذي سيتركه وراءه. هل سيستمر نسله في الثقة بالله كما فعل؟</a:t>
            </a:r>
            <a:endParaRPr lang="en" sz="2400" b="1" dirty="0"/>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6" y="3357597"/>
            <a:ext cx="5867400" cy="830997"/>
          </a:xfrm>
          <a:prstGeom prst="rect">
            <a:avLst/>
          </a:prstGeom>
          <a:noFill/>
        </p:spPr>
        <p:txBody>
          <a:bodyPr wrap="square">
            <a:spAutoFit/>
          </a:bodyPr>
          <a:lstStyle/>
          <a:p>
            <a:pPr algn="r" rtl="1">
              <a:spcBef>
                <a:spcPts val="600"/>
              </a:spcBef>
            </a:pPr>
            <a:r>
              <a:rPr lang="ar-SA" sz="2400" b="1"/>
              <a:t>لهذا السبب ، وعد بيد ابنته لمن غزا كريات سيفر ، المدعو أيضا دبير (يشوع 15: 15-16).</a:t>
            </a:r>
            <a:endParaRPr lang="en" sz="2400" b="1" dirty="0"/>
          </a:p>
        </p:txBody>
      </p:sp>
      <p:sp>
        <p:nvSpPr>
          <p:cNvPr id="14" name="CuadroTexto 13">
            <a:extLst>
              <a:ext uri="{FF2B5EF4-FFF2-40B4-BE49-F238E27FC236}">
                <a16:creationId xmlns:a16="http://schemas.microsoft.com/office/drawing/2014/main" id="{0A272FFF-AA17-09ED-7C73-8DE5E86E319E}"/>
              </a:ext>
            </a:extLst>
          </p:cNvPr>
          <p:cNvSpPr txBox="1"/>
          <p:nvPr/>
        </p:nvSpPr>
        <p:spPr>
          <a:xfrm>
            <a:off x="2184123" y="2450388"/>
            <a:ext cx="6673395" cy="830997"/>
          </a:xfrm>
          <a:prstGeom prst="rect">
            <a:avLst/>
          </a:prstGeom>
          <a:noFill/>
        </p:spPr>
        <p:txBody>
          <a:bodyPr wrap="square">
            <a:spAutoFit/>
          </a:bodyPr>
          <a:lstStyle/>
          <a:p>
            <a:pPr algn="r" rtl="1">
              <a:spcBef>
                <a:spcPts val="600"/>
              </a:spcBef>
            </a:pPr>
            <a:r>
              <a:rPr lang="ar-SA" sz="2400" b="1"/>
              <a:t>لقد أثبت أنه يمكن الوثوق بالله ، والآن أراد أن يجد شخصا لديه نفس الإيمان ، حتى يتمكن من تمرير الشعلة إليهم.</a:t>
            </a:r>
            <a:endParaRPr lang="en" sz="2400" b="1" dirty="0"/>
          </a:p>
        </p:txBody>
      </p:sp>
      <p:sp>
        <p:nvSpPr>
          <p:cNvPr id="4" name="CuadroTexto 3">
            <a:extLst>
              <a:ext uri="{FF2B5EF4-FFF2-40B4-BE49-F238E27FC236}">
                <a16:creationId xmlns:a16="http://schemas.microsoft.com/office/drawing/2014/main" id="{CE047D58-A483-F830-52A6-23A9827EB4DF}"/>
              </a:ext>
            </a:extLst>
          </p:cNvPr>
          <p:cNvSpPr txBox="1"/>
          <p:nvPr/>
        </p:nvSpPr>
        <p:spPr>
          <a:xfrm>
            <a:off x="3743326" y="5541347"/>
            <a:ext cx="5962650" cy="1200329"/>
          </a:xfrm>
          <a:prstGeom prst="rect">
            <a:avLst/>
          </a:prstGeom>
          <a:noFill/>
        </p:spPr>
        <p:txBody>
          <a:bodyPr wrap="square">
            <a:spAutoFit/>
          </a:bodyPr>
          <a:lstStyle/>
          <a:p>
            <a:pPr algn="r" rtl="1">
              <a:spcBef>
                <a:spcPts val="600"/>
              </a:spcBef>
            </a:pPr>
            <a:r>
              <a:rPr lang="ar-SA" sz="2400" b="1" dirty="0"/>
              <a:t>بعد أن تزوجت من أخساه ، ابنة كالب ، أقنعت والدها بالسماح له بتوسيع المنطقة المحتلة (يشوع 15: 18-19) ، مما أثبت نفسه وريثا جديرا لكاليب.</a:t>
            </a:r>
            <a:endParaRPr lang="en" sz="2400" b="1" dirty="0"/>
          </a:p>
        </p:txBody>
      </p:sp>
      <p:sp>
        <p:nvSpPr>
          <p:cNvPr id="10" name="CuadroTexto 9">
            <a:extLst>
              <a:ext uri="{FF2B5EF4-FFF2-40B4-BE49-F238E27FC236}">
                <a16:creationId xmlns:a16="http://schemas.microsoft.com/office/drawing/2014/main" id="{761DF125-FCE1-16BC-BD6F-6F158B8686F4}"/>
              </a:ext>
            </a:extLst>
          </p:cNvPr>
          <p:cNvSpPr txBox="1"/>
          <p:nvPr/>
        </p:nvSpPr>
        <p:spPr>
          <a:xfrm>
            <a:off x="3857150" y="4264806"/>
            <a:ext cx="5867400" cy="1200329"/>
          </a:xfrm>
          <a:prstGeom prst="rect">
            <a:avLst/>
          </a:prstGeom>
          <a:noFill/>
        </p:spPr>
        <p:txBody>
          <a:bodyPr wrap="square">
            <a:spAutoFit/>
          </a:bodyPr>
          <a:lstStyle/>
          <a:p>
            <a:pPr algn="r" rtl="1">
              <a:spcBef>
                <a:spcPts val="600"/>
              </a:spcBef>
            </a:pPr>
            <a:r>
              <a:rPr lang="ar-SA" sz="2400" b="1" dirty="0"/>
              <a:t>كان ابن أخيه عُثنيئيلُ هو الرجل العظيم الذي غزا المدينة ، وأصبح أول قاض لإسرائيل (يشوع 15: 17؛</a:t>
            </a:r>
            <a:br>
              <a:rPr lang="es-ES" sz="2400" b="1" dirty="0"/>
            </a:br>
            <a:r>
              <a:rPr lang="ar-SA" sz="2400" b="1" dirty="0"/>
              <a:t> قضاة 3: 9-11).</a:t>
            </a:r>
            <a:endParaRPr lang="en" sz="2400" b="1" dirty="0"/>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rtl="1"/>
            <a:r>
              <a:rPr lang="ar-SA" sz="6600" b="1" dirty="0">
                <a:ln/>
                <a:solidFill>
                  <a:srgbClr val="C15C16"/>
                </a:solidFill>
              </a:rPr>
              <a:t>إيمان يشوع</a:t>
            </a:r>
            <a:endParaRPr lang="en" sz="6600" b="1" dirty="0">
              <a:ln/>
              <a:solidFill>
                <a:srgbClr val="C15C16"/>
              </a:solidFill>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738664"/>
          </a:xfrm>
          <a:prstGeom prst="rect">
            <a:avLst/>
          </a:prstGeom>
          <a:noFill/>
        </p:spPr>
        <p:txBody>
          <a:bodyPr wrap="square">
            <a:spAutoFit/>
          </a:bodyPr>
          <a:lstStyle/>
          <a:p>
            <a:pPr algn="ctr" rtl="1"/>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r>
              <a:rPr lang="ar-SA" sz="2400"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'وَلَمَّا تَمَّ تَوْزِيعُ الأَرْضِ بِمُوجِبِ تَخْطِيطِ حُدُودِهَا، أَعْطَى بَنُو إِسْرَائِيلَ يَشُوعَ بْنَ نُونٍ مِيرَاثاً بَيْنَهُمْ. </a:t>
            </a:r>
            <a:r>
              <a:rPr lang="ar-SA"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p>
          <a:p>
            <a:pPr algn="ctr" rtl="1"/>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ar-SA"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(يشوع </a:t>
            </a:r>
            <a:r>
              <a:rPr lang="fr-FR"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49:19</a:t>
            </a:r>
            <a:r>
              <a:rPr lang="ar-SA"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endPar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3" y="1098239"/>
            <a:ext cx="6829427" cy="830997"/>
          </a:xfrm>
          <a:prstGeom prst="rect">
            <a:avLst/>
          </a:prstGeom>
          <a:noFill/>
        </p:spPr>
        <p:txBody>
          <a:bodyPr wrap="square" rtlCol="0">
            <a:spAutoFit/>
          </a:bodyPr>
          <a:lstStyle/>
          <a:p>
            <a:pPr algn="r" rtl="1">
              <a:spcBef>
                <a:spcPts val="600"/>
              </a:spcBef>
            </a:pPr>
            <a:r>
              <a:rPr lang="ar-SA" sz="2400" b="1" dirty="0"/>
              <a:t>عندما كان شابا، اختاره موسى كمساعد له. أثبت أنه مطيع، شجاع، مخلص، مساعد، ومحب لأشياء الله (خروج 33:11).</a:t>
            </a:r>
            <a:endParaRPr lang="en" sz="2400" b="1" dirty="0"/>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3443102856"/>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2" y="3466405"/>
            <a:ext cx="6829427" cy="461665"/>
          </a:xfrm>
          <a:prstGeom prst="rect">
            <a:avLst/>
          </a:prstGeom>
          <a:noFill/>
        </p:spPr>
        <p:txBody>
          <a:bodyPr wrap="square">
            <a:spAutoFit/>
          </a:bodyPr>
          <a:lstStyle/>
          <a:p>
            <a:pPr algn="r" rtl="1">
              <a:spcBef>
                <a:spcPts val="600"/>
              </a:spcBef>
            </a:pPr>
            <a:r>
              <a:rPr lang="ar-SA" sz="2400" b="1"/>
              <a:t>من قصته، نتعلم أن:</a:t>
            </a:r>
            <a:endParaRPr lang="en" sz="2400" b="1" dirty="0"/>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2097656"/>
            <a:ext cx="6829427" cy="1200329"/>
          </a:xfrm>
          <a:prstGeom prst="rect">
            <a:avLst/>
          </a:prstGeom>
          <a:noFill/>
        </p:spPr>
        <p:txBody>
          <a:bodyPr wrap="square">
            <a:spAutoFit/>
          </a:bodyPr>
          <a:lstStyle/>
          <a:p>
            <a:pPr algn="r" rtl="1">
              <a:spcBef>
                <a:spcPts val="600"/>
              </a:spcBef>
            </a:pPr>
            <a:r>
              <a:rPr lang="ar-SA" sz="2400" b="1" dirty="0">
                <a:latin typeface="Abadi" panose="020B0604020104020204" pitchFamily="34" charset="0"/>
              </a:rPr>
              <a:t>عندما حان الوقت ليطالب بأرضه الخاصة، انتظر حتى تحصل جميع الأسباط على ميراثها، ثم اختار "النصيب المتبقّي" [</a:t>
            </a:r>
            <a:r>
              <a:rPr lang="ar-SA" sz="2400" b="1" dirty="0" err="1">
                <a:latin typeface="Abadi" panose="020B0604020104020204" pitchFamily="34" charset="0"/>
              </a:rPr>
              <a:t>تمنة</a:t>
            </a:r>
            <a:r>
              <a:rPr lang="ar-SA" sz="2400" b="1" dirty="0">
                <a:latin typeface="Abadi" panose="020B0604020104020204" pitchFamily="34" charset="0"/>
              </a:rPr>
              <a:t> سارح] (يشوع</a:t>
            </a:r>
            <a:r>
              <a:rPr lang="fr-FR" sz="2400" b="1" dirty="0">
                <a:latin typeface="Abadi" panose="020B0604020104020204" pitchFamily="34" charset="0"/>
              </a:rPr>
              <a:t>50:19 </a:t>
            </a:r>
            <a:r>
              <a:rPr lang="ar-SA" sz="2400" b="1" dirty="0">
                <a:latin typeface="Abadi" panose="020B0604020104020204" pitchFamily="34" charset="0"/>
              </a:rPr>
              <a:t>)، وهي مدينة قريبة من </a:t>
            </a:r>
            <a:r>
              <a:rPr lang="ar-SA" sz="2400" b="1" dirty="0" err="1">
                <a:latin typeface="Abadi" panose="020B0604020104020204" pitchFamily="34" charset="0"/>
              </a:rPr>
              <a:t>شيلوه</a:t>
            </a:r>
            <a:r>
              <a:rPr lang="ar-SA" sz="2400" b="1" dirty="0">
                <a:latin typeface="Abadi" panose="020B0604020104020204" pitchFamily="34" charset="0"/>
              </a:rPr>
              <a:t> حيث أقيم المقدس</a:t>
            </a:r>
            <a:r>
              <a:rPr lang="ar-SA" sz="2400" dirty="0"/>
              <a:t>.</a:t>
            </a:r>
            <a:endParaRPr lang="en" sz="2400" b="1" dirty="0"/>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769</TotalTime>
  <Words>1146</Words>
  <Application>Microsoft Office PowerPoint</Application>
  <PresentationFormat>Panorámica</PresentationFormat>
  <Paragraphs>56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Abadi</vt: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117</cp:revision>
  <dcterms:created xsi:type="dcterms:W3CDTF">2025-10-19T08:16:14Z</dcterms:created>
  <dcterms:modified xsi:type="dcterms:W3CDTF">2025-11-19T20:54:19Z</dcterms:modified>
</cp:coreProperties>
</file>