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BDC"/>
    <a:srgbClr val="5F69DE"/>
    <a:srgbClr val="DE5F8B"/>
    <a:srgbClr val="579D65"/>
    <a:srgbClr val="DE785F"/>
    <a:srgbClr val="FFFAB0"/>
    <a:srgbClr val="FBF162"/>
    <a:srgbClr val="FFFF99"/>
    <a:srgbClr val="FF9729"/>
    <a:srgbClr val="8E0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0" d="100"/>
          <a:sy n="100" d="100"/>
        </p:scale>
        <p:origin x="9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pPr rtl="1"/>
          <a:r>
            <a:rPr lang="ar-SA" sz="2400" b="1" dirty="0"/>
            <a:t>لا تتزوج سكان الأرض (يشوع </a:t>
          </a:r>
          <a:r>
            <a:rPr lang="fr-FR" sz="2400" b="1" dirty="0"/>
            <a:t>7:23</a:t>
          </a:r>
          <a:r>
            <a:rPr lang="ar-SA" sz="2400" b="1" dirty="0"/>
            <a:t>أ)</a:t>
          </a:r>
          <a:endParaRPr lang="en" sz="2400" b="1" dirty="0"/>
        </a:p>
      </dgm:t>
    </dgm:pt>
    <dgm:pt modelId="{5BA85A58-277E-4094-B21B-83A9A1E17FD7}" type="parTrans" cxnId="{FF2B0B08-B13E-4F7F-8C10-EC705C4274E7}">
      <dgm:prSet/>
      <dgm:spPr/>
      <dgm:t>
        <a:bodyPr/>
        <a:lstStyle/>
        <a:p>
          <a:endParaRPr lang="es-ES" sz="2400" b="1">
            <a:solidFill>
              <a:schemeClr val="tx1"/>
            </a:solidFill>
          </a:endParaRPr>
        </a:p>
      </dgm:t>
    </dgm:pt>
    <dgm:pt modelId="{81DB2993-86FF-4F5E-9AEE-5252505D4749}" type="sibTrans" cxnId="{FF2B0B08-B13E-4F7F-8C10-EC705C4274E7}">
      <dgm:prSet/>
      <dgm:spPr/>
      <dgm:t>
        <a:bodyPr/>
        <a:lstStyle/>
        <a:p>
          <a:endParaRPr lang="es-ES" sz="24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pPr rtl="1"/>
          <a:r>
            <a:rPr lang="ar-SA" sz="2400" b="1" dirty="0"/>
            <a:t>لا تذكر أسماء آلهتهم (يشوع </a:t>
          </a:r>
          <a:r>
            <a:rPr lang="fr-FR" sz="2400" b="1" dirty="0"/>
            <a:t>7:23</a:t>
          </a:r>
          <a:r>
            <a:rPr lang="ar-SA" sz="2400" b="1" dirty="0"/>
            <a:t>ب)</a:t>
          </a:r>
          <a:endParaRPr lang="es-ES" sz="2400" b="1" dirty="0"/>
        </a:p>
      </dgm:t>
    </dgm:pt>
    <dgm:pt modelId="{D72DBB42-CA18-48C8-83E8-3F3788514FD0}" type="parTrans" cxnId="{0C833FDB-DA3D-4D4F-8DD4-DB4F2AC069BF}">
      <dgm:prSet/>
      <dgm:spPr/>
      <dgm:t>
        <a:bodyPr/>
        <a:lstStyle/>
        <a:p>
          <a:endParaRPr lang="es-ES" sz="2400" b="1">
            <a:solidFill>
              <a:schemeClr val="tx1"/>
            </a:solidFill>
          </a:endParaRPr>
        </a:p>
      </dgm:t>
    </dgm:pt>
    <dgm:pt modelId="{8823EC6C-164B-4F8F-9A6C-4CB4AC0C78B8}" type="sibTrans" cxnId="{0C833FDB-DA3D-4D4F-8DD4-DB4F2AC069BF}">
      <dgm:prSet/>
      <dgm:spPr/>
      <dgm:t>
        <a:bodyPr/>
        <a:lstStyle/>
        <a:p>
          <a:endParaRPr lang="es-ES" sz="24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pPr rtl="1"/>
          <a:r>
            <a:rPr lang="ar-SA" sz="2400" b="1" dirty="0"/>
            <a:t>لا يعبدون آلهتهم (يشوع </a:t>
          </a:r>
          <a:r>
            <a:rPr lang="fr-FR" sz="2400" b="1" dirty="0"/>
            <a:t>7:23</a:t>
          </a:r>
          <a:r>
            <a:rPr lang="ar-SA" sz="2400" b="1" dirty="0"/>
            <a:t>ج)</a:t>
          </a:r>
          <a:endParaRPr lang="en" sz="2400" b="1" dirty="0"/>
        </a:p>
      </dgm:t>
    </dgm:pt>
    <dgm:pt modelId="{BC42AEC9-3F96-4C98-A316-6296567E6F9E}" type="parTrans" cxnId="{12308833-423D-428B-832B-70F7B62CCD4E}">
      <dgm:prSet/>
      <dgm:spPr/>
      <dgm:t>
        <a:bodyPr/>
        <a:lstStyle/>
        <a:p>
          <a:endParaRPr lang="es-ES" sz="2400" b="1">
            <a:solidFill>
              <a:schemeClr val="tx1"/>
            </a:solidFill>
          </a:endParaRPr>
        </a:p>
      </dgm:t>
    </dgm:pt>
    <dgm:pt modelId="{05D52511-7A71-439F-908E-F4CA6F3C6667}" type="sibTrans" cxnId="{12308833-423D-428B-832B-70F7B62CCD4E}">
      <dgm:prSet/>
      <dgm:spPr/>
      <dgm:t>
        <a:bodyPr/>
        <a:lstStyle/>
        <a:p>
          <a:endParaRPr lang="es-ES" sz="24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t>لا يعبدون آلهتهم (يشوع </a:t>
          </a:r>
          <a:r>
            <a:rPr lang="fr-FR" sz="2400" b="1" kern="1200" dirty="0"/>
            <a:t>7:23</a:t>
          </a:r>
          <a:r>
            <a:rPr lang="ar-SA" sz="2400" b="1" kern="1200" dirty="0"/>
            <a:t>ج)</a:t>
          </a:r>
          <a:endParaRPr lang="en" sz="2400" b="1" kern="1200" dirty="0"/>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t>لا تذكر أسماء آلهتهم (يشوع </a:t>
          </a:r>
          <a:r>
            <a:rPr lang="fr-FR" sz="2400" b="1" kern="1200" dirty="0"/>
            <a:t>7:23</a:t>
          </a:r>
          <a:r>
            <a:rPr lang="ar-SA" sz="2400" b="1" kern="1200" dirty="0"/>
            <a:t>ب)</a:t>
          </a:r>
          <a:endParaRPr lang="es-ES" sz="2400" b="1" kern="1200" dirty="0"/>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t>لا تتزوج سكان الأرض (يشوع </a:t>
          </a:r>
          <a:r>
            <a:rPr lang="fr-FR" sz="2400" b="1" kern="1200" dirty="0"/>
            <a:t>7:23</a:t>
          </a:r>
          <a:r>
            <a:rPr lang="ar-SA" sz="2400" b="1" kern="1200" dirty="0"/>
            <a:t>أ)</a:t>
          </a:r>
          <a:endParaRPr lang="en" sz="2400" b="1" kern="1200" dirty="0"/>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rtl="1"/>
            <a:r>
              <a:rPr lang="ar-SA"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أمانة اللّه</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96A891E4-5778-4919-B9E8-E133B5E97DF5}"/>
              </a:ext>
            </a:extLst>
          </p:cNvPr>
          <p:cNvSpPr txBox="1"/>
          <p:nvPr/>
        </p:nvSpPr>
        <p:spPr>
          <a:xfrm>
            <a:off x="-32273" y="6409415"/>
            <a:ext cx="5001186" cy="338554"/>
          </a:xfrm>
          <a:prstGeom prst="rect">
            <a:avLst/>
          </a:prstGeom>
          <a:noFill/>
        </p:spPr>
        <p:txBody>
          <a:bodyPr wrap="square" rtlCol="0">
            <a:spAutoFit/>
          </a:bodyPr>
          <a:lstStyle/>
          <a:p>
            <a:pPr algn="ctr" rtl="1"/>
            <a:r>
              <a:rPr lang="ar-SA" sz="1600" b="1">
                <a:solidFill>
                  <a:srgbClr val="3A5036"/>
                </a:solidFill>
              </a:rPr>
              <a:t>الدرس 12 ليوم 20 ديسمبر 2025</a:t>
            </a:r>
            <a:endParaRPr lang="en" sz="1600" b="1" dirty="0">
              <a:solidFill>
                <a:srgbClr val="3A5036"/>
              </a:solidFill>
            </a:endParaRP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74881"/>
            <a:ext cx="12191999" cy="1200329"/>
          </a:xfrm>
          <a:prstGeom prst="rect">
            <a:avLst/>
          </a:prstGeom>
          <a:noFill/>
        </p:spPr>
        <p:txBody>
          <a:bodyPr wrap="square">
            <a:spAutoFit/>
          </a:bodyPr>
          <a:lstStyle/>
          <a:p>
            <a:pPr lvl="0" algn="ctr" rtl="1">
              <a:spcBef>
                <a:spcPts val="1200"/>
              </a:spcBef>
              <a:defRPr/>
            </a:pPr>
            <a:r>
              <a:rPr kumimoji="0" lang="es-ES" sz="3600" b="1" i="0" u="none" strike="noStrike" kern="1200" cap="none" spc="0" normalizeH="0" baseline="0" noProof="0" dirty="0">
                <a:ln w="10160">
                  <a:solidFill>
                    <a:srgbClr val="196B24"/>
                  </a:solidFill>
                  <a:prstDash val="solid"/>
                </a:ln>
                <a:solidFill>
                  <a:srgbClr val="FFFAB0"/>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lang="ar-SA" sz="3600" b="1" dirty="0">
                <a:ln w="10160">
                  <a:solidFill>
                    <a:srgbClr val="196B24"/>
                  </a:solidFill>
                  <a:prstDash val="solid"/>
                </a:ln>
                <a:solidFill>
                  <a:srgbClr val="FFFAB0"/>
                </a:solidFill>
                <a:effectLst>
                  <a:outerShdw blurRad="38100" dist="22860" dir="5400000" algn="tl" rotWithShape="0">
                    <a:srgbClr val="000000">
                      <a:alpha val="70000"/>
                    </a:srgbClr>
                  </a:outerShdw>
                </a:effectLst>
                <a:latin typeface="Comic Sans MS" panose="030F0702030302020204" pitchFamily="66" charset="0"/>
              </a:rPr>
              <a:t>لم تسقُطْ كلِمَةٌ مِنْ جميعِ الكلامِ الصّالِحِ الّذي كلَّمَ بهِ الرَّبُّ بَيتَ إسرائيلَ، بل الكُلُّ صارَ</a:t>
            </a:r>
            <a:r>
              <a:rPr lang="es-ES" sz="3600" b="1" dirty="0">
                <a:ln w="10160">
                  <a:solidFill>
                    <a:srgbClr val="196B24"/>
                  </a:solidFill>
                  <a:prstDash val="solid"/>
                </a:ln>
                <a:solidFill>
                  <a:srgbClr val="FFFAB0"/>
                </a:solidFill>
                <a:effectLst>
                  <a:outerShdw blurRad="38100" dist="22860" dir="5400000" algn="tl" rotWithShape="0">
                    <a:srgbClr val="000000">
                      <a:alpha val="70000"/>
                    </a:srgbClr>
                  </a:outerShdw>
                </a:effectLst>
                <a:latin typeface="Comic Sans MS" panose="030F0702030302020204" pitchFamily="66" charset="0"/>
              </a:rPr>
              <a:t>” </a:t>
            </a:r>
            <a:r>
              <a:rPr lang="ar-SA" sz="2000"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(يشوع </a:t>
            </a:r>
            <a:r>
              <a:rPr lang="fr-FR" sz="2000"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(45:21</a:t>
            </a:r>
            <a:endParaRPr kumimoji="0" lang="es-ES" sz="2800"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4934675" y="4295664"/>
            <a:ext cx="5199925" cy="2554545"/>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1200"/>
              </a:spcBef>
            </a:pPr>
            <a:r>
              <a:rPr lang="ar-SA" sz="2400" b="1" dirty="0">
                <a:solidFill>
                  <a:srgbClr val="DE785F"/>
                </a:solidFill>
              </a:rPr>
              <a:t>أمانة الله </a:t>
            </a:r>
            <a:r>
              <a:rPr lang="ar-SA" sz="2400" b="1" dirty="0"/>
              <a:t>(يشوع </a:t>
            </a:r>
            <a:r>
              <a:rPr lang="fr-FR" sz="2400" b="1" dirty="0"/>
              <a:t>45-43:21</a:t>
            </a:r>
            <a:r>
              <a:rPr lang="ar-SA" sz="2400" b="1" dirty="0"/>
              <a:t>)</a:t>
            </a:r>
            <a:endParaRPr lang="es-ES" sz="2400" b="1" dirty="0"/>
          </a:p>
          <a:p>
            <a:pPr algn="r" rtl="1">
              <a:spcBef>
                <a:spcPts val="1200"/>
              </a:spcBef>
            </a:pPr>
            <a:r>
              <a:rPr lang="ar-SA" sz="2400" b="1" dirty="0">
                <a:solidFill>
                  <a:srgbClr val="579D65"/>
                </a:solidFill>
              </a:rPr>
              <a:t>ما فعله الله وما سيفعله </a:t>
            </a:r>
            <a:r>
              <a:rPr lang="ar-SA" sz="2400" b="1" dirty="0"/>
              <a:t>(يشوع</a:t>
            </a:r>
            <a:r>
              <a:rPr lang="fr-FR" sz="2400" b="1" dirty="0"/>
              <a:t>5-1:23</a:t>
            </a:r>
            <a:r>
              <a:rPr lang="ar-SA" sz="2400" b="1" dirty="0"/>
              <a:t>)</a:t>
            </a:r>
            <a:endParaRPr lang="es-ES" sz="2400" b="1" dirty="0"/>
          </a:p>
          <a:p>
            <a:pPr algn="r" rtl="1">
              <a:spcBef>
                <a:spcPts val="1200"/>
              </a:spcBef>
            </a:pPr>
            <a:r>
              <a:rPr lang="ar-SA" sz="2400" b="1" dirty="0">
                <a:solidFill>
                  <a:srgbClr val="5F69DE"/>
                </a:solidFill>
              </a:rPr>
              <a:t>مكافأة الإخلاص </a:t>
            </a:r>
            <a:r>
              <a:rPr lang="ar-SA" sz="2400" b="1" dirty="0"/>
              <a:t>(يشوع</a:t>
            </a:r>
            <a:r>
              <a:rPr lang="fr-FR" sz="2400" b="1" dirty="0"/>
              <a:t>10-6:23</a:t>
            </a:r>
            <a:r>
              <a:rPr lang="ar-SA" sz="2400" b="1" dirty="0"/>
              <a:t>)</a:t>
            </a:r>
            <a:endParaRPr lang="es-ES" sz="2400" b="1" dirty="0"/>
          </a:p>
          <a:p>
            <a:pPr algn="r" rtl="1">
              <a:spcBef>
                <a:spcPts val="1200"/>
              </a:spcBef>
            </a:pPr>
            <a:r>
              <a:rPr lang="ar-SA" sz="2400" b="1" dirty="0">
                <a:solidFill>
                  <a:srgbClr val="DE5F8B"/>
                </a:solidFill>
              </a:rPr>
              <a:t>ما يجب أن نفعله </a:t>
            </a:r>
            <a:r>
              <a:rPr lang="ar-SA" sz="2400" b="1" dirty="0"/>
              <a:t>(يشوع</a:t>
            </a:r>
            <a:r>
              <a:rPr lang="fr-FR" sz="2400" b="1" dirty="0"/>
              <a:t>14-11:23</a:t>
            </a:r>
            <a:r>
              <a:rPr lang="ar-SA" sz="2400" b="1" dirty="0"/>
              <a:t>)</a:t>
            </a:r>
            <a:endParaRPr lang="es-ES" sz="2400" b="1" dirty="0"/>
          </a:p>
          <a:p>
            <a:pPr algn="r" rtl="1">
              <a:spcBef>
                <a:spcPts val="1200"/>
              </a:spcBef>
            </a:pPr>
            <a:r>
              <a:rPr lang="ar-SA" sz="2400" b="1" dirty="0">
                <a:solidFill>
                  <a:srgbClr val="A05BDC"/>
                </a:solidFill>
              </a:rPr>
              <a:t>العقاب على الخيانة </a:t>
            </a:r>
            <a:r>
              <a:rPr lang="ar-SA" sz="2400" b="1" dirty="0"/>
              <a:t>(يشوع</a:t>
            </a:r>
            <a:r>
              <a:rPr lang="fr-FR" sz="2400" b="1" dirty="0"/>
              <a:t>16-15:23</a:t>
            </a:r>
            <a:r>
              <a:rPr lang="ar-SA" sz="2400" b="1" dirty="0"/>
              <a:t>)</a:t>
            </a:r>
            <a:endParaRPr lang="en" sz="2400" b="1" dirty="0"/>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210752"/>
            <a:ext cx="7353300" cy="830997"/>
          </a:xfrm>
          <a:prstGeom prst="rect">
            <a:avLst/>
          </a:prstGeom>
          <a:noFill/>
        </p:spPr>
        <p:txBody>
          <a:bodyPr wrap="square" rtlCol="0">
            <a:spAutoFit/>
          </a:bodyPr>
          <a:lstStyle/>
          <a:p>
            <a:pPr algn="r" rtl="1">
              <a:spcBef>
                <a:spcPts val="600"/>
              </a:spcBef>
            </a:pPr>
            <a:r>
              <a:rPr lang="ar-SA" sz="2400" b="1" dirty="0"/>
              <a:t>كان يشوع قد أصبح كبيرا في السن بالفعل، ولا تزال هناك أراض يجب غزوها. جمع القادة الجدد لتشجيعهم على مواصلة الغزو.</a:t>
            </a:r>
            <a:endParaRPr lang="en" sz="2400" b="1" dirty="0"/>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342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561905">
            <a:off x="10246858" y="439718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0642880">
            <a:off x="10245149" y="4911902"/>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10241351" y="5426618"/>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645554">
            <a:off x="10245088" y="6456049"/>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10241351" y="5941334"/>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418864"/>
            <a:ext cx="7353299" cy="1200329"/>
          </a:xfrm>
          <a:prstGeom prst="rect">
            <a:avLst/>
          </a:prstGeom>
          <a:noFill/>
        </p:spPr>
        <p:txBody>
          <a:bodyPr wrap="square">
            <a:spAutoFit/>
          </a:bodyPr>
          <a:lstStyle/>
          <a:p>
            <a:pPr algn="r" rtl="1">
              <a:spcBef>
                <a:spcPts val="600"/>
              </a:spcBef>
            </a:pPr>
            <a:r>
              <a:rPr lang="ar-SA" sz="2400" b="1"/>
              <a:t>لكنه أيضا عرض عليهم المخاطر. في الواقع، كان هناك خطر واحد فقط، نفس الخطر الذي يجب أن نواجهه اليوم: التوقف عن الوفاء لله؛ نرد إخلاص الله بالخيانة من جانبنا.</a:t>
            </a:r>
            <a:endParaRPr lang="en" sz="2400" b="1" dirty="0"/>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314808"/>
            <a:ext cx="7353299" cy="830997"/>
          </a:xfrm>
          <a:prstGeom prst="rect">
            <a:avLst/>
          </a:prstGeom>
          <a:noFill/>
        </p:spPr>
        <p:txBody>
          <a:bodyPr wrap="square">
            <a:spAutoFit/>
          </a:bodyPr>
          <a:lstStyle/>
          <a:p>
            <a:pPr algn="r" rtl="1">
              <a:spcBef>
                <a:spcPts val="600"/>
              </a:spcBef>
            </a:pPr>
            <a:r>
              <a:rPr lang="ar-SA" sz="2400" b="1" dirty="0"/>
              <a:t>القدرة على تحقيق النصر لم تكن فيهم، بل في الله. لذا ذكرهم بالأمانة التي أظهرها الله بالفعل وأكد لهم أنه سيظل مخلصا.</a:t>
            </a:r>
            <a:endParaRPr lang="en" sz="2400" b="1" dirty="0"/>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righ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2"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righ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2"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righ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righ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2"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righ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2135"/>
            <a:ext cx="12192000" cy="830997"/>
          </a:xfrm>
          <a:prstGeom prst="rect">
            <a:avLst/>
          </a:prstGeom>
          <a:noFill/>
        </p:spPr>
        <p:txBody>
          <a:bodyPr wrap="square">
            <a:spAutoFit/>
          </a:bodyPr>
          <a:lstStyle/>
          <a:p>
            <a:pPr algn="ctr" rtl="1"/>
            <a:r>
              <a:rPr lang="ar-SA" sz="4800" b="1" spc="600">
                <a:ln w="6600">
                  <a:solidFill>
                    <a:schemeClr val="accent2"/>
                  </a:solidFill>
                  <a:prstDash val="solid"/>
                </a:ln>
                <a:solidFill>
                  <a:srgbClr val="FFFFFF"/>
                </a:solidFill>
                <a:effectLst>
                  <a:outerShdw dist="38100" dir="2700000" algn="tl" rotWithShape="0">
                    <a:schemeClr val="accent2"/>
                  </a:outerShdw>
                </a:effectLst>
              </a:rPr>
              <a:t>أمانة الله</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777423"/>
            <a:ext cx="10725150" cy="400110"/>
          </a:xfrm>
          <a:prstGeom prst="rect">
            <a:avLst/>
          </a:prstGeom>
          <a:noFill/>
        </p:spPr>
        <p:txBody>
          <a:bodyPr wrap="square">
            <a:spAutoFit/>
          </a:bodyPr>
          <a:lstStyle/>
          <a:p>
            <a:pPr algn="ctr" rtl="1"/>
            <a:r>
              <a:rPr lang="en" sz="2000"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rgbClr val="FFFAB0"/>
                </a:solidFill>
              </a:rPr>
              <a:t>لم تسقُطْ كلِمَةٌ مِنْ جميعِ الكلامِ الصّالِحِ الّذي كلَّمَ بهِ الرَّبُّ بَيتَ إسرائيلَ، بل الكُلُّ صارَ</a:t>
            </a:r>
            <a:r>
              <a:rPr lang="en" sz="2000"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ar-SA" sz="1600" b="1" dirty="0">
                <a:solidFill>
                  <a:srgbClr val="FADFBE"/>
                </a:solidFill>
                <a:effectLst>
                  <a:outerShdw blurRad="38100" dist="38100" dir="2700000" algn="tl">
                    <a:srgbClr val="000000">
                      <a:alpha val="43137"/>
                    </a:srgbClr>
                  </a:outerShdw>
                </a:effectLst>
                <a:latin typeface="Comic Sans MS" panose="030F0702030302020204" pitchFamily="66" charset="0"/>
              </a:rPr>
              <a:t>يشوع </a:t>
            </a:r>
            <a:r>
              <a:rPr lang="fr-FR" sz="1600" b="1" dirty="0">
                <a:solidFill>
                  <a:srgbClr val="FADFBE"/>
                </a:solidFill>
                <a:effectLst>
                  <a:outerShdw blurRad="38100" dist="38100" dir="2700000" algn="tl">
                    <a:srgbClr val="000000">
                      <a:alpha val="43137"/>
                    </a:srgbClr>
                  </a:outerShdw>
                </a:effectLst>
                <a:latin typeface="Comic Sans MS" panose="030F0702030302020204" pitchFamily="66" charset="0"/>
              </a:rPr>
              <a:t>(45:21</a:t>
            </a:r>
            <a:r>
              <a:rPr lang="en" sz="1600" b="1" dirty="0">
                <a:solidFill>
                  <a:srgbClr val="FADFB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286751"/>
            <a:ext cx="12065688" cy="738664"/>
          </a:xfrm>
          <a:prstGeom prst="rect">
            <a:avLst/>
          </a:prstGeom>
          <a:noFill/>
        </p:spPr>
        <p:txBody>
          <a:bodyPr wrap="square" rtlCol="0">
            <a:spAutoFit/>
          </a:bodyPr>
          <a:lstStyle/>
          <a:p>
            <a:pPr algn="r" rtl="1">
              <a:spcBef>
                <a:spcPts val="600"/>
              </a:spcBef>
            </a:pPr>
            <a:r>
              <a:rPr lang="ar-SA" sz="2400" b="1" dirty="0"/>
              <a:t>أعطى الله إسرائيل "كل الأرض" (يشوع </a:t>
            </a:r>
            <a:r>
              <a:rPr lang="fr-FR" sz="2400" b="1" dirty="0"/>
              <a:t> (43:21) </a:t>
            </a:r>
            <a:r>
              <a:rPr lang="ar-SA" sz="2400" b="1" dirty="0"/>
              <a:t>وسلم إلى أيديهم "كل أعدائهم" </a:t>
            </a:r>
            <a:r>
              <a:rPr lang="ar-SA" b="1" dirty="0"/>
              <a:t>(يشوع </a:t>
            </a:r>
            <a:r>
              <a:rPr lang="fr-FR" b="1" dirty="0"/>
              <a:t>(44:21</a:t>
            </a:r>
            <a:r>
              <a:rPr lang="fr-FR" sz="2400" b="1" dirty="0"/>
              <a:t>، </a:t>
            </a:r>
            <a:r>
              <a:rPr lang="ar-SA" sz="2400" b="1" dirty="0"/>
              <a:t>الكلّ إكتمل “</a:t>
            </a:r>
            <a:br>
              <a:rPr lang="es-ES" sz="2400" b="1" dirty="0"/>
            </a:br>
            <a:r>
              <a:rPr lang="ar-SA" b="1" dirty="0"/>
              <a:t>(يشوع </a:t>
            </a:r>
            <a:r>
              <a:rPr lang="fr-FR" b="1" dirty="0"/>
              <a:t>(45:21.</a:t>
            </a:r>
            <a:endParaRPr lang="en" sz="2400" b="1" dirty="0"/>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28705"/>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265033"/>
            <a:ext cx="5175518" cy="2308324"/>
          </a:xfrm>
          <a:prstGeom prst="rect">
            <a:avLst/>
          </a:prstGeom>
          <a:noFill/>
        </p:spPr>
        <p:txBody>
          <a:bodyPr wrap="square">
            <a:spAutoFit/>
          </a:bodyPr>
          <a:lstStyle/>
          <a:p>
            <a:pPr algn="r" rtl="1">
              <a:spcBef>
                <a:spcPts val="600"/>
              </a:spcBef>
            </a:pPr>
            <a:r>
              <a:rPr lang="ar-SA" sz="2400" b="1" dirty="0"/>
              <a:t>الاستخدام المتكرر لكلمة "كل" يؤكد على أمانة الله في تحقيق وعوده. لقد هزم أعداؤه على يد الله. يمكنهم السكن في الأرض لأن الله امتلكها. كانوا متأكدين أنهم سينتهون من طرد الكنعانيين الذين ما زالوا يعيشون في الأرض لأن الله أوفى بوعوده حتى الآن وسيستمر في وفاؤها في المستقبل.</a:t>
            </a:r>
            <a:endParaRPr lang="en" sz="2400" b="1" dirty="0"/>
          </a:p>
        </p:txBody>
      </p:sp>
      <p:sp>
        <p:nvSpPr>
          <p:cNvPr id="10" name="CuadroTexto 9">
            <a:extLst>
              <a:ext uri="{FF2B5EF4-FFF2-40B4-BE49-F238E27FC236}">
                <a16:creationId xmlns:a16="http://schemas.microsoft.com/office/drawing/2014/main" id="{159BA1D1-2B58-25CF-FBEF-903E84580D57}"/>
              </a:ext>
            </a:extLst>
          </p:cNvPr>
          <p:cNvSpPr txBox="1"/>
          <p:nvPr/>
        </p:nvSpPr>
        <p:spPr>
          <a:xfrm>
            <a:off x="5200650" y="5526357"/>
            <a:ext cx="6991349" cy="1200329"/>
          </a:xfrm>
          <a:prstGeom prst="rect">
            <a:avLst/>
          </a:prstGeom>
          <a:noFill/>
        </p:spPr>
        <p:txBody>
          <a:bodyPr wrap="square">
            <a:spAutoFit/>
          </a:bodyPr>
          <a:lstStyle/>
          <a:p>
            <a:pPr algn="r" rtl="1">
              <a:spcBef>
                <a:spcPts val="600"/>
              </a:spcBef>
            </a:pPr>
            <a:r>
              <a:rPr lang="ar-SA" sz="2400" b="1" dirty="0"/>
              <a:t>كل هذا يصب في مصلحتنا. الله يبقى أمينًا (تثنية ٧: ٩؛ مزمور ١١٧: ٢؛ مراثي ٣: ٢٢-٢٣). لقد وعدنا أن يخلصنا ويهبنا الأرض ميراثًا، وسيفي بهذا الوعد (فيلبي ١: ٦؛ ١ بطرس ١: ٥؛ مزمور ٣٧: ٢٩).</a:t>
            </a:r>
            <a:endParaRPr lang="en" sz="2400" b="1" dirty="0"/>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4949886"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11503"/>
            <a:ext cx="12192000" cy="769441"/>
          </a:xfrm>
          <a:prstGeom prst="rect">
            <a:avLst/>
          </a:prstGeom>
          <a:noFill/>
        </p:spPr>
        <p:txBody>
          <a:bodyPr wrap="square">
            <a:spAutoFit/>
          </a:bodyPr>
          <a:lstStyle/>
          <a:p>
            <a:pPr algn="ctr" rtl="1"/>
            <a:r>
              <a:rPr lang="ar-SA"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ما فعله الله وما سيفعله</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369332"/>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rtl="1"/>
            <a:r>
              <a:rPr lang="en" b="1" dirty="0">
                <a:solidFill>
                  <a:schemeClr val="accent1">
                    <a:lumMod val="50000"/>
                  </a:schemeClr>
                </a:solidFill>
                <a:latin typeface="Comic Sans MS" panose="030F0702030302020204" pitchFamily="66" charset="0"/>
              </a:rPr>
              <a:t>“</a:t>
            </a:r>
            <a:r>
              <a:rPr lang="ar-SA" b="1" dirty="0">
                <a:solidFill>
                  <a:schemeClr val="accent6"/>
                </a:solidFill>
              </a:rPr>
              <a:t>وأنتُمْ قد رأيتُمْ كُلَّ ما عَمِلَ الرَّبُّ إلهُكُمْ بجميعِ أولئكَ الشُّعوبِ مِنْ أجلِكُمْ، لأنَّ الرَّبَّ إلهَكُمْ هو المُحارِبُ عنكُمْ</a:t>
            </a:r>
            <a:r>
              <a:rPr lang="en" b="1" dirty="0">
                <a:solidFill>
                  <a:schemeClr val="accent1">
                    <a:lumMod val="50000"/>
                  </a:schemeClr>
                </a:solidFill>
                <a:latin typeface="Comic Sans MS" panose="030F0702030302020204" pitchFamily="66" charset="0"/>
              </a:rPr>
              <a:t>” </a:t>
            </a:r>
            <a:r>
              <a:rPr lang="ar-SA" sz="1400" b="1" dirty="0">
                <a:solidFill>
                  <a:schemeClr val="accent1">
                    <a:lumMod val="50000"/>
                  </a:schemeClr>
                </a:solidFill>
                <a:latin typeface="Comic Sans MS" panose="030F0702030302020204" pitchFamily="66" charset="0"/>
              </a:rPr>
              <a:t>(يشوع </a:t>
            </a:r>
            <a:r>
              <a:rPr lang="fr-FR" sz="1400" b="1" dirty="0">
                <a:solidFill>
                  <a:schemeClr val="accent1">
                    <a:lumMod val="50000"/>
                  </a:schemeClr>
                </a:solidFill>
                <a:latin typeface="Comic Sans MS" panose="030F0702030302020204" pitchFamily="66" charset="0"/>
              </a:rPr>
              <a:t>3:23</a:t>
            </a:r>
            <a:r>
              <a:rPr lang="ar-SA" sz="1400" b="1" dirty="0">
                <a:solidFill>
                  <a:schemeClr val="accent1">
                    <a:lumMod val="50000"/>
                  </a:schemeClr>
                </a:solidFill>
                <a:latin typeface="Comic Sans MS" panose="030F0702030302020204" pitchFamily="66" charset="0"/>
              </a:rPr>
              <a:t> </a:t>
            </a:r>
            <a:r>
              <a:rPr lang="fr-FR" sz="1400" b="1" dirty="0">
                <a:solidFill>
                  <a:schemeClr val="accent1">
                    <a:lumMod val="50000"/>
                  </a:schemeClr>
                </a:solidFill>
                <a:latin typeface="Comic Sans MS" panose="030F0702030302020204" pitchFamily="66" charset="0"/>
              </a:rPr>
              <a:t>(</a:t>
            </a:r>
            <a:endParaRPr lang="en" sz="1400" b="1" dirty="0">
              <a:solidFill>
                <a:schemeClr val="accent1">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0E846D96-FE68-AE4C-6A71-1C86F2994B4A}"/>
              </a:ext>
            </a:extLst>
          </p:cNvPr>
          <p:cNvSpPr txBox="1"/>
          <p:nvPr/>
        </p:nvSpPr>
        <p:spPr>
          <a:xfrm>
            <a:off x="8677826" y="1596959"/>
            <a:ext cx="3360556" cy="1200329"/>
          </a:xfrm>
          <a:prstGeom prst="rect">
            <a:avLst/>
          </a:prstGeom>
          <a:noFill/>
        </p:spPr>
        <p:txBody>
          <a:bodyPr wrap="square" rtlCol="0">
            <a:spAutoFit/>
          </a:bodyPr>
          <a:lstStyle/>
          <a:p>
            <a:pPr algn="r" rtl="1">
              <a:spcBef>
                <a:spcPts val="600"/>
              </a:spcBef>
            </a:pPr>
            <a:r>
              <a:rPr lang="ar-SA" sz="2400" b="1" dirty="0"/>
              <a:t>في خطابه للشيوخ، يبدأ يشوع بإخبارهم بما فعله الله بالفعل وما كان لا يزال ينوي فعله:</a:t>
            </a:r>
            <a:endParaRPr lang="en" sz="2400" b="1" dirty="0"/>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6648307" y="1496990"/>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2" name="Forma libre: forma 11">
            <a:extLst>
              <a:ext uri="{FF2B5EF4-FFF2-40B4-BE49-F238E27FC236}">
                <a16:creationId xmlns:a16="http://schemas.microsoft.com/office/drawing/2014/main" id="{69F8A6A2-C920-425D-D1D1-DA4FDE7283BD}"/>
              </a:ext>
            </a:extLst>
          </p:cNvPr>
          <p:cNvSpPr/>
          <p:nvPr/>
        </p:nvSpPr>
        <p:spPr>
          <a:xfrm rot="10800000">
            <a:off x="5840936" y="1870199"/>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3623223"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3148408" y="2622956"/>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rtl="1">
              <a:lnSpc>
                <a:spcPct val="90000"/>
              </a:lnSpc>
              <a:spcBef>
                <a:spcPct val="0"/>
              </a:spcBef>
              <a:spcAft>
                <a:spcPct val="35000"/>
              </a:spcAft>
            </a:pPr>
            <a:r>
              <a:rPr lang="ar-SA" sz="2000" b="1" dirty="0">
                <a:effectLst>
                  <a:outerShdw blurRad="38100" dist="38100" dir="2700000" algn="tl">
                    <a:srgbClr val="000000">
                      <a:alpha val="43137"/>
                    </a:srgbClr>
                  </a:outerShdw>
                </a:effectLst>
              </a:rPr>
              <a:t>لقد قسم الأرض بين القبائل (يشوع </a:t>
            </a:r>
            <a:r>
              <a:rPr lang="fr-FR" sz="2000" b="1" dirty="0">
                <a:effectLst>
                  <a:outerShdw blurRad="38100" dist="38100" dir="2700000" algn="tl">
                    <a:srgbClr val="000000">
                      <a:alpha val="43137"/>
                    </a:srgbClr>
                  </a:outerShdw>
                </a:effectLst>
              </a:rPr>
              <a:t>4:23</a:t>
            </a:r>
            <a:r>
              <a:rPr lang="ar-SA" sz="2000" b="1"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rot="10800000">
            <a:off x="2809535" y="1874575"/>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766208" y="1497880"/>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139509" y="2622956"/>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rtl="1">
              <a:lnSpc>
                <a:spcPct val="90000"/>
              </a:lnSpc>
              <a:spcBef>
                <a:spcPct val="0"/>
              </a:spcBef>
              <a:spcAft>
                <a:spcPct val="35000"/>
              </a:spcAft>
            </a:pPr>
            <a:r>
              <a:rPr lang="ar-SA" sz="2000" b="1" dirty="0">
                <a:effectLst>
                  <a:outerShdw blurRad="38100" dist="38100" dir="2700000" algn="tl">
                    <a:srgbClr val="000000">
                      <a:alpha val="43137"/>
                    </a:srgbClr>
                  </a:outerShdw>
                </a:effectLst>
              </a:rPr>
              <a:t>سيطرد الأمم التي تبقى (يشوع </a:t>
            </a:r>
            <a:r>
              <a:rPr lang="fr-FR" sz="2000" b="1" dirty="0">
                <a:effectLst>
                  <a:outerShdw blurRad="38100" dist="38100" dir="2700000" algn="tl">
                    <a:srgbClr val="000000">
                      <a:alpha val="43137"/>
                    </a:srgbClr>
                  </a:outerShdw>
                </a:effectLst>
              </a:rPr>
              <a:t>5:23</a:t>
            </a:r>
            <a:r>
              <a:rPr lang="ar-SA" sz="2000" b="1"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652351"/>
            <a:ext cx="6096000" cy="830997"/>
          </a:xfrm>
          <a:prstGeom prst="rect">
            <a:avLst/>
          </a:prstGeom>
          <a:noFill/>
        </p:spPr>
        <p:txBody>
          <a:bodyPr wrap="square" rtlCol="0">
            <a:spAutoFit/>
          </a:bodyPr>
          <a:lstStyle/>
          <a:p>
            <a:pPr algn="r" rtl="1">
              <a:spcBef>
                <a:spcPts val="600"/>
              </a:spcBef>
            </a:pPr>
            <a:r>
              <a:rPr lang="ar-SA" sz="2400" b="1" dirty="0"/>
              <a:t>كل هذا (ما تم فعله بالفعل وما لم يفعل بعد) كان خاضعا لشرط واحد من جانب إسرائيل: الطاعة (يشوع </a:t>
            </a:r>
            <a:r>
              <a:rPr lang="fr-FR" sz="2400" b="1" dirty="0"/>
              <a:t>6:23</a:t>
            </a:r>
            <a:r>
              <a:rPr lang="ar-SA" sz="2400" b="1" dirty="0"/>
              <a:t>).</a:t>
            </a:r>
            <a:endParaRPr lang="en" sz="2400" b="1" dirty="0"/>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465173"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0895"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5871074" y="5756726"/>
            <a:ext cx="6320926" cy="830997"/>
          </a:xfrm>
          <a:prstGeom prst="rect">
            <a:avLst/>
          </a:prstGeom>
          <a:noFill/>
        </p:spPr>
        <p:txBody>
          <a:bodyPr wrap="square">
            <a:spAutoFit/>
          </a:bodyPr>
          <a:lstStyle/>
          <a:p>
            <a:pPr algn="r" rtl="1">
              <a:spcBef>
                <a:spcPts val="600"/>
              </a:spcBef>
            </a:pPr>
            <a:r>
              <a:rPr lang="ar-SA" sz="2400" b="1" dirty="0"/>
              <a:t>الأمر متروك لنا لمواصلة المعركة، والثقة بالروح القدس لنعيش حياة منتصرة2</a:t>
            </a:r>
            <a:r>
              <a:rPr lang="fr-FR" sz="2400" b="1" dirty="0"/>
              <a:t>)</a:t>
            </a:r>
            <a:r>
              <a:rPr lang="ar-SA" sz="2400" b="1" dirty="0"/>
              <a:t> كور</a:t>
            </a:r>
            <a:r>
              <a:rPr lang="fr-FR" sz="2400" b="1" dirty="0" err="1"/>
              <a:t>ephesien</a:t>
            </a:r>
            <a:r>
              <a:rPr lang="fr-FR" sz="2400" b="1" dirty="0"/>
              <a:t> 6: 11-18,(5-3:10</a:t>
            </a:r>
            <a:endParaRPr lang="en" sz="2400" b="1" dirty="0"/>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200329"/>
          </a:xfrm>
          <a:prstGeom prst="rect">
            <a:avLst/>
          </a:prstGeom>
          <a:noFill/>
        </p:spPr>
        <p:txBody>
          <a:bodyPr wrap="square">
            <a:spAutoFit/>
          </a:bodyPr>
          <a:lstStyle/>
          <a:p>
            <a:pPr algn="r" rtl="1">
              <a:spcBef>
                <a:spcPts val="600"/>
              </a:spcBef>
            </a:pPr>
            <a:r>
              <a:rPr lang="ar-SA" sz="2400" b="1" dirty="0"/>
              <a:t>تاريخ إسرائيل هو درس لنا اليوم. لقد انتصر الله بالفعل على الخطيئة ومنحنا اليقين بالخلاص من خلال تضحية يسوع (</a:t>
            </a:r>
            <a:r>
              <a:rPr lang="ar-SA" sz="2400" b="1" dirty="0" err="1"/>
              <a:t>كولوسي</a:t>
            </a:r>
            <a:r>
              <a:rPr lang="ar-SA" sz="2400" b="1" dirty="0"/>
              <a:t> </a:t>
            </a:r>
            <a:r>
              <a:rPr lang="fr-FR" sz="2400" b="1" dirty="0"/>
              <a:t>15:2</a:t>
            </a:r>
            <a:r>
              <a:rPr lang="ar-SA" sz="2400" b="1" dirty="0"/>
              <a:t>).</a:t>
            </a:r>
            <a:endParaRPr lang="en" sz="2400" b="1"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6073808" y="2622956"/>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algn="ctr" defTabSz="800100" rtl="1">
              <a:lnSpc>
                <a:spcPct val="90000"/>
              </a:lnSpc>
              <a:spcBef>
                <a:spcPct val="0"/>
              </a:spcBef>
              <a:spcAft>
                <a:spcPct val="35000"/>
              </a:spcAft>
            </a:pPr>
            <a:r>
              <a:rPr lang="ar-SA" sz="2000" b="1" dirty="0">
                <a:effectLst>
                  <a:outerShdw blurRad="38100" dist="38100" dir="2700000" algn="tl">
                    <a:srgbClr val="000000">
                      <a:alpha val="43137"/>
                    </a:srgbClr>
                  </a:outerShdw>
                </a:effectLst>
              </a:rPr>
              <a:t>لقد حارب الأمم</a:t>
            </a:r>
            <a:endParaRPr lang="fr-FR" sz="2000" b="1" dirty="0">
              <a:effectLst>
                <a:outerShdw blurRad="38100" dist="38100" dir="2700000" algn="tl">
                  <a:srgbClr val="000000">
                    <a:alpha val="43137"/>
                  </a:srgbClr>
                </a:outerShdw>
              </a:effectLst>
            </a:endParaRPr>
          </a:p>
          <a:p>
            <a:pPr lvl="0" algn="ctr" defTabSz="800100" rtl="1">
              <a:lnSpc>
                <a:spcPct val="90000"/>
              </a:lnSpc>
              <a:spcBef>
                <a:spcPct val="0"/>
              </a:spcBef>
              <a:spcAft>
                <a:spcPct val="35000"/>
              </a:spcAft>
            </a:pPr>
            <a:r>
              <a:rPr lang="ar-SA" sz="2000" b="1" dirty="0">
                <a:effectLst>
                  <a:outerShdw blurRad="38100" dist="38100" dir="2700000" algn="tl">
                    <a:srgbClr val="000000">
                      <a:alpha val="43137"/>
                    </a:srgbClr>
                  </a:outerShdw>
                </a:effectLst>
              </a:rPr>
              <a:t> (يشوع23: 3)</a:t>
            </a:r>
            <a:endParaRPr lang="es-ES" sz="20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righ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2"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righ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2"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righ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2" grpId="0" animBg="1"/>
      <p:bldP spid="13" grpId="0" animBg="1"/>
      <p:bldP spid="14" grpId="0" animBg="1"/>
      <p:bldP spid="15" grpId="0" animBg="1"/>
      <p:bldP spid="16" grpId="0" animBg="1"/>
      <p:bldP spid="17" grpId="0" animBg="1"/>
      <p:bldP spid="7" grpId="0"/>
      <p:bldP spid="6" grpId="0"/>
      <p:bldP spid="21"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10747"/>
            <a:ext cx="7217901" cy="646331"/>
          </a:xfrm>
          <a:prstGeom prst="rect">
            <a:avLst/>
          </a:prstGeom>
          <a:noFill/>
        </p:spPr>
        <p:txBody>
          <a:bodyPr wrap="square">
            <a:spAutoFit/>
          </a:bodyPr>
          <a:lstStyle/>
          <a:p>
            <a:pPr algn="ctr" rtl="1"/>
            <a:r>
              <a:rPr lang="ar-SA" sz="3600" b="1">
                <a:solidFill>
                  <a:schemeClr val="bg1"/>
                </a:solidFill>
                <a:effectLst>
                  <a:outerShdw blurRad="38100" dist="38100" dir="2700000" algn="tl">
                    <a:srgbClr val="000000">
                      <a:alpha val="43137"/>
                    </a:srgbClr>
                  </a:outerShdw>
                </a:effectLst>
              </a:rPr>
              <a:t>مكافأة الإخلاص</a:t>
            </a:r>
            <a:endParaRPr lang="en" sz="3400" b="1" spc="50" dirty="0">
              <a:ln w="9525" cmpd="sng">
                <a:solidFill>
                  <a:schemeClr val="accent1"/>
                </a:solidFill>
                <a:prstDash val="solid"/>
              </a:ln>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791377"/>
            <a:ext cx="7217901" cy="369332"/>
          </a:xfrm>
          <a:prstGeom prst="rect">
            <a:avLst/>
          </a:prstGeom>
          <a:noFill/>
        </p:spPr>
        <p:txBody>
          <a:bodyPr wrap="square">
            <a:spAutoFit/>
          </a:bodyPr>
          <a:lstStyle/>
          <a:p>
            <a:pPr algn="ctr" rtl="1"/>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tx2">
                    <a:lumMod val="20000"/>
                    <a:lumOff val="80000"/>
                  </a:schemeClr>
                </a:solidFill>
              </a:rPr>
              <a:t>رَجُلٌ واحِدٌ مِنكُمْ يَطرُدُ ألفًا، لأنَّ الرَّبَّ إلهَكُمْ هو المُحارِبُ عنكُمْ كما كلَّمَكُمْ</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(يشوع </a:t>
            </a:r>
            <a:r>
              <a:rPr lang="fr-FR"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(10:23</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256881"/>
            <a:ext cx="7120385" cy="830997"/>
          </a:xfrm>
          <a:prstGeom prst="rect">
            <a:avLst/>
          </a:prstGeom>
          <a:noFill/>
        </p:spPr>
        <p:txBody>
          <a:bodyPr wrap="square" rtlCol="0">
            <a:spAutoFit/>
          </a:bodyPr>
          <a:lstStyle/>
          <a:p>
            <a:pPr algn="r" rtl="1">
              <a:spcBef>
                <a:spcPts val="600"/>
              </a:spcBef>
            </a:pPr>
            <a:r>
              <a:rPr lang="ar-SA" sz="2400" b="1" dirty="0"/>
              <a:t>وكانت مكافأة إخلاص إسرائيل هي النصر الكامل والمطلق على جميع أعدائهم (يشوع </a:t>
            </a:r>
            <a:r>
              <a:rPr lang="fr-FR" sz="2400" b="1" dirty="0"/>
              <a:t>10-6:23</a:t>
            </a:r>
            <a:r>
              <a:rPr lang="ar-SA" sz="2400" b="1" dirty="0"/>
              <a:t>).</a:t>
            </a:r>
            <a:endParaRPr lang="en" sz="2400" b="1" dirty="0"/>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1493043249"/>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5996693"/>
            <a:ext cx="8636676" cy="907941"/>
          </a:xfrm>
          <a:prstGeom prst="rect">
            <a:avLst/>
          </a:prstGeom>
          <a:noFill/>
        </p:spPr>
        <p:txBody>
          <a:bodyPr wrap="square" rtlCol="0">
            <a:spAutoFit/>
          </a:bodyPr>
          <a:lstStyle/>
          <a:p>
            <a:pPr algn="r" rtl="1">
              <a:spcBef>
                <a:spcPts val="600"/>
              </a:spcBef>
            </a:pPr>
            <a:r>
              <a:rPr lang="ar-SA" sz="2400" b="1" dirty="0"/>
              <a:t>لذلك، ننصح نحن المسيحيين باتباع نفس التوصيات، وعدم الزواج من غير المؤمنين </a:t>
            </a:r>
            <a:endParaRPr lang="fr-FR" sz="2400" b="1" dirty="0"/>
          </a:p>
          <a:p>
            <a:pPr algn="r" rtl="1">
              <a:spcBef>
                <a:spcPts val="600"/>
              </a:spcBef>
            </a:pPr>
            <a:r>
              <a:rPr lang="ar-SA" sz="2400" b="1" dirty="0"/>
              <a:t>(2 </a:t>
            </a:r>
            <a:r>
              <a:rPr lang="ar-SA" sz="2400" b="1" dirty="0" err="1"/>
              <a:t>كورنثوس</a:t>
            </a:r>
            <a:r>
              <a:rPr lang="ar-SA" sz="2400" b="1" dirty="0"/>
              <a:t> </a:t>
            </a:r>
            <a:r>
              <a:rPr lang="fr-FR" sz="2400" b="1" dirty="0"/>
              <a:t>-14:6</a:t>
            </a:r>
            <a:r>
              <a:rPr lang="ar-SA" sz="2400" b="1" dirty="0"/>
              <a:t>16).</a:t>
            </a:r>
            <a:endParaRPr lang="en" sz="2400" b="1" dirty="0"/>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58871"/>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051698"/>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58191"/>
            <a:ext cx="8038681" cy="830997"/>
          </a:xfrm>
          <a:prstGeom prst="rect">
            <a:avLst/>
          </a:prstGeom>
          <a:noFill/>
        </p:spPr>
        <p:txBody>
          <a:bodyPr wrap="square">
            <a:spAutoFit/>
          </a:bodyPr>
          <a:lstStyle/>
          <a:p>
            <a:pPr algn="r" rtl="1">
              <a:spcBef>
                <a:spcPts val="600"/>
              </a:spcBef>
            </a:pPr>
            <a:r>
              <a:rPr lang="ar-SA" sz="2400" b="1" dirty="0"/>
              <a:t>كان عليهم الحفاظ على النقاء الروحي. إذا تزوجوا السكان، سيبدؤون بالحديث عن آلهتهم، </a:t>
            </a:r>
            <a:r>
              <a:rPr lang="ar-SA" sz="2400" b="1" dirty="0" err="1"/>
              <a:t>وسيبدأون</a:t>
            </a:r>
            <a:r>
              <a:rPr lang="ar-SA" sz="2400" b="1" dirty="0"/>
              <a:t> في عبادتهم. وهكذا بدأت ردة سليمان (1 ملوك </a:t>
            </a:r>
            <a:r>
              <a:rPr lang="fr-FR" sz="2400" b="1" dirty="0"/>
              <a:t>4:11</a:t>
            </a:r>
            <a:r>
              <a:rPr lang="ar-SA" sz="2400" b="1" dirty="0"/>
              <a:t>).</a:t>
            </a:r>
            <a:endParaRPr lang="en" sz="2400" b="1" dirty="0"/>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830997"/>
          </a:xfrm>
          <a:prstGeom prst="rect">
            <a:avLst/>
          </a:prstGeom>
          <a:noFill/>
        </p:spPr>
        <p:txBody>
          <a:bodyPr wrap="square">
            <a:spAutoFit/>
          </a:bodyPr>
          <a:lstStyle/>
          <a:p>
            <a:pPr algn="r" rtl="1">
              <a:spcBef>
                <a:spcPts val="600"/>
              </a:spcBef>
            </a:pPr>
            <a:r>
              <a:rPr lang="ar-SA" sz="2400" b="1"/>
              <a:t>في سياق فتح كنعان، كان يجب أن يظهر الوفاء لله بثلاث طرق محددة جدا:</a:t>
            </a:r>
            <a:endParaRPr lang="en" sz="2400" b="1" dirty="0"/>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righ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45659"/>
            <a:ext cx="8523890" cy="646331"/>
          </a:xfrm>
          <a:prstGeom prst="rect">
            <a:avLst/>
          </a:prstGeom>
          <a:noFill/>
        </p:spPr>
        <p:txBody>
          <a:bodyPr wrap="square">
            <a:spAutoFit/>
          </a:bodyPr>
          <a:lstStyle/>
          <a:p>
            <a:pPr algn="ctr" rtl="1"/>
            <a:r>
              <a:rPr lang="ar-SA" sz="3600" b="1" spc="50">
                <a:ln w="0"/>
                <a:solidFill>
                  <a:schemeClr val="bg2"/>
                </a:solidFill>
                <a:effectLst>
                  <a:innerShdw blurRad="63500" dist="50800" dir="13500000">
                    <a:srgbClr val="000000">
                      <a:alpha val="50000"/>
                    </a:srgbClr>
                  </a:innerShdw>
                </a:effectLst>
              </a:rPr>
              <a:t>ما يجب أن نفعله</a:t>
            </a:r>
            <a:endParaRPr lang="en" sz="36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723335"/>
            <a:ext cx="7992888" cy="400110"/>
          </a:xfrm>
          <a:prstGeom prst="rect">
            <a:avLst/>
          </a:prstGeom>
          <a:noFill/>
        </p:spPr>
        <p:txBody>
          <a:bodyPr wrap="square">
            <a:spAutoFit/>
          </a:bodyPr>
          <a:lstStyle/>
          <a:p>
            <a:pPr algn="ctr" rtl="1"/>
            <a:r>
              <a:rPr lang="en" b="1" dirty="0">
                <a:solidFill>
                  <a:schemeClr val="accent6">
                    <a:lumMod val="75000"/>
                  </a:schemeClr>
                </a:solidFill>
                <a:latin typeface="Comic Sans MS" panose="030F0702030302020204" pitchFamily="66" charset="0"/>
              </a:rPr>
              <a:t>“</a:t>
            </a:r>
            <a:r>
              <a:rPr lang="ar-SA" sz="2000" b="1" dirty="0"/>
              <a:t>فاحتَفِظوا جِدًّا لأنفُسِكُمْ أنْ تُحِبّوا الرَّبَّ إلهَكُمْ</a:t>
            </a:r>
            <a:r>
              <a:rPr lang="en" b="1" dirty="0">
                <a:solidFill>
                  <a:schemeClr val="accent6">
                    <a:lumMod val="75000"/>
                  </a:schemeClr>
                </a:solidFill>
                <a:latin typeface="Comic Sans MS" panose="030F0702030302020204" pitchFamily="66" charset="0"/>
              </a:rPr>
              <a:t>” </a:t>
            </a:r>
            <a:r>
              <a:rPr lang="ar-SA" sz="1400" b="1" dirty="0">
                <a:solidFill>
                  <a:schemeClr val="accent6">
                    <a:lumMod val="75000"/>
                  </a:schemeClr>
                </a:solidFill>
                <a:latin typeface="Comic Sans MS" panose="030F0702030302020204" pitchFamily="66" charset="0"/>
              </a:rPr>
              <a:t>(يشوع </a:t>
            </a:r>
            <a:r>
              <a:rPr lang="fr-FR" sz="1400" b="1" dirty="0">
                <a:solidFill>
                  <a:schemeClr val="accent6">
                    <a:lumMod val="75000"/>
                  </a:schemeClr>
                </a:solidFill>
                <a:latin typeface="Comic Sans MS" panose="030F0702030302020204" pitchFamily="66" charset="0"/>
              </a:rPr>
              <a:t>(11:23)</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386892"/>
            <a:ext cx="5425815" cy="830997"/>
          </a:xfrm>
          <a:prstGeom prst="rect">
            <a:avLst/>
          </a:prstGeom>
          <a:noFill/>
        </p:spPr>
        <p:txBody>
          <a:bodyPr wrap="square" rtlCol="0">
            <a:spAutoFit/>
          </a:bodyPr>
          <a:lstStyle/>
          <a:p>
            <a:pPr algn="r" rtl="1">
              <a:spcBef>
                <a:spcPts val="600"/>
              </a:spcBef>
            </a:pPr>
            <a:r>
              <a:rPr lang="ar-SA" sz="2400" b="1" dirty="0"/>
              <a:t>يمكننا القول بلا شك أن النقطة الرئيسية في خطاب يشوع موجودة في الآية 11: أن نحب الله.</a:t>
            </a:r>
            <a:endParaRPr lang="en" sz="2400" b="1" dirty="0"/>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369956"/>
            <a:ext cx="6453641" cy="830997"/>
          </a:xfrm>
          <a:prstGeom prst="rect">
            <a:avLst/>
          </a:prstGeom>
          <a:noFill/>
        </p:spPr>
        <p:txBody>
          <a:bodyPr wrap="square">
            <a:spAutoFit/>
          </a:bodyPr>
          <a:lstStyle/>
          <a:p>
            <a:pPr algn="r" rtl="1">
              <a:spcBef>
                <a:spcPts val="600"/>
              </a:spcBef>
            </a:pPr>
            <a:r>
              <a:rPr lang="ar-SA" sz="2400" b="1" dirty="0"/>
              <a:t>بالإضافة إلى ذلك، يقترح يشوع حافزا لرعاية تلك المحبة: أمانة الله (يشوع </a:t>
            </a:r>
            <a:r>
              <a:rPr lang="fr-FR" sz="2400" b="1" dirty="0"/>
              <a:t>14:23</a:t>
            </a:r>
            <a:r>
              <a:rPr lang="ar-SA" sz="2400" b="1" dirty="0"/>
              <a:t>).</a:t>
            </a:r>
            <a:endParaRPr lang="en" sz="2400" b="1" dirty="0"/>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176822"/>
            <a:ext cx="6453641" cy="461665"/>
          </a:xfrm>
          <a:prstGeom prst="rect">
            <a:avLst/>
          </a:prstGeom>
          <a:noFill/>
        </p:spPr>
        <p:txBody>
          <a:bodyPr wrap="square">
            <a:spAutoFit/>
          </a:bodyPr>
          <a:lstStyle/>
          <a:p>
            <a:pPr algn="r" rtl="1">
              <a:spcBef>
                <a:spcPts val="600"/>
              </a:spcBef>
            </a:pPr>
            <a:r>
              <a:rPr lang="ar-SA" sz="2400" b="1" dirty="0"/>
              <a:t>اليوم لدينا دافع أكبر: مثال يسوع (يوحنا </a:t>
            </a:r>
            <a:r>
              <a:rPr lang="fr-FR" sz="2400" b="1" dirty="0"/>
              <a:t>34:13</a:t>
            </a:r>
            <a:r>
              <a:rPr lang="ar-SA" sz="2400" b="1" dirty="0"/>
              <a:t>).</a:t>
            </a:r>
            <a:endParaRPr lang="en" sz="2400" b="1" dirty="0"/>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08660" y="4614357"/>
            <a:ext cx="6492823" cy="830997"/>
          </a:xfrm>
          <a:prstGeom prst="rect">
            <a:avLst/>
          </a:prstGeom>
          <a:noFill/>
        </p:spPr>
        <p:txBody>
          <a:bodyPr wrap="square">
            <a:spAutoFit/>
          </a:bodyPr>
          <a:lstStyle/>
          <a:p>
            <a:pPr algn="r" rtl="1">
              <a:spcBef>
                <a:spcPts val="600"/>
              </a:spcBef>
            </a:pPr>
            <a:r>
              <a:rPr lang="ar-SA" sz="2400" b="1" dirty="0"/>
              <a:t>يريد الله الدخول في علاقة حميمة وشخصية مع كل شخص يستجيب لمحبته.</a:t>
            </a:r>
            <a:endParaRPr lang="en" sz="2400" b="1" dirty="0"/>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6" y="2193758"/>
            <a:ext cx="5430748" cy="1200329"/>
          </a:xfrm>
          <a:prstGeom prst="rect">
            <a:avLst/>
          </a:prstGeom>
          <a:noFill/>
        </p:spPr>
        <p:txBody>
          <a:bodyPr wrap="square">
            <a:spAutoFit/>
          </a:bodyPr>
          <a:lstStyle/>
          <a:p>
            <a:pPr algn="r" rtl="1">
              <a:spcBef>
                <a:spcPts val="600"/>
              </a:spcBef>
            </a:pPr>
            <a:r>
              <a:rPr lang="ar-SA" sz="2400" b="1" dirty="0"/>
              <a:t>كان على بني إسرائيل أن يظهروا حبهم من خلال عدم حب الآلهة الأخرى، الأمر الذي سيؤدي إلى ضرر جسيم لهم (يشوع 23: 12-13).</a:t>
            </a:r>
            <a:endParaRPr lang="en" sz="2400" b="1" dirty="0"/>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199136" y="5803037"/>
            <a:ext cx="4065565" cy="830997"/>
          </a:xfrm>
          <a:prstGeom prst="rect">
            <a:avLst/>
          </a:prstGeom>
          <a:noFill/>
        </p:spPr>
        <p:txBody>
          <a:bodyPr wrap="square">
            <a:spAutoFit/>
          </a:bodyPr>
          <a:lstStyle/>
          <a:p>
            <a:pPr algn="r" rtl="1">
              <a:spcBef>
                <a:spcPts val="600"/>
              </a:spcBef>
            </a:pPr>
            <a:r>
              <a:rPr lang="ar-SA" sz="2400" b="1" dirty="0"/>
              <a:t>وبالتالي، فإن محبته للجميع تشكل الإطار لتجلي محبتنا الإرادية والمتبادلة.</a:t>
            </a:r>
            <a:endParaRPr lang="en" sz="2400" b="1" dirty="0"/>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2"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righ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righ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32278"/>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dirty="0">
                <a:solidFill>
                  <a:schemeClr val="bg1"/>
                </a:solidFill>
              </a:rPr>
              <a:t>العقاب على الخيانة</a:t>
            </a:r>
            <a:endParaRPr lang="en" sz="4400" b="1" dirty="0">
              <a:ln/>
              <a:solidFill>
                <a:schemeClr val="bg1"/>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712291"/>
            <a:ext cx="11668125" cy="646331"/>
          </a:xfrm>
          <a:prstGeom prst="rect">
            <a:avLst/>
          </a:prstGeom>
          <a:noFill/>
        </p:spPr>
        <p:txBody>
          <a:bodyPr wrap="square">
            <a:spAutoFit/>
          </a:bodyPr>
          <a:lstStyle/>
          <a:p>
            <a:pPr algn="ctr" rtl="1"/>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accent1">
                    <a:lumMod val="40000"/>
                    <a:lumOff val="60000"/>
                  </a:schemeClr>
                </a:solidFill>
              </a:rPr>
              <a:t>ويكونُ كما أنَّهُ أتَى علَيكُمْ كُلُّ الكلامِ الصّالِحِ الّذي تكلَّمَ بهِ الرَّبُّ إلهُكُمْ عنكُمْ، كذلكَ يَجلِبُ علَيكُمُ الرَّبُّ كُلَّ الكلامِ الرَّديءِ حتَّى </a:t>
            </a:r>
            <a:r>
              <a:rPr lang="ar-SA" b="1" dirty="0" err="1">
                <a:solidFill>
                  <a:schemeClr val="accent1">
                    <a:lumMod val="40000"/>
                    <a:lumOff val="60000"/>
                  </a:schemeClr>
                </a:solidFill>
              </a:rPr>
              <a:t>يُبيدَكُمْ</a:t>
            </a:r>
            <a:r>
              <a:rPr lang="ar-SA" b="1" dirty="0">
                <a:solidFill>
                  <a:schemeClr val="accent1">
                    <a:lumMod val="40000"/>
                    <a:lumOff val="60000"/>
                  </a:schemeClr>
                </a:solidFill>
              </a:rPr>
              <a:t> عن هذِهِ الأرضِ الصّالِحَةِ الّتي أعطاكُمُ الرَّبُّ إلهُكُمْ.</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chemeClr val="bg1"/>
                </a:solidFill>
                <a:effectLst>
                  <a:outerShdw blurRad="38100" dist="38100" dir="2700000" algn="tl">
                    <a:srgbClr val="000000">
                      <a:alpha val="43137"/>
                    </a:srgbClr>
                  </a:outerShdw>
                </a:effectLst>
                <a:latin typeface="Comic Sans MS" panose="030F0702030302020204" pitchFamily="66" charset="0"/>
              </a:rPr>
              <a:t>(يشوع </a:t>
            </a:r>
            <a:r>
              <a:rPr lang="fr-FR" sz="1400" b="1" dirty="0">
                <a:solidFill>
                  <a:schemeClr val="bg1"/>
                </a:solidFill>
                <a:effectLst>
                  <a:outerShdw blurRad="38100" dist="38100" dir="2700000" algn="tl">
                    <a:srgbClr val="000000">
                      <a:alpha val="43137"/>
                    </a:srgbClr>
                  </a:outerShdw>
                </a:effectLst>
                <a:latin typeface="Comic Sans MS" panose="030F0702030302020204" pitchFamily="66" charset="0"/>
              </a:rPr>
              <a:t>(15:23)</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50" y="1760332"/>
            <a:ext cx="7920202" cy="907941"/>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8E0025"/>
                  </a:glow>
                  <a:outerShdw blurRad="38100" dist="38100" dir="2700000" algn="tl">
                    <a:srgbClr val="000000">
                      <a:alpha val="43137"/>
                    </a:srgbClr>
                  </a:outerShdw>
                </a:effectLst>
              </a:rPr>
              <a:t>يختم يشوع خطابه بكلمات قاسية تحذر من عواقب العصيان: معاناة غضب الله</a:t>
            </a:r>
            <a:endParaRPr lang="fr-FR" sz="2400" b="1" dirty="0">
              <a:solidFill>
                <a:schemeClr val="bg1"/>
              </a:solidFill>
              <a:effectLst>
                <a:glow rad="127000">
                  <a:srgbClr val="8E0025"/>
                </a:glow>
                <a:outerShdw blurRad="38100" dist="38100" dir="2700000" algn="tl">
                  <a:srgbClr val="000000">
                    <a:alpha val="43137"/>
                  </a:srgbClr>
                </a:outerShdw>
              </a:effectLst>
            </a:endParaRPr>
          </a:p>
          <a:p>
            <a:pPr algn="r" rtl="1">
              <a:spcBef>
                <a:spcPts val="600"/>
              </a:spcBef>
            </a:pPr>
            <a:r>
              <a:rPr lang="ar-SA" sz="2400" b="1" dirty="0">
                <a:solidFill>
                  <a:schemeClr val="bg1"/>
                </a:solidFill>
                <a:effectLst>
                  <a:glow rad="127000">
                    <a:srgbClr val="8E0025"/>
                  </a:glow>
                  <a:outerShdw blurRad="38100" dist="38100" dir="2700000" algn="tl">
                    <a:srgbClr val="000000">
                      <a:alpha val="43137"/>
                    </a:srgbClr>
                  </a:outerShdw>
                </a:effectLst>
              </a:rPr>
              <a:t> (يشوع </a:t>
            </a:r>
            <a:r>
              <a:rPr lang="fr-FR" sz="2400" b="1" dirty="0">
                <a:solidFill>
                  <a:schemeClr val="bg1"/>
                </a:solidFill>
                <a:effectLst>
                  <a:glow rad="127000">
                    <a:srgbClr val="8E0025"/>
                  </a:glow>
                  <a:outerShdw blurRad="38100" dist="38100" dir="2700000" algn="tl">
                    <a:srgbClr val="000000">
                      <a:alpha val="43137"/>
                    </a:srgbClr>
                  </a:outerShdw>
                </a:effectLst>
              </a:rPr>
              <a:t>15:23</a:t>
            </a:r>
            <a:r>
              <a:rPr lang="ar-SA" sz="2400" b="1" dirty="0">
                <a:solidFill>
                  <a:schemeClr val="bg1"/>
                </a:solidFill>
                <a:effectLst>
                  <a:glow rad="127000">
                    <a:srgbClr val="8E0025"/>
                  </a:glow>
                  <a:outerShdw blurRad="38100" dist="38100" dir="2700000" algn="tl">
                    <a:srgbClr val="000000">
                      <a:alpha val="43137"/>
                    </a:srgbClr>
                  </a:outerShdw>
                </a:effectLst>
              </a:rPr>
              <a:t>-16).</a:t>
            </a:r>
            <a:endParaRPr lang="en" sz="2400" b="1" dirty="0">
              <a:solidFill>
                <a:schemeClr val="bg1"/>
              </a:solidFill>
              <a:effectLst>
                <a:glow rad="127000">
                  <a:srgbClr val="8E0025"/>
                </a:glow>
                <a:outerShdw blurRad="38100" dist="38100" dir="2700000" algn="tl">
                  <a:srgbClr val="000000">
                    <a:alpha val="43137"/>
                  </a:srgbClr>
                </a:outerShdw>
              </a:effectLst>
            </a:endParaRP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787166"/>
            <a:ext cx="4577742" cy="1569660"/>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8E0025"/>
                  </a:glow>
                  <a:outerShdw blurRad="38100" dist="38100" dir="2700000" algn="tl">
                    <a:srgbClr val="000000">
                      <a:alpha val="43137"/>
                    </a:srgbClr>
                  </a:outerShdw>
                </a:effectLst>
              </a:rPr>
              <a:t>نفس المحبة التي دفعت الله ليعطي ابنه لنا هي المحبة التي تظهر في الغضب تجاه أولئك الذين يتمسكون بعناد بالخطيئة (يوحنا </a:t>
            </a:r>
            <a:r>
              <a:rPr lang="fr-FR" sz="2400" b="1" dirty="0">
                <a:solidFill>
                  <a:schemeClr val="bg1"/>
                </a:solidFill>
                <a:effectLst>
                  <a:glow rad="127000">
                    <a:srgbClr val="8E0025"/>
                  </a:glow>
                  <a:outerShdw blurRad="38100" dist="38100" dir="2700000" algn="tl">
                    <a:srgbClr val="000000">
                      <a:alpha val="43137"/>
                    </a:srgbClr>
                  </a:outerShdw>
                </a:effectLst>
              </a:rPr>
              <a:t>16:3</a:t>
            </a:r>
            <a:r>
              <a:rPr lang="ar-SA" sz="2400" b="1" dirty="0">
                <a:solidFill>
                  <a:schemeClr val="bg1"/>
                </a:solidFill>
                <a:effectLst>
                  <a:glow rad="127000">
                    <a:srgbClr val="8E0025"/>
                  </a:glow>
                  <a:outerShdw blurRad="38100" dist="38100" dir="2700000" algn="tl">
                    <a:srgbClr val="000000">
                      <a:alpha val="43137"/>
                    </a:srgbClr>
                  </a:outerShdw>
                </a:effectLst>
              </a:rPr>
              <a:t>؛ رومية </a:t>
            </a:r>
            <a:r>
              <a:rPr lang="fr-FR" sz="2400" b="1" dirty="0">
                <a:solidFill>
                  <a:schemeClr val="bg1"/>
                </a:solidFill>
                <a:effectLst>
                  <a:glow rad="127000">
                    <a:srgbClr val="8E0025"/>
                  </a:glow>
                  <a:outerShdw blurRad="38100" dist="38100" dir="2700000" algn="tl">
                    <a:srgbClr val="000000">
                      <a:alpha val="43137"/>
                    </a:srgbClr>
                  </a:outerShdw>
                </a:effectLst>
              </a:rPr>
              <a:t>5:2</a:t>
            </a:r>
            <a:r>
              <a:rPr lang="ar-SA" sz="2400" b="1" dirty="0">
                <a:solidFill>
                  <a:schemeClr val="bg1"/>
                </a:solidFill>
                <a:effectLst>
                  <a:glow rad="127000">
                    <a:srgbClr val="8E0025"/>
                  </a:glow>
                  <a:outerShdw blurRad="38100" dist="38100" dir="2700000" algn="tl">
                    <a:srgbClr val="000000">
                      <a:alpha val="43137"/>
                    </a:srgbClr>
                  </a:outerShdw>
                </a:effectLst>
              </a:rPr>
              <a:t>).</a:t>
            </a:r>
            <a:endParaRPr lang="en" sz="2400" b="1" dirty="0">
              <a:solidFill>
                <a:schemeClr val="bg1"/>
              </a:solidFill>
              <a:effectLst>
                <a:glow rad="127000">
                  <a:srgbClr val="8E0025"/>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812221"/>
            <a:ext cx="7920203" cy="830997"/>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8E0025"/>
                  </a:glow>
                  <a:outerShdw blurRad="38100" dist="38100" dir="2700000" algn="tl">
                    <a:srgbClr val="000000">
                      <a:alpha val="43137"/>
                    </a:srgbClr>
                  </a:outerShdw>
                </a:effectLst>
              </a:rPr>
              <a:t>وكذلك في الأرض الموعودة، وكان مدركا تماما لعواقب استفزاز غضب يهوه من خلال خرقه الصارخ للعهد بشكل صارخ.</a:t>
            </a:r>
            <a:endParaRPr lang="en" sz="2400" b="1" dirty="0">
              <a:solidFill>
                <a:schemeClr val="bg1"/>
              </a:solidFill>
              <a:effectLst>
                <a:glow rad="127000">
                  <a:srgbClr val="8E0025"/>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500773"/>
            <a:ext cx="4577742" cy="1200329"/>
          </a:xfrm>
          <a:prstGeom prst="rect">
            <a:avLst/>
          </a:prstGeom>
          <a:noFill/>
        </p:spPr>
        <p:txBody>
          <a:bodyPr wrap="square">
            <a:spAutoFit/>
          </a:bodyPr>
          <a:lstStyle/>
          <a:p>
            <a:pPr algn="r" rtl="1">
              <a:spcBef>
                <a:spcPts val="600"/>
              </a:spcBef>
            </a:pPr>
            <a:r>
              <a:rPr lang="ar-SA" sz="2400" b="1" dirty="0">
                <a:solidFill>
                  <a:schemeClr val="bg1"/>
                </a:solidFill>
                <a:effectLst>
                  <a:glow rad="127000">
                    <a:srgbClr val="8E0025"/>
                  </a:glow>
                  <a:outerShdw blurRad="38100" dist="38100" dir="2700000" algn="tl">
                    <a:srgbClr val="000000">
                      <a:alpha val="43137"/>
                    </a:srgbClr>
                  </a:outerShdw>
                </a:effectLst>
              </a:rPr>
              <a:t>فشلت إسرائيل وعانت من عقوبتها. لدينا اليوم فرصة لكتابة قصة مختلفة: أن نبقى مخلصين ونتمسك في محبته (يوحنا </a:t>
            </a:r>
            <a:r>
              <a:rPr lang="fr-FR" sz="2400" b="1" dirty="0">
                <a:solidFill>
                  <a:schemeClr val="bg1"/>
                </a:solidFill>
                <a:effectLst>
                  <a:glow rad="127000">
                    <a:srgbClr val="8E0025"/>
                  </a:glow>
                  <a:outerShdw blurRad="38100" dist="38100" dir="2700000" algn="tl">
                    <a:srgbClr val="000000">
                      <a:alpha val="43137"/>
                    </a:srgbClr>
                  </a:outerShdw>
                </a:effectLst>
              </a:rPr>
              <a:t>9:15</a:t>
            </a:r>
            <a:r>
              <a:rPr lang="ar-SA" sz="2400" b="1" dirty="0">
                <a:solidFill>
                  <a:schemeClr val="bg1"/>
                </a:solidFill>
                <a:effectLst>
                  <a:glow rad="127000">
                    <a:srgbClr val="8E0025"/>
                  </a:glow>
                  <a:outerShdw blurRad="38100" dist="38100" dir="2700000" algn="tl">
                    <a:srgbClr val="000000">
                      <a:alpha val="43137"/>
                    </a:srgbClr>
                  </a:outerShdw>
                </a:effectLst>
              </a:rPr>
              <a:t>).</a:t>
            </a:r>
            <a:endParaRPr lang="en" sz="2400" b="1" dirty="0">
              <a:solidFill>
                <a:schemeClr val="bg1"/>
              </a:solidFill>
              <a:effectLst>
                <a:glow rad="127000">
                  <a:srgbClr val="8E0025"/>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319708" y="1389950"/>
            <a:ext cx="9033805" cy="4047262"/>
          </a:xfrm>
          <a:prstGeom prst="rect">
            <a:avLst/>
          </a:prstGeom>
          <a:noFill/>
        </p:spPr>
        <p:txBody>
          <a:bodyPr wrap="square">
            <a:spAutoFit/>
          </a:bodyPr>
          <a:lstStyle/>
          <a:p>
            <a:pPr algn="r" rtl="1">
              <a:spcBef>
                <a:spcPts val="600"/>
              </a:spcBef>
            </a:pPr>
            <a:r>
              <a:rPr lang="ar-SA" sz="3600" b="1" dirty="0">
                <a:latin typeface="Constantia" panose="02030602050306030303" pitchFamily="18" charset="0"/>
              </a:rPr>
              <a:t>"كل سعادتك وسلامك وفرحك ونجاحك في هذه الحياة تعتمد على إيمان حقيقي وواثق بالله. هذا الإيمان سيحفز على الطاعة الحقيقية لوصايا الله. معرفتك وإيمانك بالله هما أقوى قيد من كل ممارسة سيئة، والدافع لكل خير. 
آمن بيسوع كمن يغفر خطاياك، ويريدك أن تكون سعيدا في القصور التي ذهب إليها ليجهزك. يريدك أن تعيش في حضوره؛ أن يكون له حياة أبدية وتاج مجد."</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A1B01EC7-5340-647C-7D47-F3B0FF52ABB0}"/>
              </a:ext>
            </a:extLst>
          </p:cNvPr>
          <p:cNvSpPr txBox="1"/>
          <p:nvPr/>
        </p:nvSpPr>
        <p:spPr>
          <a:xfrm>
            <a:off x="6741625" y="6059417"/>
            <a:ext cx="3758209" cy="338554"/>
          </a:xfrm>
          <a:prstGeom prst="rect">
            <a:avLst/>
          </a:prstGeom>
          <a:noFill/>
        </p:spPr>
        <p:txBody>
          <a:bodyPr wrap="none" rtlCol="0">
            <a:spAutoFit/>
          </a:bodyPr>
          <a:lstStyle/>
          <a:p>
            <a:pPr algn="r"/>
            <a:r>
              <a:rPr lang="en" sz="1600" b="1" dirty="0"/>
              <a:t>EGW (Messages to Young People, p. 410)</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729</TotalTime>
  <Words>922</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2025-11-21T08:17:24Z</dcterms:created>
  <dcterms:modified xsi:type="dcterms:W3CDTF">2025-12-17T08:50:53Z</dcterms:modified>
</cp:coreProperties>
</file>