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0" r:id="rId4"/>
    <p:sldId id="257" r:id="rId5"/>
    <p:sldId id="258" r:id="rId6"/>
    <p:sldId id="259" r:id="rId7"/>
    <p:sldId id="260" r:id="rId8"/>
    <p:sldId id="261" r:id="rId9"/>
    <p:sldId id="262"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lIns="72000" rIns="0"/>
        <a:lstStyle/>
        <a:p>
          <a:pPr rtl="1"/>
          <a:r>
            <a:rPr lang="ar-SA" sz="2000" b="1" dirty="0"/>
            <a:t>القصة التي كتبها الله (يشوع </a:t>
          </a:r>
          <a:r>
            <a:rPr lang="fr-FR" sz="2000" b="1" dirty="0"/>
            <a:t>13-1:24</a:t>
          </a:r>
          <a:r>
            <a:rPr lang="ar-SA" sz="2000" b="1" dirty="0"/>
            <a:t>)</a:t>
          </a:r>
          <a:endParaRPr lang="es-ES" sz="2000" dirty="0"/>
        </a:p>
      </dgm:t>
    </dgm:pt>
    <dgm:pt modelId="{A1B53E60-9D13-4BE9-91F7-7B16909B0AEF}" type="parTrans" cxnId="{97D0D79E-C93E-499D-9A9D-28C6673EB9ED}">
      <dgm:prSet/>
      <dgm:spPr/>
      <dgm:t>
        <a:bodyPr/>
        <a:lstStyle/>
        <a:p>
          <a:endParaRPr lang="es-ES" sz="20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2000"/>
        </a:p>
      </dgm:t>
    </dgm:pt>
    <dgm:pt modelId="{1A6284D3-E313-48D3-B99B-D0070036B406}">
      <dgm:prSet custT="1"/>
      <dgm:spPr>
        <a:effectLst>
          <a:outerShdw blurRad="50800" dist="38100" dir="2700000" algn="tl" rotWithShape="0">
            <a:prstClr val="black">
              <a:alpha val="40000"/>
            </a:prstClr>
          </a:outerShdw>
        </a:effectLst>
      </dgm:spPr>
      <dgm:t>
        <a:bodyPr lIns="72000" rIns="0"/>
        <a:lstStyle/>
        <a:p>
          <a:pPr rtl="1"/>
          <a:r>
            <a:rPr lang="ar-SA" sz="2000" b="1" dirty="0"/>
            <a:t>الدعوة إلى النزاهة (يشوع</a:t>
          </a:r>
          <a:r>
            <a:rPr lang="fr-FR" sz="2000" b="1" dirty="0"/>
            <a:t>15-14:24 </a:t>
          </a:r>
          <a:r>
            <a:rPr lang="ar-SA" sz="2000" b="1" dirty="0"/>
            <a:t>)</a:t>
          </a:r>
          <a:endParaRPr lang="es-ES" sz="2000" dirty="0"/>
        </a:p>
      </dgm:t>
    </dgm:pt>
    <dgm:pt modelId="{49CF05A3-0305-44C5-B26D-D1CA93F52DB9}" type="parTrans" cxnId="{B4001F67-C065-4AE4-9419-B5FA3125DDB3}">
      <dgm:prSet/>
      <dgm:spPr/>
      <dgm:t>
        <a:bodyPr/>
        <a:lstStyle/>
        <a:p>
          <a:endParaRPr lang="es-ES" sz="20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2000"/>
        </a:p>
      </dgm:t>
    </dgm:pt>
    <dgm:pt modelId="{B0754501-22AF-43A4-95CC-8DBB6EC082BD}">
      <dgm:prSet custT="1"/>
      <dgm:spPr>
        <a:effectLst>
          <a:outerShdw blurRad="50800" dist="38100" dir="2700000" algn="tl" rotWithShape="0">
            <a:prstClr val="black">
              <a:alpha val="40000"/>
            </a:prstClr>
          </a:outerShdw>
        </a:effectLst>
      </dgm:spPr>
      <dgm:t>
        <a:bodyPr lIns="72000" rIns="0"/>
        <a:lstStyle/>
        <a:p>
          <a:pPr rtl="1"/>
          <a:r>
            <a:rPr lang="ar-SA" sz="2000" b="1" dirty="0"/>
            <a:t>انتخاب الشعب (يشوع</a:t>
          </a:r>
          <a:r>
            <a:rPr lang="fr-FR" sz="2000" b="1" dirty="0"/>
            <a:t>21-16:24 </a:t>
          </a:r>
          <a:r>
            <a:rPr lang="ar-SA" sz="2000" b="1" dirty="0"/>
            <a:t>)</a:t>
          </a:r>
          <a:endParaRPr lang="es-ES" sz="2000" dirty="0"/>
        </a:p>
      </dgm:t>
    </dgm:pt>
    <dgm:pt modelId="{AE2A275F-E5F3-4212-BC77-A4CDD94A7B18}" type="parTrans" cxnId="{F802C522-6422-4224-88CC-62D8C8E722BB}">
      <dgm:prSet/>
      <dgm:spPr/>
      <dgm:t>
        <a:bodyPr/>
        <a:lstStyle/>
        <a:p>
          <a:endParaRPr lang="es-ES" sz="20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2000"/>
        </a:p>
      </dgm:t>
    </dgm:pt>
    <dgm:pt modelId="{96ADB1B9-DB91-4486-8D5A-89A253DAD0F3}">
      <dgm:prSet custT="1"/>
      <dgm:spPr>
        <a:effectLst>
          <a:outerShdw blurRad="50800" dist="38100" dir="2700000" algn="tl" rotWithShape="0">
            <a:prstClr val="black">
              <a:alpha val="40000"/>
            </a:prstClr>
          </a:outerShdw>
        </a:effectLst>
      </dgm:spPr>
      <dgm:t>
        <a:bodyPr lIns="72000" rIns="0"/>
        <a:lstStyle/>
        <a:p>
          <a:pPr rtl="1"/>
          <a:r>
            <a:rPr lang="ar-SA" sz="2000" b="1" dirty="0"/>
            <a:t>تجديد العهد (يشوع </a:t>
          </a:r>
          <a:r>
            <a:rPr lang="fr-FR" sz="2000" b="1" dirty="0"/>
            <a:t>28-22:24</a:t>
          </a:r>
          <a:r>
            <a:rPr lang="ar-SA" sz="2000" b="1" dirty="0"/>
            <a:t>)</a:t>
          </a:r>
          <a:endParaRPr lang="es-ES" sz="2000" dirty="0"/>
        </a:p>
      </dgm:t>
    </dgm:pt>
    <dgm:pt modelId="{E23060D4-195C-4D2F-9188-99FC0E923E8A}" type="parTrans" cxnId="{8F841D31-1B66-4CD5-81FB-BDEC6215F39C}">
      <dgm:prSet/>
      <dgm:spPr/>
      <dgm:t>
        <a:bodyPr/>
        <a:lstStyle/>
        <a:p>
          <a:endParaRPr lang="es-ES" sz="20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2000"/>
        </a:p>
      </dgm:t>
    </dgm:pt>
    <dgm:pt modelId="{EAF55A3F-1180-4F60-BCD7-EEB76A322046}">
      <dgm:prSet custT="1"/>
      <dgm:spPr>
        <a:effectLst>
          <a:outerShdw blurRad="50800" dist="38100" dir="2700000" algn="tl" rotWithShape="0">
            <a:prstClr val="black">
              <a:alpha val="40000"/>
            </a:prstClr>
          </a:outerShdw>
        </a:effectLst>
      </dgm:spPr>
      <dgm:t>
        <a:bodyPr lIns="72000" rIns="0"/>
        <a:lstStyle/>
        <a:p>
          <a:pPr rtl="1"/>
          <a:r>
            <a:rPr lang="ar-SA" sz="2000" b="1" dirty="0"/>
            <a:t>استمرار القصة (يشوع</a:t>
          </a:r>
          <a:r>
            <a:rPr lang="fr-FR" sz="2000" b="1" dirty="0"/>
            <a:t>30-29:24 </a:t>
          </a:r>
          <a:r>
            <a:rPr lang="ar-SA" sz="2000" b="1" dirty="0"/>
            <a:t>)</a:t>
          </a:r>
          <a:endParaRPr lang="es-ES" sz="2000" dirty="0"/>
        </a:p>
      </dgm:t>
    </dgm:pt>
    <dgm:pt modelId="{7F4AD1DA-3CDA-4037-980B-73E5F6F9EDA1}" type="parTrans" cxnId="{EA680ABF-567B-47B3-AADB-26012927175B}">
      <dgm:prSet/>
      <dgm:spPr/>
      <dgm:t>
        <a:bodyPr/>
        <a:lstStyle/>
        <a:p>
          <a:endParaRPr lang="es-ES" sz="2000"/>
        </a:p>
      </dgm:t>
    </dgm:pt>
    <dgm:pt modelId="{762135BC-7C22-4CCC-BC86-65612B40F1D6}" type="sibTrans" cxnId="{EA680ABF-567B-47B3-AADB-26012927175B}">
      <dgm:prSet/>
      <dgm:spPr/>
      <dgm:t>
        <a:bodyPr/>
        <a:lstStyle/>
        <a:p>
          <a:endParaRPr lang="es-ES" sz="2000"/>
        </a:p>
      </dgm:t>
    </dgm:pt>
    <dgm:pt modelId="{52AC8C0A-D394-4FD5-8DCB-AF5430D490F0}" type="pres">
      <dgm:prSet presAssocID="{7D5C10AE-1E1C-4EA3-A425-6F58F6688395}" presName="outerComposite" presStyleCnt="0">
        <dgm:presLayoutVars>
          <dgm:chMax val="5"/>
          <dgm:dir val="rev"/>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custLinFactNeighborY="-13611">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pPr algn="ctr" rtl="1"/>
          <a:r>
            <a:rPr lang="ar-SA" sz="2400" b="1" dirty="0">
              <a:effectLst>
                <a:outerShdw blurRad="38100" dist="38100" dir="2700000" algn="tl">
                  <a:srgbClr val="000000">
                    <a:alpha val="43137"/>
                  </a:srgbClr>
                </a:outerShdw>
              </a:effectLst>
            </a:rPr>
            <a:t>1. كانت أول مكان في كنعان حيث خيم إبراهيم (تكوين </a:t>
          </a:r>
          <a:r>
            <a:rPr lang="fr-FR" sz="2400" b="1" dirty="0">
              <a:effectLst>
                <a:outerShdw blurRad="38100" dist="38100" dir="2700000" algn="tl">
                  <a:srgbClr val="000000">
                    <a:alpha val="43137"/>
                  </a:srgbClr>
                </a:outerShdw>
              </a:effectLst>
            </a:rPr>
            <a:t>6:12</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4E04A33F-3951-4B2E-BDCB-6C608C23C2B9}" type="parTrans" cxnId="{DF583B94-4596-4A0D-B099-A88C06C373AE}">
      <dgm:prSet/>
      <dgm:spPr/>
      <dgm:t>
        <a:bodyPr/>
        <a:lstStyle/>
        <a:p>
          <a:endParaRPr lang="es-ES" sz="24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4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pPr algn="ctr" rtl="1"/>
          <a:r>
            <a:rPr lang="ar-SA" sz="2400" b="1" dirty="0">
              <a:effectLst>
                <a:outerShdw blurRad="38100" dist="38100" dir="2700000" algn="tl">
                  <a:srgbClr val="000000">
                    <a:alpha val="43137"/>
                  </a:srgbClr>
                </a:outerShdw>
              </a:effectLst>
            </a:rPr>
            <a:t>2. كان أول مكان في كنعان حيث خيم يعقوب (تكوين </a:t>
          </a:r>
          <a:r>
            <a:rPr lang="fr-FR" sz="2400" b="1" dirty="0">
              <a:effectLst>
                <a:outerShdw blurRad="38100" dist="38100" dir="2700000" algn="tl">
                  <a:srgbClr val="000000">
                    <a:alpha val="43137"/>
                  </a:srgbClr>
                </a:outerShdw>
              </a:effectLst>
            </a:rPr>
            <a:t>18:33</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B31D8306-6909-42BF-A6B5-E5BFCA4E097A}" type="parTrans" cxnId="{5DA6ADCE-4E43-45EC-92C5-E6D7E74035A2}">
      <dgm:prSet/>
      <dgm:spPr/>
      <dgm:t>
        <a:bodyPr/>
        <a:lstStyle/>
        <a:p>
          <a:endParaRPr lang="es-ES" sz="24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4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pPr algn="ctr" rtl="1"/>
          <a:r>
            <a:rPr lang="ar-SA" sz="2400" b="1" dirty="0">
              <a:effectLst>
                <a:outerShdw blurRad="38100" dist="38100" dir="2700000" algn="tl">
                  <a:srgbClr val="000000">
                    <a:alpha val="43137"/>
                  </a:srgbClr>
                </a:outerShdw>
              </a:effectLst>
            </a:rPr>
            <a:t>3. كانت الحيازة الوحيدة التي حصل عليها يعقوب (تكوين </a:t>
          </a:r>
          <a:r>
            <a:rPr lang="fr-FR" sz="2400" b="1" dirty="0">
              <a:effectLst>
                <a:outerShdw blurRad="38100" dist="38100" dir="2700000" algn="tl">
                  <a:srgbClr val="000000">
                    <a:alpha val="43137"/>
                  </a:srgbClr>
                </a:outerShdw>
              </a:effectLst>
            </a:rPr>
            <a:t>19:33</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A6FF5F50-66DE-4BD0-B98A-7F76583B89BD}" type="parTrans" cxnId="{074F620C-B815-4835-A0E1-BF177369AD77}">
      <dgm:prSet/>
      <dgm:spPr/>
      <dgm:t>
        <a:bodyPr/>
        <a:lstStyle/>
        <a:p>
          <a:endParaRPr lang="es-ES" sz="24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4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pPr algn="ctr" rtl="1"/>
          <a:r>
            <a:rPr lang="ar-SA" sz="2000" b="1" dirty="0">
              <a:effectLst>
                <a:outerShdw blurRad="38100" dist="38100" dir="2700000" algn="tl">
                  <a:srgbClr val="000000">
                    <a:alpha val="43137"/>
                  </a:srgbClr>
                </a:outerShdw>
              </a:effectLst>
            </a:rPr>
            <a:t>4. هناك دفن يعقوب </a:t>
          </a:r>
          <a:r>
            <a:rPr lang="ar-SA" sz="2000" b="1" i="0" dirty="0"/>
            <a:t>الآلِهَةِ الغَريبَةِ</a:t>
          </a:r>
          <a:r>
            <a:rPr lang="fr-FR" sz="2000" b="1" i="0" dirty="0"/>
            <a:t> </a:t>
          </a:r>
          <a:r>
            <a:rPr lang="ar-SA" sz="2000" b="1" dirty="0">
              <a:effectLst>
                <a:outerShdw blurRad="38100" dist="38100" dir="2700000" algn="tl">
                  <a:srgbClr val="000000">
                    <a:alpha val="43137"/>
                  </a:srgbClr>
                </a:outerShdw>
              </a:effectLst>
            </a:rPr>
            <a:t>التي لا تزال عائلته تملكها (تكوين </a:t>
          </a:r>
          <a:r>
            <a:rPr lang="fr-FR" sz="2000" b="1" dirty="0">
              <a:effectLst>
                <a:outerShdw blurRad="38100" dist="38100" dir="2700000" algn="tl">
                  <a:srgbClr val="000000">
                    <a:alpha val="43137"/>
                  </a:srgbClr>
                </a:outerShdw>
              </a:effectLst>
            </a:rPr>
            <a:t>4:35</a:t>
          </a:r>
          <a:r>
            <a:rPr lang="ar-SA"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4700FFD2-0BCB-4419-BE9D-92530486C4B7}" type="parTrans" cxnId="{5A09459B-61BE-4C65-BAD8-6C027EE7CBC4}">
      <dgm:prSet/>
      <dgm:spPr/>
      <dgm:t>
        <a:bodyPr/>
        <a:lstStyle/>
        <a:p>
          <a:endParaRPr lang="es-ES" sz="24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4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custLinFactY="-28949" custLinFactNeighborY="-100000">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custLinFactNeighborY="-22842">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custLinFactNeighborY="4471">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custLinFactY="34755" custLinFactNeighborY="100000">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ar-SA" sz="2000" b="1" dirty="0">
              <a:effectLst>
                <a:outerShdw blurRad="38100" dist="38100" dir="2700000" algn="tl">
                  <a:srgbClr val="000000">
                    <a:alpha val="43137"/>
                  </a:srgbClr>
                </a:outerShdw>
              </a:effectLst>
            </a:rPr>
            <a:t>أن يخاف </a:t>
          </a:r>
          <a:r>
            <a:rPr lang="ar-SA" sz="2000" b="1" dirty="0">
              <a:solidFill>
                <a:schemeClr val="bg1"/>
              </a:solidFill>
            </a:rPr>
            <a:t>الرَّبَّ</a:t>
          </a:r>
          <a:endParaRPr lang="es-ES" sz="200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lgn="r" rtl="1">
            <a:buClr>
              <a:schemeClr val="accent5">
                <a:lumMod val="50000"/>
              </a:schemeClr>
            </a:buClr>
            <a:buFont typeface="Wingdings" panose="05000000000000000000" pitchFamily="2" charset="2"/>
            <a:buChar char="v"/>
          </a:pPr>
          <a:r>
            <a:rPr lang="ar-SA" sz="2000" b="1" dirty="0">
              <a:effectLst/>
            </a:rPr>
            <a:t>لأظهر احتراما عميقا لمن هو أعظم مني بلا حدود، وأن أقبله كملكي وربي</a:t>
          </a:r>
          <a:endParaRPr lang="es-ES" sz="2000" dirty="0">
            <a:effectLst/>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ar-SA" sz="2000" b="1" dirty="0">
              <a:effectLst>
                <a:outerShdw blurRad="38100" dist="38100" dir="2700000" algn="tl">
                  <a:srgbClr val="000000">
                    <a:alpha val="43137"/>
                  </a:srgbClr>
                </a:outerShdw>
              </a:effectLst>
            </a:rPr>
            <a:t>أن نخدم </a:t>
          </a:r>
          <a:r>
            <a:rPr lang="ar-SA" sz="2000" b="1" dirty="0">
              <a:solidFill>
                <a:schemeClr val="bg1"/>
              </a:solidFill>
            </a:rPr>
            <a:t>الرَّبَّ</a:t>
          </a:r>
          <a:r>
            <a:rPr lang="ar-SA" sz="2000" b="1" dirty="0">
              <a:effectLst>
                <a:outerShdw blurRad="38100" dist="38100" dir="2700000" algn="tl">
                  <a:srgbClr val="000000">
                    <a:alpha val="43137"/>
                  </a:srgbClr>
                </a:outerShdw>
              </a:effectLst>
            </a:rPr>
            <a:t> بصدق [نزاهة]</a:t>
          </a:r>
          <a:endParaRPr lang="es-ES" sz="200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lgn="r" rtl="1">
            <a:buClr>
              <a:schemeClr val="accent4">
                <a:lumMod val="50000"/>
              </a:schemeClr>
            </a:buClr>
            <a:buFont typeface="Wingdings" panose="05000000000000000000" pitchFamily="2" charset="2"/>
            <a:buChar char="v"/>
          </a:pPr>
          <a:r>
            <a:rPr lang="ar-SA" sz="2000" b="1" dirty="0">
              <a:effectLst/>
            </a:rPr>
            <a:t>خدمة بلا عيوب (هكذا تم تعريف الذي لا يصلح للذبح إلا إذا كان "خاليا من عيوب" [كامل])</a:t>
          </a:r>
          <a:endParaRPr lang="es-ES" sz="2000" dirty="0">
            <a:effectLst/>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ar-SA" sz="2000" b="1" dirty="0">
              <a:effectLst>
                <a:outerShdw blurRad="38100" dist="38100" dir="2700000" algn="tl">
                  <a:srgbClr val="000000">
                    <a:alpha val="43137"/>
                  </a:srgbClr>
                </a:outerShdw>
              </a:effectLst>
            </a:rPr>
            <a:t>لخدمة </a:t>
          </a:r>
          <a:r>
            <a:rPr lang="ar-SA" sz="2000" b="1" dirty="0">
              <a:solidFill>
                <a:schemeClr val="bg1"/>
              </a:solidFill>
            </a:rPr>
            <a:t>الرَّبَّ</a:t>
          </a:r>
          <a:r>
            <a:rPr lang="ar-SA" sz="2000" b="1" dirty="0">
              <a:effectLst>
                <a:outerShdw blurRad="38100" dist="38100" dir="2700000" algn="tl">
                  <a:srgbClr val="000000">
                    <a:alpha val="43137"/>
                  </a:srgbClr>
                </a:outerShdw>
              </a:effectLst>
            </a:rPr>
            <a:t> بالحق</a:t>
          </a:r>
          <a:endParaRPr lang="es-ES" sz="200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lgn="r" rtl="1">
            <a:buClr>
              <a:schemeClr val="accent6">
                <a:lumMod val="50000"/>
              </a:schemeClr>
            </a:buClr>
            <a:buFont typeface="Wingdings" panose="05000000000000000000" pitchFamily="2" charset="2"/>
            <a:buChar char="v"/>
          </a:pPr>
          <a:r>
            <a:rPr lang="ar-SA" sz="2000" b="1" dirty="0">
              <a:effectLst/>
            </a:rPr>
            <a:t>أن تكون مخلصا، جديرا بالثقة، مخلصا، غير منقسم، ومتسقا. لأعكس من خلال حياتي امتناني لله على ما فعله بي.</a:t>
          </a:r>
          <a:endParaRPr lang="es-ES" sz="2000" dirty="0">
            <a:effectLst/>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1727429" y="0"/>
          <a:ext cx="578313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76200" rIns="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القصة التي كتبها الله (يشوع </a:t>
          </a:r>
          <a:r>
            <a:rPr lang="fr-FR" sz="2000" b="1" kern="1200" dirty="0"/>
            <a:t>13-1:24</a:t>
          </a:r>
          <a:r>
            <a:rPr lang="ar-SA" sz="2000" b="1" kern="1200" dirty="0"/>
            <a:t>)</a:t>
          </a:r>
          <a:endParaRPr lang="es-ES" sz="2000" kern="1200" dirty="0"/>
        </a:p>
      </dsp:txBody>
      <dsp:txXfrm>
        <a:off x="2330428" y="15307"/>
        <a:ext cx="5164829" cy="492010"/>
      </dsp:txXfrm>
    </dsp:sp>
    <dsp:sp modelId="{FC48FDAD-A8DC-4628-A83F-0C218EBE3173}">
      <dsp:nvSpPr>
        <dsp:cNvPr id="0" name=""/>
        <dsp:cNvSpPr/>
      </dsp:nvSpPr>
      <dsp:spPr>
        <a:xfrm>
          <a:off x="1295572" y="595211"/>
          <a:ext cx="5783135"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76200" rIns="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الدعوة إلى النزاهة (يشوع</a:t>
          </a:r>
          <a:r>
            <a:rPr lang="fr-FR" sz="2000" b="1" kern="1200" dirty="0"/>
            <a:t>15-14:24 </a:t>
          </a:r>
          <a:r>
            <a:rPr lang="ar-SA" sz="2000" b="1" kern="1200" dirty="0"/>
            <a:t>)</a:t>
          </a:r>
          <a:endParaRPr lang="es-ES" sz="2000" kern="1200" dirty="0"/>
        </a:p>
      </dsp:txBody>
      <dsp:txXfrm>
        <a:off x="2082442" y="610518"/>
        <a:ext cx="4980957" cy="492010"/>
      </dsp:txXfrm>
    </dsp:sp>
    <dsp:sp modelId="{171BE40D-DF9A-40DE-B4BB-CCE5EF279C3E}">
      <dsp:nvSpPr>
        <dsp:cNvPr id="0" name=""/>
        <dsp:cNvSpPr/>
      </dsp:nvSpPr>
      <dsp:spPr>
        <a:xfrm>
          <a:off x="863714" y="1190422"/>
          <a:ext cx="5783135"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76200" rIns="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انتخاب الشعب (يشوع</a:t>
          </a:r>
          <a:r>
            <a:rPr lang="fr-FR" sz="2000" b="1" kern="1200" dirty="0"/>
            <a:t>21-16:24 </a:t>
          </a:r>
          <a:r>
            <a:rPr lang="ar-SA" sz="2000" b="1" kern="1200" dirty="0"/>
            <a:t>)</a:t>
          </a:r>
          <a:endParaRPr lang="es-ES" sz="2000" kern="1200" dirty="0"/>
        </a:p>
      </dsp:txBody>
      <dsp:txXfrm>
        <a:off x="1650585" y="1205729"/>
        <a:ext cx="4980957" cy="492010"/>
      </dsp:txXfrm>
    </dsp:sp>
    <dsp:sp modelId="{7A0EC5D2-A8C8-43F0-949B-679A0C3ED567}">
      <dsp:nvSpPr>
        <dsp:cNvPr id="0" name=""/>
        <dsp:cNvSpPr/>
      </dsp:nvSpPr>
      <dsp:spPr>
        <a:xfrm>
          <a:off x="431857" y="1785634"/>
          <a:ext cx="5783135"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76200" rIns="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تجديد العهد (يشوع </a:t>
          </a:r>
          <a:r>
            <a:rPr lang="fr-FR" sz="2000" b="1" kern="1200" dirty="0"/>
            <a:t>28-22:24</a:t>
          </a:r>
          <a:r>
            <a:rPr lang="ar-SA" sz="2000" b="1" kern="1200" dirty="0"/>
            <a:t>)</a:t>
          </a:r>
          <a:endParaRPr lang="es-ES" sz="2000" kern="1200" dirty="0"/>
        </a:p>
      </dsp:txBody>
      <dsp:txXfrm>
        <a:off x="1218727" y="1800941"/>
        <a:ext cx="4980957" cy="492010"/>
      </dsp:txXfrm>
    </dsp:sp>
    <dsp:sp modelId="{A69A85D2-7D25-468F-B109-5D85D6A87DA0}">
      <dsp:nvSpPr>
        <dsp:cNvPr id="0" name=""/>
        <dsp:cNvSpPr/>
      </dsp:nvSpPr>
      <dsp:spPr>
        <a:xfrm>
          <a:off x="0" y="2380845"/>
          <a:ext cx="578313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76200" rIns="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استمرار القصة (يشوع</a:t>
          </a:r>
          <a:r>
            <a:rPr lang="fr-FR" sz="2000" b="1" kern="1200" dirty="0"/>
            <a:t>30-29:24 </a:t>
          </a:r>
          <a:r>
            <a:rPr lang="ar-SA" sz="2000" b="1" kern="1200" dirty="0"/>
            <a:t>)</a:t>
          </a:r>
          <a:endParaRPr lang="es-ES" sz="2000" kern="1200" dirty="0"/>
        </a:p>
      </dsp:txBody>
      <dsp:txXfrm>
        <a:off x="786870" y="2396152"/>
        <a:ext cx="4980957" cy="492010"/>
      </dsp:txXfrm>
    </dsp:sp>
    <dsp:sp modelId="{942E5999-5789-441C-A104-F2DD05307549}">
      <dsp:nvSpPr>
        <dsp:cNvPr id="0" name=""/>
        <dsp:cNvSpPr/>
      </dsp:nvSpPr>
      <dsp:spPr>
        <a:xfrm>
          <a:off x="1727429"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803863" y="381806"/>
        <a:ext cx="186837" cy="255628"/>
      </dsp:txXfrm>
    </dsp:sp>
    <dsp:sp modelId="{BC1B2083-8856-4B85-9091-BF19E4CB9BFA}">
      <dsp:nvSpPr>
        <dsp:cNvPr id="0" name=""/>
        <dsp:cNvSpPr/>
      </dsp:nvSpPr>
      <dsp:spPr>
        <a:xfrm>
          <a:off x="1295572"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372006" y="977017"/>
        <a:ext cx="186837" cy="255628"/>
      </dsp:txXfrm>
    </dsp:sp>
    <dsp:sp modelId="{C4F65A43-9A3C-4A61-BCB0-8631152C7599}">
      <dsp:nvSpPr>
        <dsp:cNvPr id="0" name=""/>
        <dsp:cNvSpPr/>
      </dsp:nvSpPr>
      <dsp:spPr>
        <a:xfrm>
          <a:off x="863714"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40148" y="1563518"/>
        <a:ext cx="186837" cy="255628"/>
      </dsp:txXfrm>
    </dsp:sp>
    <dsp:sp modelId="{E2A91DB1-799A-4297-93C2-42494D9CE027}">
      <dsp:nvSpPr>
        <dsp:cNvPr id="0" name=""/>
        <dsp:cNvSpPr/>
      </dsp:nvSpPr>
      <dsp:spPr>
        <a:xfrm>
          <a:off x="431857"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08291"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0"/>
          <a:ext cx="8467725" cy="405900"/>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1. كانت أول مكان في كنعان حيث خيم إبراهيم (تكوين </a:t>
          </a:r>
          <a:r>
            <a:rPr lang="fr-FR" sz="2400" b="1" kern="1200" dirty="0">
              <a:effectLst>
                <a:outerShdw blurRad="38100" dist="38100" dir="2700000" algn="tl">
                  <a:srgbClr val="000000">
                    <a:alpha val="43137"/>
                  </a:srgbClr>
                </a:outerShdw>
              </a:effectLst>
            </a:rPr>
            <a:t>6:12</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9814" y="19814"/>
        <a:ext cx="8428097" cy="366272"/>
      </dsp:txXfrm>
    </dsp:sp>
    <dsp:sp modelId="{F28057B6-914F-4162-A1E6-62C0FACC967C}">
      <dsp:nvSpPr>
        <dsp:cNvPr id="0" name=""/>
        <dsp:cNvSpPr/>
      </dsp:nvSpPr>
      <dsp:spPr>
        <a:xfrm>
          <a:off x="0" y="417169"/>
          <a:ext cx="8467725" cy="405900"/>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2. كان أول مكان في كنعان حيث خيم يعقوب (تكوين </a:t>
          </a:r>
          <a:r>
            <a:rPr lang="fr-FR" sz="2400" b="1" kern="1200" dirty="0">
              <a:effectLst>
                <a:outerShdw blurRad="38100" dist="38100" dir="2700000" algn="tl">
                  <a:srgbClr val="000000">
                    <a:alpha val="43137"/>
                  </a:srgbClr>
                </a:outerShdw>
              </a:effectLst>
            </a:rPr>
            <a:t>18:33</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9814" y="436983"/>
        <a:ext cx="8428097" cy="366272"/>
      </dsp:txXfrm>
    </dsp:sp>
    <dsp:sp modelId="{AC61220C-B99C-49DF-98C9-45D044822E5A}">
      <dsp:nvSpPr>
        <dsp:cNvPr id="0" name=""/>
        <dsp:cNvSpPr/>
      </dsp:nvSpPr>
      <dsp:spPr>
        <a:xfrm>
          <a:off x="0" y="841242"/>
          <a:ext cx="8467725" cy="405900"/>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3. كانت الحيازة الوحيدة التي حصل عليها يعقوب (تكوين </a:t>
          </a:r>
          <a:r>
            <a:rPr lang="fr-FR" sz="2400" b="1" kern="1200" dirty="0">
              <a:effectLst>
                <a:outerShdw blurRad="38100" dist="38100" dir="2700000" algn="tl">
                  <a:srgbClr val="000000">
                    <a:alpha val="43137"/>
                  </a:srgbClr>
                </a:outerShdw>
              </a:effectLst>
            </a:rPr>
            <a:t>19:33</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9814" y="861056"/>
        <a:ext cx="8428097" cy="366272"/>
      </dsp:txXfrm>
    </dsp:sp>
    <dsp:sp modelId="{D8E3A47D-7AAD-492B-87DB-471556F70C0E}">
      <dsp:nvSpPr>
        <dsp:cNvPr id="0" name=""/>
        <dsp:cNvSpPr/>
      </dsp:nvSpPr>
      <dsp:spPr>
        <a:xfrm>
          <a:off x="0" y="1261034"/>
          <a:ext cx="8467725" cy="405900"/>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4. هناك دفن يعقوب </a:t>
          </a:r>
          <a:r>
            <a:rPr lang="ar-SA" sz="2000" b="1" i="0" kern="1200" dirty="0"/>
            <a:t>الآلِهَةِ الغَريبَةِ</a:t>
          </a:r>
          <a:r>
            <a:rPr lang="fr-FR" sz="2000" b="1" i="0" kern="1200" dirty="0"/>
            <a:t> </a:t>
          </a:r>
          <a:r>
            <a:rPr lang="ar-SA" sz="2000" b="1" kern="1200" dirty="0">
              <a:effectLst>
                <a:outerShdw blurRad="38100" dist="38100" dir="2700000" algn="tl">
                  <a:srgbClr val="000000">
                    <a:alpha val="43137"/>
                  </a:srgbClr>
                </a:outerShdw>
              </a:effectLst>
            </a:rPr>
            <a:t>التي لا تزال عائلته تملكها (تكوين </a:t>
          </a:r>
          <a:r>
            <a:rPr lang="fr-FR" sz="2000" b="1" kern="1200" dirty="0">
              <a:effectLst>
                <a:outerShdw blurRad="38100" dist="38100" dir="2700000" algn="tl">
                  <a:srgbClr val="000000">
                    <a:alpha val="43137"/>
                  </a:srgbClr>
                </a:outerShdw>
              </a:effectLst>
            </a:rPr>
            <a:t>4:35</a:t>
          </a:r>
          <a:r>
            <a:rPr lang="ar-SA"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19814" y="1280848"/>
        <a:ext cx="8428097" cy="36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30839"/>
          <a:ext cx="9088067" cy="5241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أن يخاف </a:t>
          </a:r>
          <a:r>
            <a:rPr lang="ar-SA" sz="2000" b="1" kern="1200" dirty="0">
              <a:solidFill>
                <a:schemeClr val="bg1"/>
              </a:solidFill>
            </a:rPr>
            <a:t>الرَّبَّ</a:t>
          </a:r>
          <a:endParaRPr lang="es-ES" sz="2000" kern="1200" dirty="0">
            <a:effectLst>
              <a:outerShdw blurRad="38100" dist="38100" dir="2700000" algn="tl">
                <a:srgbClr val="000000">
                  <a:alpha val="43137"/>
                </a:srgbClr>
              </a:outerShdw>
            </a:effectLst>
          </a:endParaRPr>
        </a:p>
      </dsp:txBody>
      <dsp:txXfrm>
        <a:off x="25587" y="56426"/>
        <a:ext cx="9036893" cy="472986"/>
      </dsp:txXfrm>
    </dsp:sp>
    <dsp:sp modelId="{854F4650-27AE-4C03-B454-E09E451F5BDE}">
      <dsp:nvSpPr>
        <dsp:cNvPr id="0" name=""/>
        <dsp:cNvSpPr/>
      </dsp:nvSpPr>
      <dsp:spPr>
        <a:xfrm>
          <a:off x="0" y="554999"/>
          <a:ext cx="908806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r" defTabSz="889000" rtl="1">
            <a:lnSpc>
              <a:spcPct val="90000"/>
            </a:lnSpc>
            <a:spcBef>
              <a:spcPct val="0"/>
            </a:spcBef>
            <a:spcAft>
              <a:spcPct val="20000"/>
            </a:spcAft>
            <a:buClr>
              <a:schemeClr val="accent5">
                <a:lumMod val="50000"/>
              </a:schemeClr>
            </a:buClr>
            <a:buFont typeface="Wingdings" panose="05000000000000000000" pitchFamily="2" charset="2"/>
            <a:buChar char="v"/>
          </a:pPr>
          <a:r>
            <a:rPr lang="ar-SA" sz="2000" b="1" kern="1200" dirty="0">
              <a:effectLst/>
            </a:rPr>
            <a:t>لأظهر احتراما عميقا لمن هو أعظم مني بلا حدود، وأن أقبله كملكي وربي</a:t>
          </a:r>
          <a:endParaRPr lang="es-ES" sz="2000" kern="1200" dirty="0">
            <a:effectLst/>
          </a:endParaRPr>
        </a:p>
      </dsp:txBody>
      <dsp:txXfrm>
        <a:off x="0" y="554999"/>
        <a:ext cx="9088067" cy="463680"/>
      </dsp:txXfrm>
    </dsp:sp>
    <dsp:sp modelId="{91EBD55B-773A-4BEF-B76C-4D8BBE65E8E9}">
      <dsp:nvSpPr>
        <dsp:cNvPr id="0" name=""/>
        <dsp:cNvSpPr/>
      </dsp:nvSpPr>
      <dsp:spPr>
        <a:xfrm>
          <a:off x="0" y="1018679"/>
          <a:ext cx="9088067" cy="524160"/>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أن نخدم </a:t>
          </a:r>
          <a:r>
            <a:rPr lang="ar-SA" sz="2000" b="1" kern="1200" dirty="0">
              <a:solidFill>
                <a:schemeClr val="bg1"/>
              </a:solidFill>
            </a:rPr>
            <a:t>الرَّبَّ</a:t>
          </a:r>
          <a:r>
            <a:rPr lang="ar-SA" sz="2000" b="1" kern="1200" dirty="0">
              <a:effectLst>
                <a:outerShdw blurRad="38100" dist="38100" dir="2700000" algn="tl">
                  <a:srgbClr val="000000">
                    <a:alpha val="43137"/>
                  </a:srgbClr>
                </a:outerShdw>
              </a:effectLst>
            </a:rPr>
            <a:t> بصدق [نزاهة]</a:t>
          </a:r>
          <a:endParaRPr lang="es-ES" sz="2000" kern="1200" dirty="0">
            <a:effectLst>
              <a:outerShdw blurRad="38100" dist="38100" dir="2700000" algn="tl">
                <a:srgbClr val="000000">
                  <a:alpha val="43137"/>
                </a:srgbClr>
              </a:outerShdw>
            </a:effectLst>
          </a:endParaRPr>
        </a:p>
      </dsp:txBody>
      <dsp:txXfrm>
        <a:off x="25587" y="1044266"/>
        <a:ext cx="9036893" cy="472986"/>
      </dsp:txXfrm>
    </dsp:sp>
    <dsp:sp modelId="{7CF48978-E8B4-4BA6-95E8-43AAEF845A18}">
      <dsp:nvSpPr>
        <dsp:cNvPr id="0" name=""/>
        <dsp:cNvSpPr/>
      </dsp:nvSpPr>
      <dsp:spPr>
        <a:xfrm>
          <a:off x="0" y="1542839"/>
          <a:ext cx="908806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r" defTabSz="889000" rtl="1">
            <a:lnSpc>
              <a:spcPct val="90000"/>
            </a:lnSpc>
            <a:spcBef>
              <a:spcPct val="0"/>
            </a:spcBef>
            <a:spcAft>
              <a:spcPct val="20000"/>
            </a:spcAft>
            <a:buClr>
              <a:schemeClr val="accent4">
                <a:lumMod val="50000"/>
              </a:schemeClr>
            </a:buClr>
            <a:buFont typeface="Wingdings" panose="05000000000000000000" pitchFamily="2" charset="2"/>
            <a:buChar char="v"/>
          </a:pPr>
          <a:r>
            <a:rPr lang="ar-SA" sz="2000" b="1" kern="1200" dirty="0">
              <a:effectLst/>
            </a:rPr>
            <a:t>خدمة بلا عيوب (هكذا تم تعريف الذي لا يصلح للذبح إلا إذا كان "خاليا من عيوب" [كامل])</a:t>
          </a:r>
          <a:endParaRPr lang="es-ES" sz="2000" kern="1200" dirty="0">
            <a:effectLst/>
          </a:endParaRPr>
        </a:p>
      </dsp:txBody>
      <dsp:txXfrm>
        <a:off x="0" y="1542839"/>
        <a:ext cx="9088067" cy="463680"/>
      </dsp:txXfrm>
    </dsp:sp>
    <dsp:sp modelId="{DC838278-61D5-4F0B-A5CA-D07614038E8A}">
      <dsp:nvSpPr>
        <dsp:cNvPr id="0" name=""/>
        <dsp:cNvSpPr/>
      </dsp:nvSpPr>
      <dsp:spPr>
        <a:xfrm>
          <a:off x="0" y="2006519"/>
          <a:ext cx="9088067" cy="524160"/>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لخدمة </a:t>
          </a:r>
          <a:r>
            <a:rPr lang="ar-SA" sz="2000" b="1" kern="1200" dirty="0">
              <a:solidFill>
                <a:schemeClr val="bg1"/>
              </a:solidFill>
            </a:rPr>
            <a:t>الرَّبَّ</a:t>
          </a:r>
          <a:r>
            <a:rPr lang="ar-SA" sz="2000" b="1" kern="1200" dirty="0">
              <a:effectLst>
                <a:outerShdw blurRad="38100" dist="38100" dir="2700000" algn="tl">
                  <a:srgbClr val="000000">
                    <a:alpha val="43137"/>
                  </a:srgbClr>
                </a:outerShdw>
              </a:effectLst>
            </a:rPr>
            <a:t> بالحق</a:t>
          </a:r>
          <a:endParaRPr lang="es-ES" sz="2000" kern="1200" dirty="0">
            <a:effectLst>
              <a:outerShdw blurRad="38100" dist="38100" dir="2700000" algn="tl">
                <a:srgbClr val="000000">
                  <a:alpha val="43137"/>
                </a:srgbClr>
              </a:outerShdw>
            </a:effectLst>
          </a:endParaRPr>
        </a:p>
      </dsp:txBody>
      <dsp:txXfrm>
        <a:off x="25587" y="2032106"/>
        <a:ext cx="9036893" cy="472986"/>
      </dsp:txXfrm>
    </dsp:sp>
    <dsp:sp modelId="{F01C0CC6-238B-429D-AD18-2848C863196E}">
      <dsp:nvSpPr>
        <dsp:cNvPr id="0" name=""/>
        <dsp:cNvSpPr/>
      </dsp:nvSpPr>
      <dsp:spPr>
        <a:xfrm>
          <a:off x="0" y="2530679"/>
          <a:ext cx="9088067"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r" defTabSz="889000" rtl="1">
            <a:lnSpc>
              <a:spcPct val="90000"/>
            </a:lnSpc>
            <a:spcBef>
              <a:spcPct val="0"/>
            </a:spcBef>
            <a:spcAft>
              <a:spcPct val="20000"/>
            </a:spcAft>
            <a:buClr>
              <a:schemeClr val="accent6">
                <a:lumMod val="50000"/>
              </a:schemeClr>
            </a:buClr>
            <a:buFont typeface="Wingdings" panose="05000000000000000000" pitchFamily="2" charset="2"/>
            <a:buChar char="v"/>
          </a:pPr>
          <a:r>
            <a:rPr lang="ar-SA" sz="2000" b="1" kern="1200" dirty="0">
              <a:effectLst/>
            </a:rPr>
            <a:t>أن تكون مخلصا، جديرا بالثقة، مخلصا، غير منقسم، ومتسقا. لأعكس من خلال حياتي امتناني لله على ما فعله بي.</a:t>
          </a:r>
          <a:endParaRPr lang="es-ES" sz="2000" kern="1200" dirty="0">
            <a:effectLst/>
          </a:endParaRPr>
        </a:p>
      </dsp:txBody>
      <dsp:txXfrm>
        <a:off x="0" y="2530679"/>
        <a:ext cx="9088067" cy="6085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17/12/2025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17/12/2025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400224" y="1120676"/>
            <a:ext cx="4502595" cy="2308324"/>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rtl="1"/>
            <a:r>
              <a:rPr lang="ar-SA" sz="7200" b="1" i="0" dirty="0">
                <a:solidFill>
                  <a:schemeClr val="bg1"/>
                </a:solidFill>
                <a:effectLst/>
                <a:latin typeface="Inter"/>
              </a:rPr>
              <a:t>فاختاروا لأنفُسِكُمُ اليومَ</a:t>
            </a:r>
            <a:r>
              <a:rPr lang="en" sz="7200" b="1" spc="600" dirty="0">
                <a:ln w="13462">
                  <a:solidFill>
                    <a:schemeClr val="bg1"/>
                  </a:solidFill>
                  <a:prstDash val="solid"/>
                </a:ln>
                <a:solidFill>
                  <a:schemeClr val="bg1"/>
                </a:solidFill>
                <a:effectLst>
                  <a:outerShdw dist="38100" dir="2700000" algn="bl" rotWithShape="0">
                    <a:srgbClr val="F5F86C"/>
                  </a:outerShdw>
                </a:effectLst>
              </a:rPr>
              <a:t>!</a:t>
            </a:r>
          </a:p>
        </p:txBody>
      </p:sp>
      <p:sp>
        <p:nvSpPr>
          <p:cNvPr id="5" name="CuadroTexto 4">
            <a:extLst>
              <a:ext uri="{FF2B5EF4-FFF2-40B4-BE49-F238E27FC236}">
                <a16:creationId xmlns:a16="http://schemas.microsoft.com/office/drawing/2014/main" id="{D9114AEA-31C6-2C8D-584A-CF7A10B6BA16}"/>
              </a:ext>
            </a:extLst>
          </p:cNvPr>
          <p:cNvSpPr txBox="1"/>
          <p:nvPr/>
        </p:nvSpPr>
        <p:spPr>
          <a:xfrm>
            <a:off x="9529023" y="6377206"/>
            <a:ext cx="2571537" cy="338554"/>
          </a:xfrm>
          <a:prstGeom prst="rect">
            <a:avLst/>
          </a:prstGeom>
          <a:noFill/>
        </p:spPr>
        <p:txBody>
          <a:bodyPr wrap="none" rtlCol="0">
            <a:spAutoFit/>
          </a:bodyPr>
          <a:lstStyle/>
          <a:p>
            <a:pPr algn="r" rtl="1"/>
            <a:r>
              <a:rPr lang="ar-SA" sz="1600" b="1">
                <a:solidFill>
                  <a:srgbClr val="FBF89B"/>
                </a:solidFill>
                <a:effectLst>
                  <a:outerShdw blurRad="38100" dist="38100" dir="2700000" algn="tl">
                    <a:srgbClr val="000000">
                      <a:alpha val="43137"/>
                    </a:srgbClr>
                  </a:outerShdw>
                </a:effectLst>
              </a:rPr>
              <a:t>الدرس 13 ليوم 27 ديسمبر 2025</a:t>
            </a:r>
            <a:endParaRPr lang="en" sz="1600" b="1" dirty="0">
              <a:solidFill>
                <a:srgbClr val="FBF8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086350" y="3600076"/>
            <a:ext cx="6176689" cy="304698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lang="ar-SA" sz="3200" b="1" dirty="0">
                <a:ln w="12700" cmpd="sng">
                  <a:noFill/>
                  <a:prstDash val="solid"/>
                </a:ln>
                <a:solidFill>
                  <a:srgbClr val="E97132">
                    <a:lumMod val="75000"/>
                  </a:srgbClr>
                </a:solidFill>
                <a:latin typeface="Comic Sans MS" panose="030F0702030302020204" pitchFamily="66" charset="0"/>
              </a:rPr>
              <a:t>وإنْ ساءَ في أعيُنِكُمْ أنْ تعبُدوا الرَّبَّ، فاختاروا لأنفُسِكُمُ اليومَ مَنْ تعبُدونَ: إنْ كانَ الآلِهَةَ الّذينَ عَبَدَهُمْ آباؤُكُمُ الّذينَ في عَبرِ النَّهرِ، وإنْ كانَ آلِهَةَ الأموريّينَ الّذينَ أنتُمْ ساكِنونَ في أرضِهِمْ. وأمّا أنا وبَيتي فنَعبُدُ الرَّبَّ».</a:t>
            </a:r>
            <a:r>
              <a:rPr kumimoji="0" lang="es-E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a:t>
            </a:r>
            <a:r>
              <a:rPr lang="ar-SA" sz="2000" b="1" dirty="0">
                <a:ln w="12700" cmpd="sng">
                  <a:noFill/>
                  <a:prstDash val="solid"/>
                </a:ln>
                <a:solidFill>
                  <a:srgbClr val="E97132">
                    <a:lumMod val="75000"/>
                  </a:srgbClr>
                </a:solidFill>
                <a:latin typeface="Comic Sans MS" panose="030F0702030302020204" pitchFamily="66" charset="0"/>
              </a:rPr>
              <a:t>(يشوع </a:t>
            </a:r>
            <a:r>
              <a:rPr lang="fr-FR" sz="2000" b="1" dirty="0">
                <a:ln w="12700" cmpd="sng">
                  <a:noFill/>
                  <a:prstDash val="solid"/>
                </a:ln>
                <a:solidFill>
                  <a:srgbClr val="E97132">
                    <a:lumMod val="75000"/>
                  </a:srgbClr>
                </a:solidFill>
                <a:latin typeface="Comic Sans MS" panose="030F0702030302020204" pitchFamily="66" charset="0"/>
              </a:rPr>
              <a:t>(15:24</a:t>
            </a:r>
            <a:endParaRPr kumimoji="0" lang="es-E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131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3475389035"/>
              </p:ext>
            </p:extLst>
          </p:nvPr>
        </p:nvGraphicFramePr>
        <p:xfrm>
          <a:off x="4633810" y="3852153"/>
          <a:ext cx="7510565"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21097"/>
            <a:ext cx="6915147" cy="1200329"/>
          </a:xfrm>
          <a:prstGeom prst="rect">
            <a:avLst/>
          </a:prstGeom>
          <a:noFill/>
        </p:spPr>
        <p:txBody>
          <a:bodyPr wrap="square" rtlCol="0">
            <a:spAutoFit/>
          </a:bodyPr>
          <a:lstStyle/>
          <a:p>
            <a:pPr algn="r" rtl="1">
              <a:spcBef>
                <a:spcPts val="600"/>
              </a:spcBef>
            </a:pPr>
            <a:r>
              <a:rPr lang="ar-SA" sz="2400" b="1" dirty="0">
                <a:solidFill>
                  <a:schemeClr val="bg1"/>
                </a:solidFill>
                <a:effectLst>
                  <a:glow rad="127000">
                    <a:srgbClr val="95332E"/>
                  </a:glow>
                  <a:outerShdw blurRad="38100" dist="38100" dir="2700000" algn="tl">
                    <a:srgbClr val="000000">
                      <a:alpha val="43137"/>
                    </a:srgbClr>
                  </a:outerShdw>
                </a:effectLst>
              </a:rPr>
              <a:t>شعر </a:t>
            </a:r>
            <a:r>
              <a:rPr lang="ar-SA" sz="2000" dirty="0"/>
              <a:t> </a:t>
            </a:r>
            <a:r>
              <a:rPr lang="ar-SA" sz="2000" b="1" dirty="0">
                <a:solidFill>
                  <a:schemeClr val="bg1"/>
                </a:solidFill>
              </a:rPr>
              <a:t>يَشوعُ</a:t>
            </a:r>
            <a:r>
              <a:rPr lang="ar-SA" sz="2400" b="1" dirty="0">
                <a:solidFill>
                  <a:schemeClr val="bg1"/>
                </a:solidFill>
                <a:effectLst>
                  <a:glow rad="127000">
                    <a:srgbClr val="95332E"/>
                  </a:glow>
                  <a:outerShdw blurRad="38100" dist="38100" dir="2700000" algn="tl">
                    <a:srgbClr val="000000">
                      <a:alpha val="43137"/>
                    </a:srgbClr>
                  </a:outerShdw>
                </a:effectLst>
              </a:rPr>
              <a:t> أن نهايته قريبة. لقد خاض المعركة الجيدة. لقد أنهى السباق. لقد حافظ على الإيمان.  كان بإمكانه أن ينتظر بثقة، مثل بولس، تاج البر الخاص به</a:t>
            </a:r>
            <a:r>
              <a:rPr lang="es-ES" sz="2400" b="1" dirty="0">
                <a:solidFill>
                  <a:schemeClr val="bg1"/>
                </a:solidFill>
                <a:effectLst>
                  <a:glow rad="127000">
                    <a:srgbClr val="95332E"/>
                  </a:glow>
                  <a:outerShdw blurRad="38100" dist="38100" dir="2700000" algn="tl">
                    <a:srgbClr val="000000">
                      <a:alpha val="43137"/>
                    </a:srgbClr>
                  </a:outerShdw>
                </a:effectLst>
              </a:rPr>
              <a:t> </a:t>
            </a:r>
            <a:r>
              <a:rPr lang="ar-SA" sz="2400" b="1" dirty="0">
                <a:solidFill>
                  <a:schemeClr val="bg1"/>
                </a:solidFill>
                <a:effectLst>
                  <a:glow rad="127000">
                    <a:srgbClr val="95332E"/>
                  </a:glow>
                  <a:outerShdw blurRad="38100" dist="38100" dir="2700000" algn="tl">
                    <a:srgbClr val="000000">
                      <a:alpha val="43137"/>
                    </a:srgbClr>
                  </a:outerShdw>
                </a:effectLst>
              </a:rPr>
              <a:t>(2 تيموثوس </a:t>
            </a:r>
            <a:r>
              <a:rPr lang="fr-FR" sz="2400" b="1" dirty="0">
                <a:solidFill>
                  <a:schemeClr val="bg1"/>
                </a:solidFill>
                <a:effectLst>
                  <a:glow rad="127000">
                    <a:srgbClr val="95332E"/>
                  </a:glow>
                  <a:outerShdw blurRad="38100" dist="38100" dir="2700000" algn="tl">
                    <a:srgbClr val="000000">
                      <a:alpha val="43137"/>
                    </a:srgbClr>
                  </a:outerShdw>
                </a:effectLst>
              </a:rPr>
              <a:t>8-7:4</a:t>
            </a:r>
            <a:r>
              <a:rPr lang="ar-SA" sz="2400" b="1" dirty="0">
                <a:solidFill>
                  <a:schemeClr val="bg1"/>
                </a:solidFill>
                <a:effectLst>
                  <a:glow rad="127000">
                    <a:srgbClr val="95332E"/>
                  </a:glow>
                  <a:outerShdw blurRad="38100" dist="38100" dir="2700000" algn="tl">
                    <a:srgbClr val="000000">
                      <a:alpha val="43137"/>
                    </a:srgbClr>
                  </a:outerShdw>
                </a:effectLst>
              </a:rPr>
              <a:t>).</a:t>
            </a:r>
            <a:endParaRPr lang="en" sz="2400" b="1" dirty="0">
              <a:solidFill>
                <a:schemeClr val="bg1"/>
              </a:solidFill>
              <a:effectLst>
                <a:glow rad="127000">
                  <a:srgbClr val="95332E"/>
                </a:glow>
                <a:outerShdw blurRad="38100" dist="38100" dir="2700000" algn="tl">
                  <a:srgbClr val="000000">
                    <a:alpha val="43137"/>
                  </a:srgbClr>
                </a:outerShdw>
              </a:effectLst>
            </a:endParaRP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46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8" y="2393823"/>
            <a:ext cx="6915149" cy="830997"/>
          </a:xfrm>
          <a:prstGeom prst="rect">
            <a:avLst/>
          </a:prstGeom>
          <a:noFill/>
        </p:spPr>
        <p:txBody>
          <a:bodyPr wrap="square">
            <a:spAutoFit/>
          </a:bodyPr>
          <a:lstStyle/>
          <a:p>
            <a:pPr algn="r" rtl="1">
              <a:spcBef>
                <a:spcPts val="600"/>
              </a:spcBef>
            </a:pPr>
            <a:r>
              <a:rPr lang="ar-SA" sz="2400" b="1">
                <a:solidFill>
                  <a:schemeClr val="bg1"/>
                </a:solidFill>
                <a:effectLst>
                  <a:glow rad="127000">
                    <a:srgbClr val="95332E"/>
                  </a:glow>
                  <a:outerShdw blurRad="38100" dist="38100" dir="2700000" algn="tl">
                    <a:srgbClr val="000000">
                      <a:alpha val="43137"/>
                    </a:srgbClr>
                  </a:outerShdw>
                </a:effectLst>
              </a:rPr>
              <a:t>لهذا السبب، جمع الناس في شميم لتجديد عهد الإمانة، ولحثهم على اختيار حياة خدمة الله.</a:t>
            </a:r>
            <a:endParaRPr lang="en" sz="2400" b="1" dirty="0">
              <a:solidFill>
                <a:schemeClr val="bg1"/>
              </a:solidFill>
              <a:effectLst>
                <a:glow rad="127000">
                  <a:srgbClr val="95332E"/>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8" y="1392126"/>
            <a:ext cx="6915147" cy="830997"/>
          </a:xfrm>
          <a:prstGeom prst="rect">
            <a:avLst/>
          </a:prstGeom>
          <a:noFill/>
        </p:spPr>
        <p:txBody>
          <a:bodyPr wrap="square">
            <a:spAutoFit/>
          </a:bodyPr>
          <a:lstStyle/>
          <a:p>
            <a:pPr algn="r" rtl="1">
              <a:spcBef>
                <a:spcPts val="600"/>
              </a:spcBef>
            </a:pPr>
            <a:r>
              <a:rPr lang="ar-SA" sz="2400" b="1">
                <a:solidFill>
                  <a:schemeClr val="bg1"/>
                </a:solidFill>
                <a:effectLst>
                  <a:glow rad="127000">
                    <a:srgbClr val="95332E"/>
                  </a:glow>
                  <a:outerShdw blurRad="38100" dist="38100" dir="2700000" algn="tl">
                    <a:srgbClr val="000000">
                      <a:alpha val="43137"/>
                    </a:srgbClr>
                  </a:outerShdw>
                </a:effectLst>
              </a:rPr>
              <a:t>لكن، مثل كاليب، كان عليه أن يتأكد من أن الآخرين سيحملون الشعلة ويقودون شعب الله على الطريق الصحيح.</a:t>
            </a:r>
            <a:endParaRPr lang="en" sz="2400" b="1" dirty="0">
              <a:solidFill>
                <a:schemeClr val="bg1"/>
              </a:solidFill>
              <a:effectLst>
                <a:glow rad="127000">
                  <a:srgbClr val="95332E"/>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50800"/>
            <a:ext cx="9679021" cy="830997"/>
          </a:xfrm>
          <a:prstGeom prst="rect">
            <a:avLst/>
          </a:prstGeom>
          <a:noFill/>
        </p:spPr>
        <p:txBody>
          <a:bodyPr wrap="square">
            <a:spAutoFit/>
            <a:scene3d>
              <a:camera prst="orthographicFront"/>
              <a:lightRig rig="chilly" dir="t"/>
            </a:scene3d>
            <a:sp3d extrusionH="57150" prstMaterial="softEdge">
              <a:bevelT w="25400" h="38100"/>
            </a:sp3d>
          </a:bodyPr>
          <a:lstStyle/>
          <a:p>
            <a:pPr algn="ctr" rtl="1"/>
            <a:r>
              <a:rPr lang="ar-SA" sz="4800" b="1">
                <a:ln/>
                <a:solidFill>
                  <a:schemeClr val="accent1">
                    <a:lumMod val="50000"/>
                  </a:schemeClr>
                </a:solidFill>
              </a:rPr>
              <a:t>القصة التي كتبها الله</a:t>
            </a:r>
            <a:endParaRPr lang="en" sz="4800" b="1" dirty="0">
              <a:ln/>
              <a:solidFill>
                <a:schemeClr val="accent1">
                  <a:lumMod val="50000"/>
                </a:schemeClr>
              </a:solidFill>
            </a:endParaRP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849664"/>
            <a:ext cx="9137718" cy="646331"/>
          </a:xfrm>
          <a:prstGeom prst="rect">
            <a:avLst/>
          </a:prstGeom>
          <a:noFill/>
        </p:spPr>
        <p:txBody>
          <a:bodyPr wrap="square">
            <a:spAutoFit/>
          </a:bodyPr>
          <a:lstStyle/>
          <a:p>
            <a:pPr algn="ctr" rtl="1"/>
            <a:r>
              <a:rPr lang="en" sz="2000" b="1" dirty="0">
                <a:solidFill>
                  <a:schemeClr val="accent4">
                    <a:lumMod val="50000"/>
                  </a:schemeClr>
                </a:solidFill>
                <a:latin typeface="Comic Sans MS" panose="030F0702030302020204" pitchFamily="66" charset="0"/>
              </a:rPr>
              <a:t>“</a:t>
            </a:r>
            <a:r>
              <a:rPr lang="ar-SA" sz="2000" b="1" dirty="0">
                <a:solidFill>
                  <a:schemeClr val="accent4">
                    <a:lumMod val="50000"/>
                  </a:schemeClr>
                </a:solidFill>
              </a:rPr>
              <a:t>وأعطَيتُكُمْ أرضًا لم تتعَبوا علَيها، ومُدُنًا لم تبنوها وتَسكُنونَ بها، ومِنْ كُرومٍ وزَيتونٍ لم تغرِسوها تأكُلونَ</a:t>
            </a:r>
            <a:r>
              <a:rPr lang="ar-SA" sz="2000" dirty="0"/>
              <a:t>. </a:t>
            </a:r>
            <a:endParaRPr lang="fr-FR" sz="2000" dirty="0"/>
          </a:p>
          <a:p>
            <a:pPr algn="ctr" rtl="1"/>
            <a:r>
              <a:rPr lang="ar-SA" sz="1600" b="1" dirty="0">
                <a:solidFill>
                  <a:schemeClr val="accent4">
                    <a:lumMod val="50000"/>
                  </a:schemeClr>
                </a:solidFill>
                <a:latin typeface="Comic Sans MS" panose="030F0702030302020204" pitchFamily="66" charset="0"/>
              </a:rPr>
              <a:t>يشوع 24:13</a:t>
            </a:r>
            <a:endParaRPr lang="en" sz="1600"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1772899" cy="461665"/>
          </a:xfrm>
          <a:prstGeom prst="rect">
            <a:avLst/>
          </a:prstGeom>
          <a:noFill/>
        </p:spPr>
        <p:txBody>
          <a:bodyPr wrap="square" rtlCol="0">
            <a:spAutoFit/>
          </a:bodyPr>
          <a:lstStyle/>
          <a:p>
            <a:pPr algn="r" rtl="1">
              <a:spcBef>
                <a:spcPts val="600"/>
              </a:spcBef>
            </a:pPr>
            <a:r>
              <a:rPr lang="ar-SA" sz="2400" b="1" dirty="0"/>
              <a:t>المكان الذي اختاره يشوع لخطابه الأخير كان مكانا تاريخيا: شكيم (يشوع </a:t>
            </a:r>
            <a:r>
              <a:rPr lang="fr-FR" sz="2400" b="1" dirty="0"/>
              <a:t>1:24</a:t>
            </a:r>
            <a:r>
              <a:rPr lang="ar-SA" sz="2400" b="1" dirty="0"/>
              <a:t>).</a:t>
            </a:r>
            <a:endParaRPr lang="en" sz="2400" b="1" dirty="0"/>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1862646655"/>
              </p:ext>
            </p:extLst>
          </p:nvPr>
        </p:nvGraphicFramePr>
        <p:xfrm>
          <a:off x="2207595" y="1935637"/>
          <a:ext cx="8467725" cy="1666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50445" y="3683891"/>
            <a:ext cx="8582025" cy="1569660"/>
          </a:xfrm>
          <a:prstGeom prst="rect">
            <a:avLst/>
          </a:prstGeom>
          <a:noFill/>
        </p:spPr>
        <p:txBody>
          <a:bodyPr wrap="square" rtlCol="0">
            <a:spAutoFit/>
          </a:bodyPr>
          <a:lstStyle/>
          <a:p>
            <a:pPr algn="r" rtl="1">
              <a:spcBef>
                <a:spcPts val="600"/>
              </a:spcBef>
            </a:pPr>
            <a:r>
              <a:rPr lang="ar-SA" sz="2400" b="1" dirty="0"/>
              <a:t>بدأ يشوع بإخبارهم عن "الآلهة الغريبة" التي كان تيراه، أسلافهم، يعبدها (يشوع 24:2). ومن هناك، ذكرهم بصراحة كل ما فعله الله: أخذت؛ أحضرت؛ زدت السعر؛ أرسلت؛ ضربت؛ أخرجته؛ أنا من أحضرك؛ أنا من سلمها؛ لقد دمرتهم؛ لم أستمع إلى </a:t>
            </a:r>
            <a:r>
              <a:rPr lang="ar-SA" sz="2400" b="1" dirty="0" err="1"/>
              <a:t>بلعام</a:t>
            </a:r>
            <a:r>
              <a:rPr lang="ar-SA" sz="2400" b="1" dirty="0"/>
              <a:t>؛ سلمتك؛ تخليت عنهم؛ أرسلت ذبابات؛ أعطيتك الأرض (يشوع </a:t>
            </a:r>
            <a:r>
              <a:rPr lang="fr-FR" sz="2400" b="1" dirty="0"/>
              <a:t>11-3:24</a:t>
            </a:r>
            <a:r>
              <a:rPr lang="ar-SA" sz="2400" b="1" dirty="0"/>
              <a:t>).</a:t>
            </a:r>
            <a:endParaRPr lang="en" sz="2400" b="1" dirty="0"/>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150444" y="5287694"/>
            <a:ext cx="8524875" cy="1569660"/>
          </a:xfrm>
          <a:prstGeom prst="rect">
            <a:avLst/>
          </a:prstGeom>
          <a:noFill/>
        </p:spPr>
        <p:txBody>
          <a:bodyPr wrap="square">
            <a:spAutoFit/>
          </a:bodyPr>
          <a:lstStyle/>
          <a:p>
            <a:pPr algn="r" rtl="1">
              <a:spcBef>
                <a:spcPts val="600"/>
              </a:spcBef>
            </a:pPr>
            <a:r>
              <a:rPr lang="ar-SA" sz="2400" b="1"/>
              <a:t>في هذا السرد، تمر الأجيال واحدة تلو الأخرى دون تمييز. جميعها مشمولة. الذين استمعوا ليشوع جاءوا "من وراء النهر"؛ نزلوا إلى مصر؛ غادروا بقوة كبيرة؛ عبروا البحر؛ استولوا على شرق الأردن؛ لقد استحوذوا على كنعان. ما فعله الله بأسلافهم، يفعله معهم، وسيفعله بنا اليوم.</a:t>
            </a:r>
            <a:endParaRPr lang="en" sz="2400" b="1" dirty="0"/>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2"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righ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righ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47344"/>
            <a:ext cx="12192000" cy="769441"/>
          </a:xfrm>
          <a:prstGeom prst="rect">
            <a:avLst/>
          </a:prstGeom>
          <a:noFill/>
        </p:spPr>
        <p:txBody>
          <a:bodyPr wrap="square">
            <a:spAutoFit/>
          </a:bodyPr>
          <a:lstStyle/>
          <a:p>
            <a:pPr algn="ctr" rtl="1"/>
            <a:r>
              <a:rPr lang="ar-SA"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الدعوة إلى النزاهة</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681159"/>
            <a:ext cx="12192000" cy="923330"/>
          </a:xfrm>
          <a:prstGeom prst="rect">
            <a:avLst/>
          </a:prstGeom>
          <a:noFill/>
        </p:spPr>
        <p:txBody>
          <a:bodyPr wrap="square">
            <a:spAutoFit/>
          </a:bodyPr>
          <a:lstStyle/>
          <a:p>
            <a:pPr algn="ctr" rtl="1"/>
            <a:r>
              <a:rPr lang="en"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bg1"/>
                </a:solidFill>
              </a:rPr>
              <a:t>وإنْ ساءَ في أعيُنِكُمْ أنْ تعبُدوا الرَّبَّ، فاختاروا لأنفُسِكُمُ اليومَ مَنْ تعبُدونَ: إنْ كانَ الآلِهَةَ الّذينَ عَبَدَهُمْ آباؤُكُمُ الّذينَ في عَبرِ النَّهرِ، وإنْ كانَ آلِهَةَ </a:t>
            </a:r>
            <a:r>
              <a:rPr lang="ar-SA" b="1" dirty="0" err="1">
                <a:solidFill>
                  <a:schemeClr val="bg1"/>
                </a:solidFill>
              </a:rPr>
              <a:t>الأموريّينَ</a:t>
            </a:r>
            <a:r>
              <a:rPr lang="ar-SA" b="1" dirty="0">
                <a:solidFill>
                  <a:schemeClr val="bg1"/>
                </a:solidFill>
              </a:rPr>
              <a:t> الّذينَ أنتُمْ ساكِنونَ في أرضِهِمْ. وأمّا أنا وبَيتي فنَعبُدُ الرَّبَّ</a:t>
            </a:r>
            <a:r>
              <a:rPr lang="fr-FR" b="1" dirty="0">
                <a:solidFill>
                  <a:schemeClr val="bg1"/>
                </a:solidFill>
              </a:rPr>
              <a:t>  (</a:t>
            </a:r>
          </a:p>
          <a:p>
            <a:pPr algn="ctr" rtl="1"/>
            <a:r>
              <a:rPr lang="fr-FR" b="1" dirty="0">
                <a:solidFill>
                  <a:schemeClr val="bg1"/>
                </a:solidFill>
              </a:rPr>
              <a:t> </a:t>
            </a:r>
            <a:r>
              <a:rPr lang="ar-SA" sz="1400" b="1" dirty="0">
                <a:solidFill>
                  <a:srgbClr val="FDD7D1"/>
                </a:solidFill>
                <a:effectLst>
                  <a:outerShdw blurRad="38100" dist="38100" dir="2700000" algn="tl">
                    <a:srgbClr val="000000">
                      <a:alpha val="43137"/>
                    </a:srgbClr>
                  </a:outerShdw>
                </a:effectLst>
                <a:latin typeface="Comic Sans MS" panose="030F0702030302020204" pitchFamily="66" charset="0"/>
              </a:rPr>
              <a:t>(يشوع </a:t>
            </a:r>
            <a:r>
              <a:rPr lang="fr-FR" sz="1400" b="1" dirty="0">
                <a:solidFill>
                  <a:srgbClr val="FDD7D1"/>
                </a:solidFill>
                <a:effectLst>
                  <a:outerShdw blurRad="38100" dist="38100" dir="2700000" algn="tl">
                    <a:srgbClr val="000000">
                      <a:alpha val="43137"/>
                    </a:srgbClr>
                  </a:outerShdw>
                </a:effectLst>
                <a:latin typeface="Comic Sans MS" panose="030F0702030302020204" pitchFamily="66" charset="0"/>
              </a:rPr>
              <a:t>15:24</a:t>
            </a:r>
            <a:r>
              <a:rPr lang="ar-SA" sz="1400" b="1" dirty="0">
                <a:solidFill>
                  <a:srgbClr val="FDD7D1"/>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rgbClr val="FDD7D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2" y="1835002"/>
            <a:ext cx="8962417" cy="830997"/>
          </a:xfrm>
          <a:prstGeom prst="rect">
            <a:avLst/>
          </a:prstGeom>
          <a:noFill/>
        </p:spPr>
        <p:txBody>
          <a:bodyPr wrap="square" rtlCol="0">
            <a:spAutoFit/>
          </a:bodyPr>
          <a:lstStyle/>
          <a:p>
            <a:pPr algn="r" rtl="1">
              <a:spcBef>
                <a:spcPts val="600"/>
              </a:spcBef>
            </a:pPr>
            <a:r>
              <a:rPr lang="ar-SA" sz="2400" b="1" dirty="0"/>
              <a:t>تماما كما دعا يعقوب عائلته لدفن آلهتهم قبل تجديد عهدهم مع الله في بيت إل، دعا يشوع الناس إلى التخلي عن آلهتهم قبل تجديد عهدهم مع الله (يشوع </a:t>
            </a:r>
            <a:r>
              <a:rPr lang="fr-FR" sz="2400" b="1" dirty="0"/>
              <a:t>14:24</a:t>
            </a:r>
            <a:r>
              <a:rPr lang="ar-SA" sz="2400" b="1" dirty="0"/>
              <a:t>ب).</a:t>
            </a:r>
            <a:endParaRPr lang="en" sz="2400" b="1" dirty="0"/>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3749958827"/>
              </p:ext>
            </p:extLst>
          </p:nvPr>
        </p:nvGraphicFramePr>
        <p:xfrm>
          <a:off x="211576" y="3690868"/>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21014" y="3368063"/>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82" y="2755415"/>
            <a:ext cx="6070061" cy="830997"/>
          </a:xfrm>
          <a:prstGeom prst="rect">
            <a:avLst/>
          </a:prstGeom>
          <a:noFill/>
        </p:spPr>
        <p:txBody>
          <a:bodyPr wrap="square">
            <a:spAutoFit/>
          </a:bodyPr>
          <a:lstStyle/>
          <a:p>
            <a:pPr algn="r" rtl="1">
              <a:spcBef>
                <a:spcPts val="600"/>
              </a:spcBef>
            </a:pPr>
            <a:r>
              <a:rPr lang="ar-SA" sz="2400" b="1" dirty="0"/>
              <a:t>كان عليهم أن يخشوا الله ويخدموه "بصدق وحق"</a:t>
            </a:r>
            <a:br>
              <a:rPr lang="ar-SA" sz="2400" b="1" dirty="0"/>
            </a:br>
            <a:r>
              <a:rPr lang="ar-SA" sz="2400" b="1" dirty="0"/>
              <a:t>(يشوع </a:t>
            </a:r>
            <a:r>
              <a:rPr lang="fr-FR" sz="2400" b="1" dirty="0"/>
              <a:t>14:24</a:t>
            </a:r>
            <a:r>
              <a:rPr lang="ar-SA" sz="2400" b="1" dirty="0"/>
              <a:t>). ماذا يعني هذا؟</a:t>
            </a:r>
            <a:endParaRPr lang="en" sz="2400" b="1" dirty="0"/>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righ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righ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righ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847850" y="-60960"/>
            <a:ext cx="10344150" cy="769441"/>
          </a:xfrm>
          <a:prstGeom prst="rect">
            <a:avLst/>
          </a:prstGeom>
          <a:noFill/>
        </p:spPr>
        <p:txBody>
          <a:bodyPr wrap="square">
            <a:spAutoFit/>
            <a:scene3d>
              <a:camera prst="orthographicFront"/>
              <a:lightRig rig="threePt" dir="t"/>
            </a:scene3d>
            <a:sp3d extrusionH="57150">
              <a:bevelT w="69850" h="38100" prst="cross"/>
            </a:sp3d>
          </a:bodyPr>
          <a:lstStyle/>
          <a:p>
            <a:pPr algn="ctr" rtl="1"/>
            <a:r>
              <a:rPr lang="ar-SA" sz="4400" b="1" spc="300">
                <a:ln w="13462">
                  <a:solidFill>
                    <a:schemeClr val="bg1"/>
                  </a:solidFill>
                  <a:prstDash val="solid"/>
                </a:ln>
                <a:solidFill>
                  <a:schemeClr val="accent2"/>
                </a:solidFill>
                <a:effectLst>
                  <a:outerShdw dist="38100" dir="2700000" algn="bl" rotWithShape="0">
                    <a:schemeClr val="accent5">
                      <a:lumMod val="75000"/>
                    </a:schemeClr>
                  </a:outerShdw>
                </a:effectLst>
              </a:rPr>
              <a:t>انتخاب الشعب</a:t>
            </a:r>
            <a:endParaRPr lang="en" sz="4400" b="1" spc="300" dirty="0">
              <a:ln w="13462">
                <a:solidFill>
                  <a:schemeClr val="bg1"/>
                </a:solidFill>
                <a:prstDash val="solid"/>
              </a:ln>
              <a:solidFill>
                <a:schemeClr val="accent2"/>
              </a:solidFill>
              <a:effectLst>
                <a:outerShdw dist="38100" dir="2700000" algn="bl" rotWithShape="0">
                  <a:schemeClr val="accent5">
                    <a:lumMod val="75000"/>
                  </a:schemeClr>
                </a:outerShdw>
              </a:effectLst>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833212"/>
            <a:ext cx="6358647" cy="615553"/>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chemeClr val="accent6">
                    <a:lumMod val="50000"/>
                  </a:schemeClr>
                </a:solidFill>
                <a:latin typeface="Comic Sans MS" panose="030F0702030302020204" pitchFamily="66" charset="0"/>
              </a:rPr>
              <a:t>“</a:t>
            </a:r>
            <a:r>
              <a:rPr lang="ar-SA" sz="2000" b="1" dirty="0"/>
              <a:t>فأجابَ الشَّعبُ وقالوا: «حاشا لنا أنْ نَترُكَ الرَّبَّ لنَعبُدَ آلِهَةً أُخرَى،</a:t>
            </a:r>
            <a:endParaRPr lang="en" sz="1400" b="1" dirty="0">
              <a:solidFill>
                <a:schemeClr val="accent6">
                  <a:lumMod val="50000"/>
                </a:schemeClr>
              </a:solidFill>
              <a:latin typeface="Comic Sans MS" panose="030F0702030302020204" pitchFamily="66" charset="0"/>
            </a:endParaRPr>
          </a:p>
          <a:p>
            <a:pPr algn="ctr" rtl="1"/>
            <a:r>
              <a:rPr lang="fr-FR" sz="1400" b="1" dirty="0">
                <a:solidFill>
                  <a:schemeClr val="accent6">
                    <a:lumMod val="50000"/>
                  </a:schemeClr>
                </a:solidFill>
                <a:latin typeface="Comic Sans MS" panose="030F0702030302020204" pitchFamily="66" charset="0"/>
              </a:rPr>
              <a:t>)</a:t>
            </a:r>
            <a:r>
              <a:rPr lang="ar-SA" sz="1400" b="1" dirty="0">
                <a:solidFill>
                  <a:schemeClr val="accent6">
                    <a:lumMod val="50000"/>
                  </a:schemeClr>
                </a:solidFill>
                <a:latin typeface="Comic Sans MS" panose="030F0702030302020204" pitchFamily="66" charset="0"/>
              </a:rPr>
              <a:t>يشوع </a:t>
            </a:r>
            <a:r>
              <a:rPr lang="fr-FR" sz="1400" b="1" dirty="0">
                <a:solidFill>
                  <a:schemeClr val="accent6">
                    <a:lumMod val="50000"/>
                  </a:schemeClr>
                </a:solidFill>
                <a:latin typeface="Comic Sans MS" panose="030F0702030302020204" pitchFamily="66" charset="0"/>
              </a:rPr>
              <a:t>16:24</a:t>
            </a:r>
            <a:r>
              <a:rPr lang="ar-SA" sz="1400" b="1" dirty="0">
                <a:solidFill>
                  <a:schemeClr val="accent6">
                    <a:lumMod val="50000"/>
                  </a:schemeClr>
                </a:solidFill>
                <a:latin typeface="Comic Sans MS" panose="030F0702030302020204" pitchFamily="66" charset="0"/>
              </a:rPr>
              <a:t>)</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BDD57D5-F0E1-EF01-8D35-EBB9AE127102}"/>
              </a:ext>
            </a:extLst>
          </p:cNvPr>
          <p:cNvSpPr txBox="1"/>
          <p:nvPr/>
        </p:nvSpPr>
        <p:spPr>
          <a:xfrm>
            <a:off x="5439688" y="1583528"/>
            <a:ext cx="6581775" cy="1569660"/>
          </a:xfrm>
          <a:prstGeom prst="rect">
            <a:avLst/>
          </a:prstGeom>
          <a:noFill/>
        </p:spPr>
        <p:txBody>
          <a:bodyPr wrap="square" rtlCol="0">
            <a:spAutoFit/>
          </a:bodyPr>
          <a:lstStyle/>
          <a:p>
            <a:pPr algn="r" rtl="1">
              <a:spcBef>
                <a:spcPts val="600"/>
              </a:spcBef>
            </a:pPr>
            <a:r>
              <a:rPr lang="ar-SA" sz="2400" b="1" dirty="0"/>
              <a:t>ما كان رد الفعل على دعوة يشوع (يشوع </a:t>
            </a:r>
            <a:r>
              <a:rPr lang="fr-FR" sz="2400" b="1" dirty="0"/>
              <a:t>16:24</a:t>
            </a:r>
            <a:r>
              <a:rPr lang="ar-SA" sz="2400" b="1" dirty="0"/>
              <a:t>)؟  قال الناس بأكمله لا لآلهتهم، وقبلوا أن لديهم إلها واحدا فقط: "إلهنا لنا"، نفس الذي أرشدهم—أسلافهم وأنفسهم—حتى تلك اللحظة (يشوع</a:t>
            </a:r>
            <a:r>
              <a:rPr lang="fr-FR" sz="2400" b="1" dirty="0"/>
              <a:t>18-17:24</a:t>
            </a:r>
            <a:r>
              <a:rPr lang="ar-SA" sz="2400" b="1" dirty="0"/>
              <a:t>).</a:t>
            </a:r>
            <a:endParaRPr lang="en" sz="2400" b="1" dirty="0"/>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250"/>
          <a:stretch>
            <a:fillRect/>
          </a:stretch>
        </p:blipFill>
        <p:spPr>
          <a:xfrm>
            <a:off x="170537" y="828675"/>
            <a:ext cx="5247769" cy="246990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74284" y="3452193"/>
            <a:ext cx="6142714" cy="1200329"/>
          </a:xfrm>
          <a:prstGeom prst="rect">
            <a:avLst/>
          </a:prstGeom>
          <a:noFill/>
        </p:spPr>
        <p:txBody>
          <a:bodyPr wrap="square">
            <a:spAutoFit/>
          </a:bodyPr>
          <a:lstStyle/>
          <a:p>
            <a:pPr algn="r" rtl="1">
              <a:spcBef>
                <a:spcPts val="600"/>
              </a:spcBef>
            </a:pPr>
            <a:r>
              <a:rPr lang="ar-SA" sz="2400" b="1" dirty="0"/>
              <a:t>بدلا من تهنئة الشعب على قرارهم، قدم يشوع ردا غير متوقع: "أنتم غير مؤهلين لخدمة الرب" (يشوع </a:t>
            </a:r>
            <a:r>
              <a:rPr lang="fr-FR" sz="2400" b="1" dirty="0"/>
              <a:t>19:24</a:t>
            </a:r>
            <a:r>
              <a:rPr lang="ar-SA" sz="2400" b="1" dirty="0"/>
              <a:t>).                                          يا لها من خيبة أمل!</a:t>
            </a:r>
            <a:endParaRPr lang="en" sz="2400" b="1" dirty="0"/>
          </a:p>
        </p:txBody>
      </p:sp>
      <p:sp>
        <p:nvSpPr>
          <p:cNvPr id="7" name="CuadroTexto 6">
            <a:extLst>
              <a:ext uri="{FF2B5EF4-FFF2-40B4-BE49-F238E27FC236}">
                <a16:creationId xmlns:a16="http://schemas.microsoft.com/office/drawing/2014/main" id="{5A808A0F-A66A-E63B-9D59-69B512E42D95}"/>
              </a:ext>
            </a:extLst>
          </p:cNvPr>
          <p:cNvSpPr txBox="1"/>
          <p:nvPr/>
        </p:nvSpPr>
        <p:spPr>
          <a:xfrm>
            <a:off x="74284" y="5842337"/>
            <a:ext cx="6142714" cy="830997"/>
          </a:xfrm>
          <a:prstGeom prst="rect">
            <a:avLst/>
          </a:prstGeom>
          <a:noFill/>
        </p:spPr>
        <p:txBody>
          <a:bodyPr wrap="square">
            <a:spAutoFit/>
          </a:bodyPr>
          <a:lstStyle/>
          <a:p>
            <a:pPr algn="r" rtl="1">
              <a:spcBef>
                <a:spcPts val="600"/>
              </a:spcBef>
            </a:pPr>
            <a:r>
              <a:rPr lang="ar-SA" sz="2400" b="1" dirty="0"/>
              <a:t>حقق هذا الرد القاسي هدفه. كان الجيل الجديد مصمما على عدم تكرار نفس الأخطاء (يشوع </a:t>
            </a:r>
            <a:r>
              <a:rPr lang="fr-FR" sz="2400" b="1" dirty="0"/>
              <a:t>21:24</a:t>
            </a:r>
            <a:r>
              <a:rPr lang="ar-SA" sz="2400" b="1" dirty="0"/>
              <a:t>).</a:t>
            </a:r>
            <a:endParaRPr lang="en" sz="2400" b="1" dirty="0"/>
          </a:p>
        </p:txBody>
      </p:sp>
      <p:sp>
        <p:nvSpPr>
          <p:cNvPr id="11" name="CuadroTexto 10">
            <a:extLst>
              <a:ext uri="{FF2B5EF4-FFF2-40B4-BE49-F238E27FC236}">
                <a16:creationId xmlns:a16="http://schemas.microsoft.com/office/drawing/2014/main" id="{63885664-13F6-7FAA-E898-113364F04451}"/>
              </a:ext>
            </a:extLst>
          </p:cNvPr>
          <p:cNvSpPr txBox="1"/>
          <p:nvPr/>
        </p:nvSpPr>
        <p:spPr>
          <a:xfrm>
            <a:off x="74284" y="4780833"/>
            <a:ext cx="6142714" cy="830997"/>
          </a:xfrm>
          <a:prstGeom prst="rect">
            <a:avLst/>
          </a:prstGeom>
          <a:noFill/>
        </p:spPr>
        <p:txBody>
          <a:bodyPr wrap="square">
            <a:spAutoFit/>
          </a:bodyPr>
          <a:lstStyle/>
          <a:p>
            <a:pPr algn="r" rtl="1">
              <a:spcBef>
                <a:spcPts val="600"/>
              </a:spcBef>
            </a:pPr>
            <a:r>
              <a:rPr lang="ar-SA" sz="2400" b="1" dirty="0"/>
              <a:t>سمع يشوع والديه يقطعان نفس الوعد (خروج </a:t>
            </a:r>
            <a:r>
              <a:rPr lang="fr-FR" sz="2400" b="1" dirty="0"/>
              <a:t>8:19</a:t>
            </a:r>
            <a:r>
              <a:rPr lang="ar-SA" sz="2400" b="1" dirty="0"/>
              <a:t>)، ورأى كيف خرقا الوعد مرارا وتكرارا لمدة أربعين عاما.</a:t>
            </a:r>
            <a:endParaRPr lang="en" sz="2400" b="1" dirty="0"/>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19778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11684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rtl="1"/>
            <a:r>
              <a:rPr lang="ar-SA" sz="4400" b="1" spc="600">
                <a:ln w="6600">
                  <a:noFill/>
                  <a:prstDash val="solid"/>
                </a:ln>
                <a:solidFill>
                  <a:schemeClr val="accent3">
                    <a:lumMod val="40000"/>
                    <a:lumOff val="60000"/>
                  </a:schemeClr>
                </a:solidFill>
                <a:effectLst>
                  <a:outerShdw dist="38100" dir="2700000" algn="tl" rotWithShape="0">
                    <a:schemeClr val="tx1"/>
                  </a:outerShdw>
                </a:effectLst>
              </a:rPr>
              <a:t>تجديد العهد</a:t>
            </a:r>
            <a:endParaRPr lang="en" sz="4400" b="1" spc="600" dirty="0">
              <a:ln w="6600">
                <a:noFill/>
                <a:prstDash val="solid"/>
              </a:ln>
              <a:solidFill>
                <a:schemeClr val="accent3">
                  <a:lumMod val="40000"/>
                  <a:lumOff val="60000"/>
                </a:schemeClr>
              </a:solidFill>
              <a:effectLst>
                <a:outerShdw dist="38100" dir="2700000" algn="tl" rotWithShape="0">
                  <a:schemeClr val="tx1"/>
                </a:outerShdw>
              </a:effectLst>
            </a:endParaRPr>
          </a:p>
        </p:txBody>
      </p:sp>
      <p:sp>
        <p:nvSpPr>
          <p:cNvPr id="5" name="CuadroTexto 4">
            <a:extLst>
              <a:ext uri="{FF2B5EF4-FFF2-40B4-BE49-F238E27FC236}">
                <a16:creationId xmlns:a16="http://schemas.microsoft.com/office/drawing/2014/main" id="{88C1FE5A-4290-A5D7-5EE4-1E75318C76E1}"/>
              </a:ext>
            </a:extLst>
          </p:cNvPr>
          <p:cNvSpPr txBox="1"/>
          <p:nvPr/>
        </p:nvSpPr>
        <p:spPr>
          <a:xfrm>
            <a:off x="1670539" y="574237"/>
            <a:ext cx="9706707" cy="646331"/>
          </a:xfrm>
          <a:prstGeom prst="rect">
            <a:avLst/>
          </a:prstGeom>
          <a:noFill/>
        </p:spPr>
        <p:txBody>
          <a:bodyPr wrap="square">
            <a:spAutoFit/>
          </a:bodyPr>
          <a:lstStyle/>
          <a:p>
            <a:pPr algn="ctr" rtl="1"/>
            <a:r>
              <a:rPr lang="en" b="1" dirty="0">
                <a:solidFill>
                  <a:schemeClr val="bg1"/>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ar-SA" b="1" dirty="0">
                <a:solidFill>
                  <a:schemeClr val="bg1"/>
                </a:solidFill>
              </a:rPr>
              <a:t>ثُمَّ قالَ يَشوعُ لجميعِ الشَّعبِ: «إنَّ هذا الحَجَرَ يكونُ شاهِدًا علَينا، لأنَّهُ قد سمِعَ كُلَّ كلامِ الرَّبِّ الّذي كلَّمَنا بهِ، فيكونُ شاهِدًا علَيكُمْ لئَلّا تجحَدوا إلهَكُمْ»</a:t>
            </a:r>
            <a:r>
              <a:rPr lang="ar-SA" b="1" dirty="0">
                <a:solidFill>
                  <a:schemeClr val="bg1"/>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ar-SA"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a:t>
            </a:r>
            <a:r>
              <a:rPr lang="ar-SA"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يشوع </a:t>
            </a:r>
            <a:r>
              <a:rPr lang="fr-FR"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25:24</a:t>
            </a:r>
            <a:r>
              <a:rPr lang="ar-SA"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endParaRPr lang="es-ES"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140804" y="1314925"/>
            <a:ext cx="10051195" cy="461665"/>
          </a:xfrm>
          <a:prstGeom prst="rect">
            <a:avLst/>
          </a:prstGeom>
          <a:noFill/>
        </p:spPr>
        <p:txBody>
          <a:bodyPr wrap="square" rtlCol="0">
            <a:spAutoFit/>
          </a:bodyPr>
          <a:lstStyle/>
          <a:p>
            <a:pPr algn="r" rtl="1">
              <a:spcBef>
                <a:spcPts val="600"/>
              </a:spcBef>
            </a:pPr>
            <a:r>
              <a:rPr lang="ar-SA" sz="2400" b="1" dirty="0"/>
              <a:t>لإنهاء خطابه، طلب منهم يشوع إزالة الآلهة التي "بينكم" وأن يعودوا قلوبهم إلى الله </a:t>
            </a:r>
            <a:r>
              <a:rPr lang="ar-SA" sz="2000" b="1" dirty="0"/>
              <a:t>(يشوع </a:t>
            </a:r>
            <a:r>
              <a:rPr lang="fr-FR" sz="2000" b="1" dirty="0"/>
              <a:t>23:24</a:t>
            </a:r>
            <a:r>
              <a:rPr lang="ar-SA" sz="2000" b="1" dirty="0"/>
              <a:t>).</a:t>
            </a:r>
            <a:endParaRPr lang="en" sz="2400" b="1" dirty="0"/>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37407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849532"/>
            <a:ext cx="6344879" cy="830997"/>
          </a:xfrm>
          <a:prstGeom prst="rect">
            <a:avLst/>
          </a:prstGeom>
          <a:noFill/>
        </p:spPr>
        <p:txBody>
          <a:bodyPr wrap="square">
            <a:spAutoFit/>
          </a:bodyPr>
          <a:lstStyle/>
          <a:p>
            <a:pPr algn="r" rtl="1">
              <a:spcBef>
                <a:spcPts val="600"/>
              </a:spcBef>
            </a:pPr>
            <a:r>
              <a:rPr lang="ar-SA" sz="2400" b="1" dirty="0"/>
              <a:t>كتب العهد ونصب تذكاري: حجر ليكون شاهدا على الالتزام الذي قطعوه (يشوع </a:t>
            </a:r>
            <a:r>
              <a:rPr lang="fr-FR" sz="2400" b="1" dirty="0"/>
              <a:t>27-26:24</a:t>
            </a:r>
            <a:r>
              <a:rPr lang="ar-SA" sz="2400" b="1" dirty="0"/>
              <a:t>).</a:t>
            </a:r>
            <a:endParaRPr lang="en" sz="2400" b="1" dirty="0"/>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14160" y="2696441"/>
            <a:ext cx="3240381" cy="3046988"/>
          </a:xfrm>
          <a:prstGeom prst="rect">
            <a:avLst/>
          </a:prstGeom>
          <a:noFill/>
        </p:spPr>
        <p:txBody>
          <a:bodyPr wrap="square">
            <a:spAutoFit/>
          </a:bodyPr>
          <a:lstStyle/>
          <a:p>
            <a:pPr algn="r" rtl="1">
              <a:spcBef>
                <a:spcPts val="600"/>
              </a:spcBef>
            </a:pPr>
            <a:r>
              <a:rPr lang="ar-SA" sz="2400" b="1" dirty="0"/>
              <a:t>«مع أنّ العهد مع الله يقوم على علاقة حيّة معه ولا يمكن التعبير عنه تعبيرًا كاملًا من خلال مجرّد قوانين، فإن يشوع أدرك أنّه كان من الضروري أن يترك تذكارات واضحة تساعدهم على الثبات في العهد.»</a:t>
            </a:r>
            <a:endParaRPr lang="en" sz="2400" b="1" dirty="0"/>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759340"/>
            <a:ext cx="9882338" cy="830997"/>
          </a:xfrm>
          <a:prstGeom prst="rect">
            <a:avLst/>
          </a:prstGeom>
          <a:noFill/>
        </p:spPr>
        <p:txBody>
          <a:bodyPr wrap="square">
            <a:spAutoFit/>
          </a:bodyPr>
          <a:lstStyle/>
          <a:p>
            <a:pPr algn="r" rtl="1">
              <a:spcBef>
                <a:spcPts val="600"/>
              </a:spcBef>
            </a:pPr>
            <a:r>
              <a:rPr lang="ar-SA" sz="2400" b="1" dirty="0"/>
              <a:t>«وللمرة الثالثة تعهّد الشعب أن يعبدوا الله»</a:t>
            </a:r>
            <a:r>
              <a:rPr lang="ar-SA" sz="2400" dirty="0"/>
              <a:t> (يشوع 24:24).</a:t>
            </a:r>
            <a:br>
              <a:rPr lang="ar-SA" sz="2400" dirty="0"/>
            </a:br>
            <a:r>
              <a:rPr lang="ar-SA" sz="2400" b="1" dirty="0"/>
              <a:t>فتمّ توثيق العهد، وكما فعل موسى، أقام يشوع لهم فرائض وأحكامًا</a:t>
            </a:r>
            <a:r>
              <a:rPr lang="ar-SA" sz="2400" dirty="0"/>
              <a:t> (يشوع </a:t>
            </a:r>
            <a:r>
              <a:rPr lang="fr-FR" sz="2400" dirty="0"/>
              <a:t>25:24</a:t>
            </a:r>
            <a:r>
              <a:rPr lang="ar-SA" sz="2400" dirty="0"/>
              <a:t>)</a:t>
            </a:r>
            <a:endParaRPr lang="en" sz="2400" b="1" dirty="0"/>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4064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rtl="1"/>
            <a:r>
              <a:rPr lang="ar-SA" sz="4400" b="1">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استمرار القصة</a:t>
            </a:r>
            <a:endParaRPr lang="e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endParaRP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805408"/>
            <a:ext cx="12191999"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rgbClr val="7030A0"/>
                </a:solidFill>
                <a:latin typeface="Comic Sans MS" panose="030F0702030302020204" pitchFamily="66" charset="0"/>
              </a:rPr>
              <a:t>“</a:t>
            </a:r>
            <a:r>
              <a:rPr lang="ar-SA" b="1" dirty="0">
                <a:solidFill>
                  <a:schemeClr val="tx2">
                    <a:lumMod val="50000"/>
                  </a:schemeClr>
                </a:solidFill>
              </a:rPr>
              <a:t>وعَبَدَ إسرائيلُ الرَّبَّ كُلَّ أيّامِ يَشوعَ، وكُلَّ أيّامِ الشُّيوخِ الّذينَ طالَتْ أيّامُهُمْ بَعدَ يَشوعَ والّذينَ عَرَفوا كُلَّ عَمَلِ الرَّبِّ الّذي عَمِلهُ لإسرائيلَ</a:t>
            </a:r>
            <a:r>
              <a:rPr lang="ar-SA" dirty="0"/>
              <a:t>.</a:t>
            </a:r>
            <a:r>
              <a:rPr lang="fr-FR" dirty="0"/>
              <a:t> </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ar-SA" sz="1400" b="1" dirty="0">
                <a:solidFill>
                  <a:srgbClr val="7030A0"/>
                </a:solidFill>
                <a:latin typeface="Comic Sans MS" panose="030F0702030302020204" pitchFamily="66" charset="0"/>
              </a:rPr>
              <a:t>يشوع </a:t>
            </a:r>
            <a:r>
              <a:rPr lang="fr-FR" sz="1400" b="1" dirty="0">
                <a:solidFill>
                  <a:srgbClr val="7030A0"/>
                </a:solidFill>
                <a:latin typeface="Comic Sans MS" panose="030F0702030302020204" pitchFamily="66" charset="0"/>
              </a:rPr>
              <a:t>31:24</a:t>
            </a:r>
            <a:endParaRPr lang="en" sz="14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id="{734A7B3D-EC19-0D1F-D77C-5C7964A6A6F8}"/>
              </a:ext>
            </a:extLst>
          </p:cNvPr>
          <p:cNvSpPr txBox="1"/>
          <p:nvPr/>
        </p:nvSpPr>
        <p:spPr>
          <a:xfrm>
            <a:off x="80016" y="1452020"/>
            <a:ext cx="4581582" cy="1569660"/>
          </a:xfrm>
          <a:prstGeom prst="rect">
            <a:avLst/>
          </a:prstGeom>
          <a:noFill/>
        </p:spPr>
        <p:txBody>
          <a:bodyPr wrap="square" rtlCol="0">
            <a:spAutoFit/>
          </a:bodyPr>
          <a:lstStyle/>
          <a:p>
            <a:pPr algn="r" rtl="1">
              <a:spcBef>
                <a:spcPts val="600"/>
              </a:spcBef>
            </a:pPr>
            <a:r>
              <a:rPr lang="ar-SA" sz="2400" b="1" dirty="0"/>
              <a:t>ينتهي سفر يشوع بثلاثة دفنات. واحدة منها، التي تنبأت بها قبل مئات السنين، كانت دفن يوسف في ميراث يعقوب (تكوين </a:t>
            </a:r>
            <a:r>
              <a:rPr lang="fr-FR" sz="2400" b="1" dirty="0"/>
              <a:t>26-24:50</a:t>
            </a:r>
            <a:r>
              <a:rPr lang="ar-SA" sz="2400" b="1" dirty="0"/>
              <a:t>؛ يشوع </a:t>
            </a:r>
            <a:r>
              <a:rPr lang="fr-FR" sz="2400" b="1" dirty="0"/>
              <a:t>32:24</a:t>
            </a:r>
            <a:r>
              <a:rPr lang="ar-SA" sz="2400" b="1" dirty="0"/>
              <a:t>).</a:t>
            </a:r>
            <a:endParaRPr lang="en" sz="2400" b="1" dirty="0"/>
          </a:p>
        </p:txBody>
      </p:sp>
      <p:pic>
        <p:nvPicPr>
          <p:cNvPr id="4" name="Imagen 3">
            <a:extLst>
              <a:ext uri="{FF2B5EF4-FFF2-40B4-BE49-F238E27FC236}">
                <a16:creationId xmlns:a16="http://schemas.microsoft.com/office/drawing/2014/main" id="{0631A66D-77BB-788F-5CA4-7BCA8DA32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4F8F4B4-476E-00B6-91F3-E7884DB34E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94214" y="1412289"/>
            <a:ext cx="2200657" cy="1650492"/>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524125" y="5224565"/>
            <a:ext cx="5642203" cy="1569660"/>
          </a:xfrm>
          <a:prstGeom prst="rect">
            <a:avLst/>
          </a:prstGeom>
          <a:noFill/>
        </p:spPr>
        <p:txBody>
          <a:bodyPr wrap="square">
            <a:spAutoFit/>
          </a:bodyPr>
          <a:lstStyle/>
          <a:p>
            <a:pPr algn="r" rtl="1">
              <a:spcBef>
                <a:spcPts val="600"/>
              </a:spcBef>
            </a:pPr>
            <a:r>
              <a:rPr lang="ar-SA" sz="2400" b="1" dirty="0"/>
              <a:t>يجب على كل جيل أن يعقد عهدا خاصا به مع الله. إيمان والديهم يمكن أن يساعدهم على اتخاذ القرار الصحيح. لكن القرار يعود لهم. دعونا نتخذ قرارنا اليوم: "أما أنا وبيتي، فسنخدم الرب" (يشوع </a:t>
            </a:r>
            <a:r>
              <a:rPr lang="fr-FR" sz="2400" b="1" dirty="0"/>
              <a:t>15:24</a:t>
            </a:r>
            <a:r>
              <a:rPr lang="ar-SA" sz="2400" b="1" dirty="0"/>
              <a:t>).</a:t>
            </a:r>
            <a:endParaRPr lang="en" sz="2400" b="1" dirty="0"/>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9" y="3173935"/>
            <a:ext cx="11613871" cy="830997"/>
          </a:xfrm>
          <a:prstGeom prst="rect">
            <a:avLst/>
          </a:prstGeom>
          <a:noFill/>
        </p:spPr>
        <p:txBody>
          <a:bodyPr wrap="square">
            <a:spAutoFit/>
          </a:bodyPr>
          <a:lstStyle/>
          <a:p>
            <a:pPr algn="r" rtl="1">
              <a:spcBef>
                <a:spcPts val="600"/>
              </a:spcBef>
            </a:pPr>
            <a:r>
              <a:rPr lang="ar-SA" sz="2400" b="1" dirty="0"/>
              <a:t>الجيل المتمرد الذي خرج من مصر دفن في الصحراء. لكن الجيل الجديد كان من المفترض أن يدفن "في ميراثه"، مع أولئك الذين ظلوا أوفياء في جيل غير أمين: يشوع </a:t>
            </a:r>
            <a:r>
              <a:rPr lang="ar-SA" sz="2400" b="1" dirty="0" err="1"/>
              <a:t>وألعازر</a:t>
            </a:r>
            <a:r>
              <a:rPr lang="ar-SA" sz="2400" b="1" dirty="0"/>
              <a:t> (يشوع </a:t>
            </a:r>
            <a:r>
              <a:rPr lang="fr-FR" sz="2400" b="1" dirty="0"/>
              <a:t>33,30-29:24</a:t>
            </a:r>
            <a:r>
              <a:rPr lang="ar-SA" sz="2400" b="1" dirty="0"/>
              <a:t>).</a:t>
            </a:r>
            <a:endParaRPr lang="en" sz="2400" b="1" dirty="0"/>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60098"/>
            <a:ext cx="5642203" cy="907941"/>
          </a:xfrm>
          <a:prstGeom prst="rect">
            <a:avLst/>
          </a:prstGeom>
          <a:noFill/>
        </p:spPr>
        <p:txBody>
          <a:bodyPr wrap="square">
            <a:spAutoFit/>
          </a:bodyPr>
          <a:lstStyle/>
          <a:p>
            <a:pPr algn="r" rtl="1">
              <a:spcBef>
                <a:spcPts val="600"/>
              </a:spcBef>
            </a:pPr>
            <a:r>
              <a:rPr lang="ar-SA" sz="2400" b="1" dirty="0"/>
              <a:t>ظل هذا الجيل الجديد مخلصا (يشوع </a:t>
            </a:r>
            <a:r>
              <a:rPr lang="fr-FR" sz="2400" b="1" dirty="0"/>
              <a:t>31:24</a:t>
            </a:r>
            <a:r>
              <a:rPr lang="ar-SA" sz="2400" b="1" dirty="0"/>
              <a:t>).                     </a:t>
            </a:r>
            <a:endParaRPr lang="fr-FR" sz="2400" b="1" dirty="0"/>
          </a:p>
          <a:p>
            <a:pPr algn="r" rtl="1">
              <a:spcBef>
                <a:spcPts val="600"/>
              </a:spcBef>
            </a:pPr>
            <a:r>
              <a:rPr lang="ar-SA" sz="2400" b="1" dirty="0"/>
              <a:t>  لكن ماذا عن الجيل التالي (</a:t>
            </a:r>
            <a:r>
              <a:rPr lang="ar-SA" sz="2000" b="1" cap="all" dirty="0"/>
              <a:t>اَلْقُضَاة</a:t>
            </a:r>
            <a:r>
              <a:rPr lang="ar-SA" sz="2400" b="1" dirty="0"/>
              <a:t> </a:t>
            </a:r>
            <a:r>
              <a:rPr lang="fr-FR" sz="2400" b="1" dirty="0"/>
              <a:t>11-10:2</a:t>
            </a:r>
            <a:r>
              <a:rPr lang="ar-SA" sz="2400" b="1" dirty="0"/>
              <a:t>)؟</a:t>
            </a:r>
            <a:endParaRPr lang="en" sz="2400" b="1" dirty="0"/>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righ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158609" y="572383"/>
            <a:ext cx="9696659" cy="4401205"/>
          </a:xfrm>
          <a:prstGeom prst="rect">
            <a:avLst/>
          </a:prstGeom>
          <a:noFill/>
        </p:spPr>
        <p:txBody>
          <a:bodyPr wrap="square">
            <a:spAutoFit/>
          </a:bodyPr>
          <a:lstStyle/>
          <a:p>
            <a:pPr algn="r" rtl="1">
              <a:spcBef>
                <a:spcPts val="600"/>
              </a:spcBef>
            </a:pPr>
            <a:r>
              <a:rPr lang="ar-SA" sz="4000" b="1" dirty="0"/>
              <a:t>«قائدُنا العام، الذي لم يخسر معركةً قط، يتوقّع خدمةً طوعيّة أمينة من كلّ من انتسب تحت رايته. وفي الصراع الختامي الدائر الآن بين قوى الخير وجموع الشر، يتوقّع أن يشارك الجميع، العلمانيون كما الخدّام. فجميع الذين تجنّدوا كجنودٍ له، عليهم أن يقدّموا خدمةً أمينة كجنودٍ على أهبة الاستعداد، وهم واعون تمامًا للمسؤولية الملقاة على عاتق كلّ واحدٍ منهم على حدة.»</a:t>
            </a:r>
            <a:endParaRPr lang="en" sz="4000" b="1" dirty="0">
              <a:latin typeface="Constantia" panose="02030602050306030303" pitchFamily="18" charset="0"/>
            </a:endParaRPr>
          </a:p>
        </p:txBody>
      </p:sp>
      <p:sp>
        <p:nvSpPr>
          <p:cNvPr id="4" name="CuadroTexto 3">
            <a:extLst>
              <a:ext uri="{FF2B5EF4-FFF2-40B4-BE49-F238E27FC236}">
                <a16:creationId xmlns:a16="http://schemas.microsoft.com/office/drawing/2014/main" id="{01B76F75-3111-93EE-FB74-5E2DC4989168}"/>
              </a:ext>
            </a:extLst>
          </p:cNvPr>
          <p:cNvSpPr txBox="1"/>
          <p:nvPr/>
        </p:nvSpPr>
        <p:spPr>
          <a:xfrm>
            <a:off x="9149735" y="5577525"/>
            <a:ext cx="2868093" cy="338554"/>
          </a:xfrm>
          <a:prstGeom prst="rect">
            <a:avLst/>
          </a:prstGeom>
          <a:noFill/>
        </p:spPr>
        <p:txBody>
          <a:bodyPr wrap="none" rtlCol="0">
            <a:spAutoFit/>
          </a:bodyPr>
          <a:lstStyle/>
          <a:p>
            <a:pPr algn="ctr"/>
            <a:r>
              <a:rPr lang="ar-SA" sz="1600" b="1" dirty="0"/>
              <a:t>شهادات للكنيسة، المجلد 9، ص. 116)</a:t>
            </a:r>
            <a:endParaRPr lang="en" sz="1600" b="1" dirty="0"/>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825</TotalTime>
  <Words>1089</Words>
  <Application>Microsoft Office PowerPoint</Application>
  <PresentationFormat>Panorámica</PresentationFormat>
  <Paragraphs>54</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Aptos</vt:lpstr>
      <vt:lpstr>Aptos Display</vt:lpstr>
      <vt:lpstr>Arial</vt:lpstr>
      <vt:lpstr>Comic Sans MS</vt:lpstr>
      <vt:lpstr>Constantia</vt:lpstr>
      <vt:lpstr>Inter</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2025-12-04T08:44:01Z</dcterms:created>
  <dcterms:modified xsi:type="dcterms:W3CDTF">2025-12-17T08:59:36Z</dcterms:modified>
</cp:coreProperties>
</file>