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pPr rtl="1"/>
          <a:r>
            <a:rPr lang="ar-SA" sz="2000" b="1" dirty="0">
              <a:effectLst/>
            </a:rPr>
            <a:t>حافظ على الوحدة (فيلبي </a:t>
          </a:r>
          <a:r>
            <a:rPr lang="fr-FR" sz="2000" b="1" dirty="0">
              <a:effectLst/>
            </a:rPr>
            <a:t>14:2</a:t>
          </a:r>
          <a:r>
            <a:rPr lang="ar-SA" sz="2000" b="1" dirty="0">
              <a:effectLst/>
            </a:rPr>
            <a:t>)</a:t>
          </a:r>
          <a:endParaRPr lang="es-ES" sz="2000" b="1" dirty="0">
            <a:effectLst/>
          </a:endParaRPr>
        </a:p>
      </dgm:t>
    </dgm:pt>
    <dgm:pt modelId="{F24DD0AD-CE6D-4425-A723-3CBEE9977EF1}" type="parTrans" cxnId="{BE3BD4DF-F7D4-4ED0-BA9C-9989D1BC9A6A}">
      <dgm:prSet/>
      <dgm:spPr/>
      <dgm:t>
        <a:bodyPr/>
        <a:lstStyle/>
        <a:p>
          <a:endParaRPr lang="es-ES" sz="2000" b="1"/>
        </a:p>
      </dgm:t>
    </dgm:pt>
    <dgm:pt modelId="{7E4AC8DB-24F9-431B-A36E-F2F44C798536}" type="sibTrans" cxnId="{BE3BD4DF-F7D4-4ED0-BA9C-9989D1BC9A6A}">
      <dgm:prSet/>
      <dgm:spPr/>
      <dgm:t>
        <a:bodyPr/>
        <a:lstStyle/>
        <a:p>
          <a:endParaRPr lang="es-ES" sz="2000" b="1"/>
        </a:p>
      </dgm:t>
    </dgm:pt>
    <dgm:pt modelId="{A8F4F8C1-79F7-4DA3-AD7F-C727F8B972C1}">
      <dgm:prSet custT="1"/>
      <dgm:spPr/>
      <dgm:t>
        <a:bodyPr/>
        <a:lstStyle/>
        <a:p>
          <a:pPr rtl="1"/>
          <a:r>
            <a:rPr lang="ar-SA" sz="2000" b="1" dirty="0"/>
            <a:t>عندما نعمل معا، يجب ألا يكون هناك نميمة أو نقد أو منافسات أو جدالات بيننا.</a:t>
          </a:r>
          <a:endParaRPr lang="es-ES" sz="2000" b="1" dirty="0"/>
        </a:p>
      </dgm:t>
    </dgm:pt>
    <dgm:pt modelId="{BC24767B-8C79-4035-8CEF-527ABF1DC129}" type="parTrans" cxnId="{9A58EAB5-D606-4639-93D2-A57E6ABAD2D5}">
      <dgm:prSet/>
      <dgm:spPr/>
      <dgm:t>
        <a:bodyPr/>
        <a:lstStyle/>
        <a:p>
          <a:endParaRPr lang="es-ES" sz="2000" b="1"/>
        </a:p>
      </dgm:t>
    </dgm:pt>
    <dgm:pt modelId="{038FDCBF-CE56-478F-9762-3B0F71A0A1EC}" type="sibTrans" cxnId="{9A58EAB5-D606-4639-93D2-A57E6ABAD2D5}">
      <dgm:prSet/>
      <dgm:spPr/>
      <dgm:t>
        <a:bodyPr/>
        <a:lstStyle/>
        <a:p>
          <a:endParaRPr lang="es-ES" sz="2000" b="1"/>
        </a:p>
      </dgm:t>
    </dgm:pt>
    <dgm:pt modelId="{8F13B9EF-7C3D-4D73-81A6-38D115799957}">
      <dgm:prSet custT="1"/>
      <dgm:spPr/>
      <dgm:t>
        <a:bodyPr/>
        <a:lstStyle/>
        <a:p>
          <a:r>
            <a:rPr lang="ar-SA" sz="2000" b="1" dirty="0">
              <a:effectLst/>
            </a:rPr>
            <a:t>اسلكوا بلا لوم (فيلبي 2: 15)</a:t>
          </a:r>
          <a:endParaRPr lang="es-ES" sz="2000" b="1" dirty="0">
            <a:effectLst/>
          </a:endParaRPr>
        </a:p>
      </dgm:t>
    </dgm:pt>
    <dgm:pt modelId="{D7A33D29-882F-4DE7-A919-361C399A85B4}" type="parTrans" cxnId="{4DA9CACD-E693-43DB-AD89-7FEDF7C359A4}">
      <dgm:prSet/>
      <dgm:spPr/>
      <dgm:t>
        <a:bodyPr/>
        <a:lstStyle/>
        <a:p>
          <a:endParaRPr lang="es-ES" sz="2000" b="1"/>
        </a:p>
      </dgm:t>
    </dgm:pt>
    <dgm:pt modelId="{BE75C234-FBC4-459A-B1AB-99BC6A698030}" type="sibTrans" cxnId="{4DA9CACD-E693-43DB-AD89-7FEDF7C359A4}">
      <dgm:prSet/>
      <dgm:spPr/>
      <dgm:t>
        <a:bodyPr/>
        <a:lstStyle/>
        <a:p>
          <a:endParaRPr lang="es-ES" sz="2000" b="1"/>
        </a:p>
      </dgm:t>
    </dgm:pt>
    <dgm:pt modelId="{4AE1B839-9D75-49FC-83F0-722BDBF17955}">
      <dgm:prSet custT="1"/>
      <dgm:spPr/>
      <dgm:t>
        <a:bodyPr/>
        <a:lstStyle/>
        <a:p>
          <a:pPr rtl="1"/>
          <a:r>
            <a:rPr lang="ar-SA" sz="2000" b="1" dirty="0"/>
            <a:t>طاعة أبانا ببساطة تتناقض تماما مع الشر والتبدد الذي يحيط بنا.</a:t>
          </a:r>
          <a:endParaRPr lang="es-ES" sz="2000" b="1" dirty="0"/>
        </a:p>
      </dgm:t>
    </dgm:pt>
    <dgm:pt modelId="{4774350F-BA3F-4807-9765-F3AE907743C6}" type="parTrans" cxnId="{BE79C872-FCF8-42A3-A89C-6CB2FF481FAB}">
      <dgm:prSet/>
      <dgm:spPr/>
      <dgm:t>
        <a:bodyPr/>
        <a:lstStyle/>
        <a:p>
          <a:endParaRPr lang="es-ES" sz="2000" b="1"/>
        </a:p>
      </dgm:t>
    </dgm:pt>
    <dgm:pt modelId="{5367268C-47C1-4E92-91CE-F91AF96E16B5}" type="sibTrans" cxnId="{BE79C872-FCF8-42A3-A89C-6CB2FF481FAB}">
      <dgm:prSet/>
      <dgm:spPr/>
      <dgm:t>
        <a:bodyPr/>
        <a:lstStyle/>
        <a:p>
          <a:endParaRPr lang="es-ES" sz="2000" b="1"/>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pPr rtl="1"/>
          <a:r>
            <a:rPr lang="ar-SA" sz="2000" b="1" dirty="0">
              <a:effectLst/>
            </a:rPr>
            <a:t>الوفاء لكلمة الله (فيلبي </a:t>
          </a:r>
          <a:r>
            <a:rPr lang="fr-FR" sz="2000" b="1" dirty="0">
              <a:effectLst/>
            </a:rPr>
            <a:t>16:2</a:t>
          </a:r>
          <a:r>
            <a:rPr lang="ar-SA" sz="2000" b="1" dirty="0">
              <a:effectLst/>
            </a:rPr>
            <a:t>)</a:t>
          </a:r>
          <a:endParaRPr lang="es-ES" sz="2000" b="1" dirty="0">
            <a:effectLst/>
          </a:endParaRPr>
        </a:p>
      </dgm:t>
    </dgm:pt>
    <dgm:pt modelId="{B2ADB5BB-25D8-4CD2-851B-A986E0C3FA0B}" type="parTrans" cxnId="{4E6B1006-7298-461F-B7B6-22B6288AA871}">
      <dgm:prSet/>
      <dgm:spPr/>
      <dgm:t>
        <a:bodyPr/>
        <a:lstStyle/>
        <a:p>
          <a:endParaRPr lang="es-ES" sz="2000" b="1"/>
        </a:p>
      </dgm:t>
    </dgm:pt>
    <dgm:pt modelId="{C81402C2-7D8D-47C9-B73D-7D9A6A0A2153}" type="sibTrans" cxnId="{4E6B1006-7298-461F-B7B6-22B6288AA871}">
      <dgm:prSet/>
      <dgm:spPr/>
      <dgm:t>
        <a:bodyPr/>
        <a:lstStyle/>
        <a:p>
          <a:endParaRPr lang="es-ES" sz="2000" b="1"/>
        </a:p>
      </dgm:t>
    </dgm:pt>
    <dgm:pt modelId="{57EE0F82-6A25-4944-9E83-D989DD5B276D}">
      <dgm:prSet custT="1"/>
      <dgm:spPr/>
      <dgm:t>
        <a:bodyPr/>
        <a:lstStyle/>
        <a:p>
          <a:pPr rtl="1"/>
          <a:r>
            <a:rPr lang="ar-SA" sz="2000" b="1" dirty="0"/>
            <a:t>يجب أن تكون أفعالنا وتفكيرنا متوافقة مع ما يعلمه الكتاب المقدس</a:t>
          </a:r>
          <a:endParaRPr lang="es-ES" sz="2000" b="1" dirty="0"/>
        </a:p>
      </dgm:t>
    </dgm:pt>
    <dgm:pt modelId="{C4C774AF-AD51-4633-9BA0-BEEE26985739}" type="parTrans" cxnId="{1A993B5B-D18D-437C-B3BD-D2D393F999C2}">
      <dgm:prSet/>
      <dgm:spPr/>
      <dgm:t>
        <a:bodyPr/>
        <a:lstStyle/>
        <a:p>
          <a:endParaRPr lang="es-ES" sz="2000" b="1"/>
        </a:p>
      </dgm:t>
    </dgm:pt>
    <dgm:pt modelId="{E8F19191-2C8E-47A5-B206-D58078937791}" type="sibTrans" cxnId="{1A993B5B-D18D-437C-B3BD-D2D393F999C2}">
      <dgm:prSet/>
      <dgm:spPr/>
      <dgm:t>
        <a:bodyPr/>
        <a:lstStyle/>
        <a:p>
          <a:endParaRPr lang="es-ES" sz="2000" b="1"/>
        </a:p>
      </dgm:t>
    </dgm:pt>
    <dgm:pt modelId="{FFAB9AD1-5D21-498A-90A8-0367D2E12C5C}" type="pres">
      <dgm:prSet presAssocID="{B0D07D7C-B5CD-459F-BD11-0361D1F01132}" presName="Name0" presStyleCnt="0">
        <dgm:presLayoutVars>
          <dgm:dir val="rev"/>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custLinFactX="247854" custLinFactNeighborX="300000"/>
      <dgm:spPr/>
    </dgm:pt>
    <dgm:pt modelId="{EDA97946-C8AC-47C0-9915-6179CBB0BB13}" type="pres">
      <dgm:prSet presAssocID="{B8D218B3-F65D-4CFC-A0FD-051C19E77E79}" presName="Image" presStyleLbl="node1" presStyleIdx="0" presStyleCnt="3" custLinFactNeighborX="16730" custLinFactNeighborY="-710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0233">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custLinFactNeighborX="-17134">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custLinFactNeighborX="-2864" custLinFactNeighborY="-762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2864" custLinFactNeighborY="-1609">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custLinFactNeighborX="-38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custLinFactNeighborX="-22444" custLinFactNeighborY="191"/>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5947">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custLinFactNeighborX="6393">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10661670"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08368" y="45506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8451693"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1">
            <a:lnSpc>
              <a:spcPct val="90000"/>
            </a:lnSpc>
            <a:spcBef>
              <a:spcPct val="0"/>
            </a:spcBef>
            <a:spcAft>
              <a:spcPct val="35000"/>
            </a:spcAft>
            <a:buNone/>
          </a:pPr>
          <a:r>
            <a:rPr lang="ar-SA" sz="2000" b="1" kern="1200" dirty="0"/>
            <a:t>عندما نعمل معا، يجب ألا يكون هناك نميمة أو نقد أو منافسات أو جدالات بيننا.</a:t>
          </a:r>
          <a:endParaRPr lang="es-ES" sz="2000" b="1" kern="1200" dirty="0"/>
        </a:p>
      </dsp:txBody>
      <dsp:txXfrm>
        <a:off x="8451693" y="2265318"/>
        <a:ext cx="2232009" cy="1940489"/>
      </dsp:txXfrm>
    </dsp:sp>
    <dsp:sp modelId="{005260F8-7B30-470E-AA28-FCEB93406D5D}">
      <dsp:nvSpPr>
        <dsp:cNvPr id="0" name=""/>
        <dsp:cNvSpPr/>
      </dsp:nvSpPr>
      <dsp:spPr>
        <a:xfrm>
          <a:off x="7443663"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rPr>
            <a:t>حافظ على الوحدة (فيلبي </a:t>
          </a:r>
          <a:r>
            <a:rPr lang="fr-FR" sz="2000" b="1" kern="1200" dirty="0">
              <a:effectLst/>
            </a:rPr>
            <a:t>14:2</a:t>
          </a:r>
          <a:r>
            <a:rPr lang="ar-SA" sz="2000" b="1" kern="1200" dirty="0">
              <a:effectLst/>
            </a:rPr>
            <a:t>)</a:t>
          </a:r>
          <a:endParaRPr lang="es-ES" sz="2000" b="1" kern="1200" dirty="0">
            <a:effectLst/>
          </a:endParaRPr>
        </a:p>
      </dsp:txBody>
      <dsp:txXfrm>
        <a:off x="7443663" y="-28632"/>
        <a:ext cx="3239991" cy="539998"/>
      </dsp:txXfrm>
    </dsp:sp>
    <dsp:sp modelId="{1FC1ACCF-0605-4F01-87E7-E6DD7A7807A9}">
      <dsp:nvSpPr>
        <dsp:cNvPr id="0" name=""/>
        <dsp:cNvSpPr/>
      </dsp:nvSpPr>
      <dsp:spPr>
        <a:xfrm>
          <a:off x="6663024"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519903" y="446360"/>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391565" y="2234095"/>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1">
            <a:lnSpc>
              <a:spcPct val="90000"/>
            </a:lnSpc>
            <a:spcBef>
              <a:spcPct val="0"/>
            </a:spcBef>
            <a:spcAft>
              <a:spcPct val="35000"/>
            </a:spcAft>
            <a:buNone/>
          </a:pPr>
          <a:r>
            <a:rPr lang="ar-SA" sz="2000" b="1" kern="1200" dirty="0"/>
            <a:t>طاعة أبانا ببساطة تتناقض تماما مع الشر والتبدد الذي يحيط بنا.</a:t>
          </a:r>
          <a:endParaRPr lang="es-ES" sz="2000" b="1" kern="1200" dirty="0"/>
        </a:p>
      </dsp:txBody>
      <dsp:txXfrm>
        <a:off x="4391565" y="2234095"/>
        <a:ext cx="2232009" cy="1940489"/>
      </dsp:txXfrm>
    </dsp:sp>
    <dsp:sp modelId="{F0371C59-4F87-4DBD-9EC4-342D3DF794AF}">
      <dsp:nvSpPr>
        <dsp:cNvPr id="0" name=""/>
        <dsp:cNvSpPr/>
      </dsp:nvSpPr>
      <dsp:spPr>
        <a:xfrm>
          <a:off x="3991826"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rPr>
            <a:t>اسلكوا بلا لوم (فيلبي 2: 15)</a:t>
          </a:r>
          <a:endParaRPr lang="es-ES" sz="2000" b="1" kern="1200" dirty="0">
            <a:effectLst/>
          </a:endParaRPr>
        </a:p>
      </dsp:txBody>
      <dsp:txXfrm>
        <a:off x="3991826" y="-28632"/>
        <a:ext cx="3239991" cy="539998"/>
      </dsp:txXfrm>
    </dsp:sp>
    <dsp:sp modelId="{B7601F9C-0C9A-46F1-A8E3-B33234CD3938}">
      <dsp:nvSpPr>
        <dsp:cNvPr id="0" name=""/>
        <dsp:cNvSpPr/>
      </dsp:nvSpPr>
      <dsp:spPr>
        <a:xfrm>
          <a:off x="2861607"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331715" y="578442"/>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331715"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1">
            <a:lnSpc>
              <a:spcPct val="90000"/>
            </a:lnSpc>
            <a:spcBef>
              <a:spcPct val="0"/>
            </a:spcBef>
            <a:spcAft>
              <a:spcPct val="35000"/>
            </a:spcAft>
            <a:buNone/>
          </a:pPr>
          <a:r>
            <a:rPr lang="ar-SA" sz="2000" b="1" kern="1200" dirty="0"/>
            <a:t>يجب أن تكون أفعالنا وتفكيرنا متوافقة مع ما يعلمه الكتاب المقدس</a:t>
          </a:r>
          <a:endParaRPr lang="es-ES" sz="2000" b="1" kern="1200" dirty="0"/>
        </a:p>
      </dsp:txBody>
      <dsp:txXfrm>
        <a:off x="331715" y="2265318"/>
        <a:ext cx="2232009" cy="1940489"/>
      </dsp:txXfrm>
    </dsp:sp>
    <dsp:sp modelId="{2E811DF2-F3C4-4512-A907-06319FA32221}">
      <dsp:nvSpPr>
        <dsp:cNvPr id="0" name=""/>
        <dsp:cNvSpPr/>
      </dsp:nvSpPr>
      <dsp:spPr>
        <a:xfrm>
          <a:off x="331730"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rPr>
            <a:t>الوفاء لكلمة الله (فيلبي </a:t>
          </a:r>
          <a:r>
            <a:rPr lang="fr-FR" sz="2000" b="1" kern="1200" dirty="0">
              <a:effectLst/>
            </a:rPr>
            <a:t>16:2</a:t>
          </a:r>
          <a:r>
            <a:rPr lang="ar-SA" sz="2000" b="1" kern="1200" dirty="0">
              <a:effectLst/>
            </a:rPr>
            <a:t>)</a:t>
          </a:r>
          <a:endParaRPr lang="es-ES" sz="2000" b="1" kern="1200" dirty="0">
            <a:effectLst/>
          </a:endParaRPr>
        </a:p>
      </dsp:txBody>
      <dsp:txXfrm>
        <a:off x="331730"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25/01/2026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25/01/2026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25/01/2026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25/01/2026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25/01/2026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25/01/2026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044350" y="4770634"/>
            <a:ext cx="6829404" cy="1204625"/>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تُضيئون كأنوارٍ في عتمة الليل</a:t>
            </a:r>
            <a:endPar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9910607" y="0"/>
            <a:ext cx="2242922" cy="338554"/>
          </a:xfrm>
          <a:prstGeom prst="rect">
            <a:avLst/>
          </a:prstGeom>
          <a:noFill/>
        </p:spPr>
        <p:txBody>
          <a:bodyPr wrap="none" rtlCol="0">
            <a:spAutoFit/>
          </a:bodyPr>
          <a:lstStyle/>
          <a:p>
            <a:pPr lvl="0" algn="l" rtl="1">
              <a:defRPr/>
            </a:pPr>
            <a:r>
              <a:rPr lang="ar-SA" sz="1600" b="1" dirty="0">
                <a:solidFill>
                  <a:srgbClr val="FCF6CB"/>
                </a:solidFill>
                <a:effectLst>
                  <a:outerShdw blurRad="38100" dist="38100" dir="2700000" algn="tl">
                    <a:srgbClr val="000000">
                      <a:alpha val="43137"/>
                    </a:srgbClr>
                  </a:outerShdw>
                </a:effectLst>
              </a:rPr>
              <a:t>الدرس 5 ليوم 31 ين</a:t>
            </a:r>
            <a:r>
              <a:rPr lang="ar-SA" sz="1600" b="1" dirty="0">
                <a:solidFill>
                  <a:schemeClr val="accent6">
                    <a:lumMod val="60000"/>
                    <a:lumOff val="40000"/>
                  </a:schemeClr>
                </a:solidFill>
                <a:effectLst>
                  <a:outerShdw blurRad="38100" dist="38100" dir="2700000" algn="tl">
                    <a:srgbClr val="000000">
                      <a:alpha val="43137"/>
                    </a:srgbClr>
                  </a:outerShdw>
                </a:effectLst>
              </a:rPr>
              <a:t>اير </a:t>
            </a:r>
            <a:r>
              <a:rPr lang="fr-FR" sz="1600" b="1" dirty="0">
                <a:solidFill>
                  <a:srgbClr val="FCF6CB"/>
                </a:solidFill>
                <a:effectLst>
                  <a:outerShdw blurRad="38100" dist="38100" dir="2700000" algn="tl">
                    <a:srgbClr val="000000">
                      <a:alpha val="43137"/>
                    </a:srgbClr>
                  </a:outerShdw>
                </a:effectLst>
              </a:rPr>
              <a:t>2026</a:t>
            </a:r>
            <a:endPar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57979" y="10909"/>
            <a:ext cx="4444181" cy="707886"/>
          </a:xfrm>
          <a:prstGeom prst="rect">
            <a:avLst/>
          </a:prstGeom>
          <a:noFill/>
        </p:spPr>
        <p:txBody>
          <a:bodyPr wrap="square">
            <a:spAutoFit/>
            <a:scene3d>
              <a:camera prst="orthographicFront"/>
              <a:lightRig rig="threePt" dir="t"/>
            </a:scene3d>
            <a:sp3d extrusionH="57150">
              <a:bevelT w="38100" h="38100"/>
            </a:sp3d>
          </a:bodyPr>
          <a:lstStyle/>
          <a:p>
            <a:pPr lvl="0" algn="ctr" rtl="1">
              <a:defRPr/>
            </a:pPr>
            <a:r>
              <a:rPr lang="ar-SA" sz="4000" b="1" dirty="0" err="1">
                <a:solidFill>
                  <a:schemeClr val="accent5">
                    <a:lumMod val="60000"/>
                    <a:lumOff val="40000"/>
                  </a:schemeClr>
                </a:solidFill>
              </a:rPr>
              <a:t>أَبَفْرُودِيتُسَ</a:t>
            </a:r>
            <a:r>
              <a:rPr lang="ar-SA" dirty="0"/>
              <a:t> </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707886"/>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rtl="1">
              <a:defRPr/>
            </a:pPr>
            <a:r>
              <a:rPr kumimoji="0" lang="en" sz="20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ar-SA" sz="2000" b="1" dirty="0">
                <a:solidFill>
                  <a:schemeClr val="tx1"/>
                </a:solidFill>
              </a:rPr>
              <a:t>ولكني حَسِبتُ مِنَ اللّازِمِ أنْ أُرسِلَ إلَيكُمْ </a:t>
            </a:r>
            <a:r>
              <a:rPr lang="ar-SA" sz="2000" b="1" dirty="0" err="1">
                <a:solidFill>
                  <a:schemeClr val="tx1"/>
                </a:solidFill>
              </a:rPr>
              <a:t>أبَفرودِتُسَ</a:t>
            </a:r>
            <a:r>
              <a:rPr lang="ar-SA" sz="2000" b="1" dirty="0">
                <a:solidFill>
                  <a:schemeClr val="tx1"/>
                </a:solidFill>
              </a:rPr>
              <a:t> أخي، والعامِلَ مَعي، والمُتَجَنِّدَ مَعي، ورَسولكُمْ، والخادِمَ لحاجَتي</a:t>
            </a:r>
            <a:r>
              <a:rPr kumimoji="0" lang="en" sz="2000" b="1" i="0" u="none" strike="noStrike" kern="1200" cap="none" spc="0" normalizeH="0" baseline="0" noProof="0" dirty="0">
                <a:ln>
                  <a:noFill/>
                </a:ln>
                <a:solidFill>
                  <a:schemeClr val="tx1"/>
                </a:solidFill>
                <a:effectLst/>
                <a:uLnTx/>
                <a:uFillTx/>
                <a:latin typeface="Comic Sans MS" panose="030F0702030302020204" pitchFamily="66" charset="0"/>
              </a:rPr>
              <a:t>” </a:t>
            </a:r>
            <a:r>
              <a:rPr lang="ar-SA" dirty="0">
                <a:solidFill>
                  <a:srgbClr val="9900CC">
                    <a:lumMod val="75000"/>
                  </a:srgbClr>
                </a:solidFill>
                <a:latin typeface="Comic Sans MS" panose="030F0702030302020204" pitchFamily="66" charset="0"/>
              </a:rPr>
              <a:t>(فيلبي </a:t>
            </a:r>
            <a:r>
              <a:rPr lang="fr-FR" dirty="0">
                <a:solidFill>
                  <a:srgbClr val="9900CC">
                    <a:lumMod val="75000"/>
                  </a:srgbClr>
                </a:solidFill>
                <a:latin typeface="Comic Sans MS" panose="030F0702030302020204" pitchFamily="66" charset="0"/>
              </a:rPr>
              <a:t>25:2</a:t>
            </a:r>
            <a:r>
              <a:rPr lang="ar-SA" dirty="0">
                <a:solidFill>
                  <a:srgbClr val="9900CC">
                    <a:lumMod val="75000"/>
                  </a:srgbClr>
                </a:solidFill>
                <a:latin typeface="Comic Sans MS" panose="030F0702030302020204" pitchFamily="66" charset="0"/>
              </a:rPr>
              <a:t>)</a:t>
            </a:r>
            <a:endParaRPr kumimoji="0" lang="en" sz="1400" i="0" u="none" strike="noStrike" kern="1200" cap="none" spc="0" normalizeH="0" baseline="0" noProof="0" dirty="0">
              <a:ln>
                <a:noFill/>
              </a:ln>
              <a:solidFill>
                <a:srgbClr val="9900CC">
                  <a:lumMod val="75000"/>
                </a:srgb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142006"/>
            <a:ext cx="8731967" cy="1200329"/>
          </a:xfrm>
          <a:prstGeom prst="rect">
            <a:avLst/>
          </a:prstGeom>
          <a:noFill/>
        </p:spPr>
        <p:txBody>
          <a:bodyPr wrap="square" rtlCol="0">
            <a:spAutoFit/>
          </a:bodyPr>
          <a:lstStyle/>
          <a:p>
            <a:pPr lvl="0" algn="r" rtl="1">
              <a:spcBef>
                <a:spcPts val="600"/>
              </a:spcBef>
              <a:defRPr/>
            </a:pPr>
            <a:r>
              <a:rPr lang="ar-SA" sz="2400" b="1" dirty="0">
                <a:solidFill>
                  <a:prstClr val="black"/>
                </a:solidFill>
              </a:rPr>
              <a:t>عندما علم أهل فيلبي أن بولس مسجون في روما، قرروا إرسال المساعدة إليه لتلبية احتياجاته (دفع الإيجار والطعام والملابس وما إلى ذلك). وكان </a:t>
            </a:r>
            <a:r>
              <a:rPr lang="ar-SA" sz="2000" b="1" dirty="0" err="1"/>
              <a:t>أَبَفْرُودِيتُسَ</a:t>
            </a:r>
            <a:r>
              <a:rPr lang="ar-SA" sz="2000" dirty="0"/>
              <a:t> </a:t>
            </a:r>
            <a:r>
              <a:rPr lang="ar-SA" sz="2400" b="1" dirty="0">
                <a:solidFill>
                  <a:prstClr val="black"/>
                </a:solidFill>
              </a:rPr>
              <a:t> مسؤولاً عن إيصال هذه المساعدة إلى الرسول (فيلبي </a:t>
            </a:r>
            <a:r>
              <a:rPr lang="fr-FR" sz="2400" b="1" dirty="0">
                <a:solidFill>
                  <a:prstClr val="black"/>
                </a:solidFill>
              </a:rPr>
              <a:t>18:4</a:t>
            </a:r>
            <a:r>
              <a:rPr lang="ar-SA" sz="2400" b="1" dirty="0">
                <a:solidFill>
                  <a:prstClr val="black"/>
                </a:solidFill>
              </a:rPr>
              <a:t>؛ </a:t>
            </a:r>
            <a:r>
              <a:rPr lang="fr-FR" sz="2400" b="1" dirty="0">
                <a:solidFill>
                  <a:prstClr val="black"/>
                </a:solidFill>
              </a:rPr>
              <a:t>25:2</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548672"/>
            <a:ext cx="4958938" cy="1938992"/>
          </a:xfrm>
          <a:prstGeom prst="rect">
            <a:avLst/>
          </a:prstGeom>
          <a:noFill/>
        </p:spPr>
        <p:txBody>
          <a:bodyPr wrap="square">
            <a:spAutoFit/>
          </a:bodyPr>
          <a:lstStyle/>
          <a:p>
            <a:pPr lvl="0" algn="r" rtl="1">
              <a:spcBef>
                <a:spcPts val="600"/>
              </a:spcBef>
              <a:defRPr/>
            </a:pPr>
            <a:r>
              <a:rPr lang="ar-SA" sz="2400" b="1" dirty="0">
                <a:solidFill>
                  <a:prstClr val="black"/>
                </a:solidFill>
              </a:rPr>
              <a:t>في حماسه للإنجيل، خاطر بحياته ومرض بشدة (فيليب</a:t>
            </a:r>
            <a:r>
              <a:rPr lang="fr-FR" sz="2400" b="1" dirty="0">
                <a:solidFill>
                  <a:prstClr val="black"/>
                </a:solidFill>
              </a:rPr>
              <a:t>30-27:2</a:t>
            </a:r>
            <a:r>
              <a:rPr lang="ar-SA" sz="2400" b="1" dirty="0">
                <a:solidFill>
                  <a:prstClr val="black"/>
                </a:solidFill>
              </a:rPr>
              <a:t>). عندما سمع </a:t>
            </a:r>
            <a:r>
              <a:rPr lang="ar-SA" sz="2400" b="1" dirty="0" err="1">
                <a:solidFill>
                  <a:prstClr val="black"/>
                </a:solidFill>
              </a:rPr>
              <a:t>الفيلبيون</a:t>
            </a:r>
            <a:r>
              <a:rPr lang="ar-SA" sz="2400" b="1" dirty="0">
                <a:solidFill>
                  <a:prstClr val="black"/>
                </a:solidFill>
              </a:rPr>
              <a:t> ذلك، قلقوا عليه. وكان هذا هو السبب الرئيسي الذي جعل بولس يقرر إرساله لتسليم الرسالة إليهم (</a:t>
            </a:r>
            <a:r>
              <a:rPr lang="ar-SA" sz="2400" b="1" dirty="0" err="1">
                <a:solidFill>
                  <a:prstClr val="black"/>
                </a:solidFill>
              </a:rPr>
              <a:t>فيلبيبي</a:t>
            </a:r>
            <a:r>
              <a:rPr lang="ar-SA" sz="2400" b="1" dirty="0">
                <a:solidFill>
                  <a:prstClr val="black"/>
                </a:solidFill>
              </a:rPr>
              <a:t> </a:t>
            </a:r>
            <a:r>
              <a:rPr lang="fr-FR" sz="2400" b="1" dirty="0">
                <a:solidFill>
                  <a:prstClr val="black"/>
                </a:solidFill>
              </a:rPr>
              <a:t>28-26:2</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530005"/>
            <a:ext cx="8731966" cy="830997"/>
          </a:xfrm>
          <a:prstGeom prst="rect">
            <a:avLst/>
          </a:prstGeom>
          <a:noFill/>
        </p:spPr>
        <p:txBody>
          <a:bodyPr wrap="square">
            <a:spAutoFit/>
          </a:bodyPr>
          <a:lstStyle/>
          <a:p>
            <a:pPr lvl="0" algn="r" rtl="1">
              <a:spcBef>
                <a:spcPts val="600"/>
              </a:spcBef>
              <a:defRPr/>
            </a:pPr>
            <a:r>
              <a:rPr lang="ar-SA" sz="2400" b="1" dirty="0">
                <a:solidFill>
                  <a:prstClr val="black"/>
                </a:solidFill>
              </a:rPr>
              <a:t>لم يكتف </a:t>
            </a:r>
            <a:r>
              <a:rPr lang="ar-SA" sz="2000" b="1" dirty="0" err="1"/>
              <a:t>أَبَفْرُودِيتُسَ</a:t>
            </a:r>
            <a:r>
              <a:rPr lang="ar-SA" sz="2000" dirty="0"/>
              <a:t> </a:t>
            </a:r>
            <a:r>
              <a:rPr lang="ar-SA" sz="2400" b="1" dirty="0">
                <a:solidFill>
                  <a:prstClr val="black"/>
                </a:solidFill>
              </a:rPr>
              <a:t> بتقديم المساعدة، بل رافق بولس، وساعده في احتياجاته، وتعاون معه في نشر الإنجيل.</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675335"/>
            <a:ext cx="4958939" cy="830997"/>
          </a:xfrm>
          <a:prstGeom prst="rect">
            <a:avLst/>
          </a:prstGeom>
          <a:noFill/>
        </p:spPr>
        <p:txBody>
          <a:bodyPr wrap="square">
            <a:spAutoFit/>
          </a:bodyPr>
          <a:lstStyle/>
          <a:p>
            <a:pPr lvl="0" algn="r" rtl="1">
              <a:spcBef>
                <a:spcPts val="600"/>
              </a:spcBef>
              <a:defRPr/>
            </a:pPr>
            <a:r>
              <a:rPr lang="ar-SA" sz="2400" b="1" dirty="0">
                <a:solidFill>
                  <a:prstClr val="black"/>
                </a:solidFill>
              </a:rPr>
              <a:t>يطلب بولس أن "يكرموا أمثاله" (فيلبي </a:t>
            </a:r>
            <a:r>
              <a:rPr lang="fr-FR" sz="2400" b="1" dirty="0">
                <a:solidFill>
                  <a:prstClr val="black"/>
                </a:solidFill>
              </a:rPr>
              <a:t>29:2</a:t>
            </a:r>
            <a:r>
              <a:rPr lang="ar-SA" sz="2400" b="1" dirty="0">
                <a:solidFill>
                  <a:prstClr val="black"/>
                </a:solidFill>
              </a:rPr>
              <a:t>). كان </a:t>
            </a:r>
            <a:r>
              <a:rPr lang="ar-SA" sz="2000" b="1" dirty="0" err="1"/>
              <a:t>أَبَفْرُودِيتُسَ</a:t>
            </a:r>
            <a:r>
              <a:rPr lang="ar-SA" sz="2000" dirty="0"/>
              <a:t> </a:t>
            </a:r>
            <a:r>
              <a:rPr lang="ar-SA" sz="2400" b="1" dirty="0">
                <a:solidFill>
                  <a:prstClr val="black"/>
                </a:solidFill>
              </a:rPr>
              <a:t> بلا شك مسيحيًا مؤمنًا.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83635" y="988776"/>
            <a:ext cx="7790375" cy="3970318"/>
          </a:xfrm>
          <a:prstGeom prst="rect">
            <a:avLst/>
          </a:prstGeom>
          <a:noFill/>
        </p:spPr>
        <p:txBody>
          <a:bodyPr wrap="square">
            <a:spAutoFit/>
          </a:bodyPr>
          <a:lstStyle/>
          <a:p>
            <a:pPr lvl="0" algn="ctr" rtl="1">
              <a:spcBef>
                <a:spcPts val="600"/>
              </a:spcBef>
              <a:defRPr/>
            </a:pPr>
            <a:r>
              <a:rPr lang="ar-SA" sz="2800" dirty="0"/>
              <a:t>«بينما يسوع، شفيعنا، يشفع فينا في السماء، يعمل الروح القدس فينا لنريد وأن نعمل حسب مسرّته الصالحة. إنّ السماء كلّها مهتمّة بخلاص النفس. فأيّ سببٍ لنا بعدُ للشكّ في أنّ الربّ يريد أن يساعدنا، وهو فعلًا يساعدنا؟</a:t>
            </a:r>
            <a:br>
              <a:rPr lang="ar-SA" sz="2800" dirty="0"/>
            </a:br>
            <a:r>
              <a:rPr lang="ar-SA" sz="2800" dirty="0"/>
              <a:t>نحن الذين نعلّم الشعب، يجب أن تكون لنا نحن أنفسنا علاقة حيّة بالله. وبالروح والكلمة ينبغي أن نكون للشعب كنبع ماء، لأنّ المسيح فينا هو </a:t>
            </a:r>
            <a:r>
              <a:rPr lang="ar-SA" sz="2800" b="1" dirty="0"/>
              <a:t>عين ماءٍ ينبع إلى حياة أبديّة</a:t>
            </a:r>
            <a:r>
              <a:rPr lang="ar-SA" sz="2800" dirty="0"/>
              <a:t>. إنّ الحزن والألم قد يمتحنان صبرنا وإيماننا، لكنّ بهاء حضور غير المنظور معنا، وعلينا أن نُخفي ذواتنا وراء يسوع.»</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7673032" y="6029469"/>
            <a:ext cx="2400978" cy="338554"/>
          </a:xfrm>
          <a:prstGeom prst="rect">
            <a:avLst/>
          </a:prstGeom>
          <a:noFill/>
        </p:spPr>
        <p:txBody>
          <a:bodyPr wrap="none" rtlCol="0">
            <a:spAutoFit/>
          </a:bodyPr>
          <a:lstStyle/>
          <a:p>
            <a:pPr lvl="0" rtl="1">
              <a:defRPr/>
            </a:pPr>
            <a:r>
              <a:rPr lang="fr-FR" sz="1600" b="1" dirty="0">
                <a:solidFill>
                  <a:prstClr val="black"/>
                </a:solidFill>
              </a:rPr>
              <a:t>EGW )</a:t>
            </a:r>
            <a:r>
              <a:rPr lang="ar-SA" sz="1600" b="1" dirty="0">
                <a:solidFill>
                  <a:prstClr val="black"/>
                </a:solidFill>
              </a:rPr>
              <a:t>ستتلقى القوة، 8 ديسمبر)</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34718" y="1012725"/>
            <a:ext cx="5680447" cy="369331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lang="ar-SA" sz="4000" b="1" i="0" dirty="0">
                <a:solidFill>
                  <a:srgbClr val="121212"/>
                </a:solidFill>
                <a:effectLst/>
                <a:latin typeface="Inter"/>
              </a:rPr>
              <a:t>اِفعَلوا كُلَّ شَيءٍ بلا دَمدَمَةٍ ولا مُجادَلَةٍ، لكَيْ تكونوا بلا لومٍ، وبُسَطاءَ، أولادًا للهِ بلا عَيبٍ في وسَطِ جيلٍ مُعَوَّجٍ ومُلتَوٍ، تُضيئونَ بَينَهُمْ كأنوارٍ في العالَمِ</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lvl="0" algn="ctr" rtl="1">
              <a:spcBef>
                <a:spcPts val="1200"/>
              </a:spcBef>
              <a:defRPr/>
            </a:pPr>
            <a:r>
              <a:rPr lang="ar-SA" sz="2400" b="1" dirty="0">
                <a:ln w="12700" cmpd="sng">
                  <a:noFill/>
                  <a:prstDash val="solid"/>
                </a:ln>
                <a:solidFill>
                  <a:srgbClr val="6F5839"/>
                </a:solidFill>
                <a:latin typeface="Comic Sans MS" panose="030F0702030302020204" pitchFamily="66" charset="0"/>
              </a:rPr>
              <a:t>فيلبي </a:t>
            </a:r>
            <a:r>
              <a:rPr lang="es-ES" sz="2400" b="1" dirty="0">
                <a:ln w="12700" cmpd="sng">
                  <a:noFill/>
                  <a:prstDash val="solid"/>
                </a:ln>
                <a:solidFill>
                  <a:srgbClr val="6F5839"/>
                </a:solidFill>
                <a:latin typeface="Comic Sans MS" panose="030F0702030302020204" pitchFamily="66" charset="0"/>
              </a:rPr>
              <a:t>15-14:2</a:t>
            </a:r>
            <a:endPar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4675655" cy="2893100"/>
          </a:xfrm>
          <a:prstGeom prst="rect">
            <a:avLst/>
          </a:prstGeom>
          <a:noFill/>
        </p:spPr>
        <p:txBody>
          <a:bodyPr wrap="square" rtlCol="0">
            <a:spAutoFit/>
          </a:bodyPr>
          <a:lstStyle/>
          <a:p>
            <a:pPr algn="r" rtl="1">
              <a:spcBef>
                <a:spcPts val="600"/>
              </a:spcBef>
              <a:defRPr/>
            </a:pPr>
            <a:r>
              <a:rPr lang="es-ES" sz="2400" b="1" dirty="0">
                <a:solidFill>
                  <a:srgbClr val="FFFF66"/>
                </a:solidFill>
                <a:effectLst>
                  <a:outerShdw blurRad="38100" dist="38100" dir="2700000" algn="tl">
                    <a:srgbClr val="000000">
                      <a:alpha val="43137"/>
                    </a:srgbClr>
                  </a:outerShdw>
                </a:effectLst>
                <a:highlight>
                  <a:srgbClr val="D73E9E"/>
                </a:highlight>
              </a:rPr>
              <a:t> </a:t>
            </a:r>
            <a:r>
              <a:rPr lang="ar-SA" sz="2400" b="1" dirty="0">
                <a:solidFill>
                  <a:srgbClr val="FFFF66"/>
                </a:solidFill>
                <a:effectLst>
                  <a:outerShdw blurRad="38100" dist="38100" dir="2700000" algn="tl">
                    <a:srgbClr val="000000">
                      <a:alpha val="43137"/>
                    </a:srgbClr>
                  </a:outerShdw>
                </a:effectLst>
                <a:highlight>
                  <a:srgbClr val="D73E9E"/>
                </a:highlight>
              </a:rPr>
              <a:t>الشخصيات البارزة في العالم:</a:t>
            </a:r>
            <a:endParaRPr lang="en" sz="2400" b="1" dirty="0">
              <a:solidFill>
                <a:srgbClr val="FFFF66"/>
              </a:solidFill>
              <a:effectLst>
                <a:outerShdw blurRad="38100" dist="38100" dir="2700000" algn="tl">
                  <a:srgbClr val="000000">
                    <a:alpha val="43137"/>
                  </a:srgbClr>
                </a:outerShdw>
              </a:effectLst>
              <a:highlight>
                <a:srgbClr val="D73E9E"/>
              </a:highlight>
            </a:endParaRPr>
          </a:p>
          <a:p>
            <a:pPr lvl="1" algn="r" rtl="1">
              <a:spcBef>
                <a:spcPts val="600"/>
              </a:spcBef>
              <a:defRPr/>
            </a:pPr>
            <a:r>
              <a:rPr lang="ar-SA" sz="2000" b="1" dirty="0">
                <a:solidFill>
                  <a:prstClr val="black"/>
                </a:solidFill>
              </a:rPr>
              <a:t>انعكاسٌ لله (فيلبي 2: 12-13)</a:t>
            </a:r>
            <a:endParaRPr lang="fr-FR" sz="2000" b="1" dirty="0">
              <a:solidFill>
                <a:prstClr val="black"/>
              </a:solidFill>
            </a:endParaRPr>
          </a:p>
          <a:p>
            <a:pPr lvl="1" algn="r" rtl="1">
              <a:spcBef>
                <a:spcPts val="600"/>
              </a:spcBef>
              <a:defRPr/>
            </a:pPr>
            <a:r>
              <a:rPr lang="ar-SA" sz="2000" b="1" dirty="0">
                <a:solidFill>
                  <a:prstClr val="black"/>
                </a:solidFill>
              </a:rPr>
              <a:t>نور في العالم (فيلبي 2: 14-16)</a:t>
            </a:r>
            <a:endParaRPr lang="fr-FR" sz="2000" b="1" dirty="0">
              <a:solidFill>
                <a:prstClr val="black"/>
              </a:solidFill>
            </a:endParaRPr>
          </a:p>
          <a:p>
            <a:pPr lvl="1" algn="r" rtl="1">
              <a:spcBef>
                <a:spcPts val="600"/>
              </a:spcBef>
              <a:defRPr/>
            </a:pPr>
            <a:r>
              <a:rPr lang="ar-SA" sz="2000" b="1" dirty="0">
                <a:solidFill>
                  <a:prstClr val="black"/>
                </a:solidFill>
              </a:rPr>
              <a:t>ذبيحة حية (فيلبي 2: 17-18)</a:t>
            </a: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a:t>
            </a:r>
          </a:p>
          <a:p>
            <a:pPr algn="r" rtl="1">
              <a:spcBef>
                <a:spcPts val="600"/>
              </a:spcBef>
              <a:defRPr/>
            </a:pPr>
            <a:r>
              <a:rPr lang="es-ES" sz="2400" b="1" dirty="0">
                <a:solidFill>
                  <a:srgbClr val="FFFF00"/>
                </a:solidFill>
                <a:effectLst>
                  <a:outerShdw blurRad="38100" dist="38100" dir="2700000" algn="tl">
                    <a:srgbClr val="000000">
                      <a:alpha val="43137"/>
                    </a:srgbClr>
                  </a:outerShdw>
                </a:effectLst>
                <a:highlight>
                  <a:srgbClr val="A43DDB"/>
                </a:highlight>
              </a:rPr>
              <a:t> </a:t>
            </a:r>
            <a:r>
              <a:rPr lang="ar-SA" sz="2400" b="1" dirty="0">
                <a:solidFill>
                  <a:srgbClr val="FFFF00"/>
                </a:solidFill>
                <a:effectLst>
                  <a:outerShdw blurRad="38100" dist="38100" dir="2700000" algn="tl">
                    <a:srgbClr val="000000">
                      <a:alpha val="43137"/>
                    </a:srgbClr>
                  </a:outerShdw>
                </a:effectLst>
                <a:highlight>
                  <a:srgbClr val="A43DDB"/>
                </a:highlight>
              </a:rPr>
              <a:t>أمثلة على الضوء:</a:t>
            </a:r>
            <a:r>
              <a:rPr lang="fr-FR" sz="2400" b="1" dirty="0">
                <a:solidFill>
                  <a:srgbClr val="FFFF00"/>
                </a:solidFill>
                <a:effectLst>
                  <a:outerShdw blurRad="38100" dist="38100" dir="2700000" algn="tl">
                    <a:srgbClr val="000000">
                      <a:alpha val="43137"/>
                    </a:srgbClr>
                  </a:outerShdw>
                </a:effectLst>
                <a:highlight>
                  <a:srgbClr val="A43DDB"/>
                </a:highlight>
              </a:rPr>
              <a:t> </a:t>
            </a:r>
            <a:r>
              <a:rPr lang="fr-FR" sz="2800" b="1" dirty="0">
                <a:highlight>
                  <a:srgbClr val="C0C0C0"/>
                </a:highlight>
              </a:rPr>
              <a:t>     </a:t>
            </a:r>
          </a:p>
          <a:p>
            <a:pPr lvl="1" algn="r" rtl="1">
              <a:spcBef>
                <a:spcPts val="600"/>
              </a:spcBef>
              <a:defRPr/>
            </a:pPr>
            <a:r>
              <a:rPr lang="ar-SA" sz="2000" b="1" dirty="0">
                <a:solidFill>
                  <a:prstClr val="black"/>
                </a:solidFill>
              </a:rPr>
              <a:t>تيموثاوس (فيلبي </a:t>
            </a:r>
            <a:r>
              <a:rPr lang="fr-FR" sz="2000" b="1" dirty="0">
                <a:solidFill>
                  <a:prstClr val="black"/>
                </a:solidFill>
              </a:rPr>
              <a:t>24-19:2</a:t>
            </a:r>
            <a:r>
              <a:rPr lang="ar-SA" sz="2000" b="1" dirty="0">
                <a:solidFill>
                  <a:prstClr val="black"/>
                </a:solidFill>
              </a:rPr>
              <a:t>)</a:t>
            </a:r>
            <a:r>
              <a:rPr lang="fr-FR" sz="2000" b="1" dirty="0">
                <a:solidFill>
                  <a:prstClr val="black"/>
                </a:solidFill>
              </a:rPr>
              <a:t>                 </a:t>
            </a:r>
          </a:p>
          <a:p>
            <a:pPr lvl="1" algn="r" rtl="1">
              <a:spcBef>
                <a:spcPts val="600"/>
              </a:spcBef>
              <a:defRPr/>
            </a:pPr>
            <a:r>
              <a:rPr lang="ar-SA" sz="2000" b="1" dirty="0" err="1"/>
              <a:t>أبَفرودِتُسَ</a:t>
            </a:r>
            <a:r>
              <a:rPr lang="ar-SA" sz="2000" b="1" dirty="0">
                <a:solidFill>
                  <a:prstClr val="black"/>
                </a:solidFill>
              </a:rPr>
              <a:t> (فيلبي </a:t>
            </a:r>
            <a:r>
              <a:rPr lang="fr-FR" sz="2000" b="1" dirty="0">
                <a:solidFill>
                  <a:prstClr val="black"/>
                </a:solidFill>
              </a:rPr>
              <a:t>25:2</a:t>
            </a:r>
            <a:r>
              <a:rPr lang="ar-SA" sz="2000" b="1" dirty="0">
                <a:solidFill>
                  <a:prstClr val="black"/>
                </a:solidFill>
              </a:rPr>
              <a:t>-30)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2" y="205710"/>
            <a:ext cx="7147110" cy="830997"/>
          </a:xfrm>
          <a:prstGeom prst="rect">
            <a:avLst/>
          </a:prstGeom>
          <a:noFill/>
        </p:spPr>
        <p:txBody>
          <a:bodyPr wrap="square">
            <a:spAutoFit/>
          </a:bodyPr>
          <a:lstStyle/>
          <a:p>
            <a:pPr lvl="0" algn="r" rtl="1">
              <a:spcBef>
                <a:spcPts val="600"/>
              </a:spcBef>
              <a:defRPr/>
            </a:pPr>
            <a:r>
              <a:rPr lang="ar-SA" sz="2400" b="1" dirty="0">
                <a:solidFill>
                  <a:prstClr val="black"/>
                </a:solidFill>
              </a:rPr>
              <a:t>"كذلك فليضيء نوركم أمام الناس، لكي يروا أعمالكم الحسنة فيمجدوا أباكم الذي في السماوات" (متى 5: 16).</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9809466" y="437533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9809466" y="473864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9819626" y="512228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9819626" y="6421688"/>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9819626" y="6039701"/>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10228729" y="5564634"/>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228729" y="3903101"/>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1" y="2085020"/>
            <a:ext cx="7147112" cy="830997"/>
          </a:xfrm>
          <a:prstGeom prst="rect">
            <a:avLst/>
          </a:prstGeom>
          <a:noFill/>
        </p:spPr>
        <p:txBody>
          <a:bodyPr wrap="square">
            <a:spAutoFit/>
          </a:bodyPr>
          <a:lstStyle/>
          <a:p>
            <a:pPr lvl="0" algn="r" rtl="1">
              <a:spcBef>
                <a:spcPts val="600"/>
              </a:spcBef>
              <a:defRPr/>
            </a:pPr>
            <a:r>
              <a:rPr lang="ar-SA" sz="2400" b="1" dirty="0">
                <a:solidFill>
                  <a:prstClr val="black"/>
                </a:solidFill>
              </a:rPr>
              <a:t>في عالم تُداس فيه شريعة الله باستمرار، نحن المسيحيون، الذين نرغب في خدمة الله من خلال العيش وفقًا لها، نمثل أنوارًا تضيء في الظلام.</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1" y="1145365"/>
            <a:ext cx="7147112" cy="830997"/>
          </a:xfrm>
          <a:prstGeom prst="rect">
            <a:avLst/>
          </a:prstGeom>
          <a:noFill/>
        </p:spPr>
        <p:txBody>
          <a:bodyPr wrap="square">
            <a:spAutoFit/>
          </a:bodyPr>
          <a:lstStyle/>
          <a:p>
            <a:pPr lvl="0" algn="r" rtl="1">
              <a:spcBef>
                <a:spcPts val="600"/>
              </a:spcBef>
              <a:defRPr/>
            </a:pPr>
            <a:r>
              <a:rPr lang="ar-SA" sz="2400" b="1" dirty="0">
                <a:solidFill>
                  <a:prstClr val="black"/>
                </a:solidFill>
              </a:rPr>
              <a:t>في رسالة بولس الرسول إلى أهل فيلبي 2: 12-18 يمكننا أن نقرأ النسخة </a:t>
            </a:r>
            <a:r>
              <a:rPr lang="ar-SA" sz="2400" b="1" dirty="0" err="1">
                <a:solidFill>
                  <a:prstClr val="black"/>
                </a:solidFill>
              </a:rPr>
              <a:t>البولسية</a:t>
            </a:r>
            <a:r>
              <a:rPr lang="ar-SA" sz="2400" b="1" dirty="0">
                <a:solidFill>
                  <a:prstClr val="black"/>
                </a:solidFill>
              </a:rPr>
              <a:t> من هذه الوصية ليسوع.</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righ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2"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righ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2"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righ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2"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righ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2"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righ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2"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righ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2"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righ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694248" y="-241218"/>
            <a:ext cx="7610167" cy="4285789"/>
          </a:xfrm>
          <a:prstGeom prst="rect">
            <a:avLst/>
          </a:prstGeom>
          <a:noFill/>
        </p:spPr>
        <p:txBody>
          <a:bodyPr wrap="square">
            <a:spAutoFit/>
            <a:scene3d>
              <a:camera prst="orthographicFront"/>
              <a:lightRig rig="threePt" dir="t"/>
            </a:scene3d>
            <a:sp3d extrusionH="57150">
              <a:bevelT w="69850" h="38100" prst="cross"/>
            </a:sp3d>
          </a:bodyPr>
          <a:lstStyle/>
          <a:p>
            <a:pPr lvl="0" algn="ctr" rtl="1">
              <a:lnSpc>
                <a:spcPct val="150000"/>
              </a:lnSpc>
              <a:defRPr/>
            </a:pPr>
            <a:r>
              <a:rPr lang="ar-SA" sz="9600" b="1">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rPr>
              <a:t>شخصيات بارزة في العالم</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60960"/>
            <a:ext cx="8704910" cy="830997"/>
          </a:xfrm>
          <a:prstGeom prst="rect">
            <a:avLst/>
          </a:prstGeom>
          <a:noFill/>
        </p:spPr>
        <p:txBody>
          <a:bodyPr wrap="square">
            <a:spAutoFit/>
          </a:bodyPr>
          <a:lstStyle>
            <a:defPPr>
              <a:defRPr lang="es-ES"/>
            </a:defPPr>
            <a:lvl1pPr algn="ctr">
              <a:defRPr sz="4400" b="1" spc="300">
                <a:ln w="10160">
                  <a:solidFill>
                    <a:srgbClr val="FFFF00"/>
                  </a:solidFill>
                  <a:prstDash val="solid"/>
                </a:ln>
                <a:solidFill>
                  <a:srgbClr val="FFFFFF"/>
                </a:solidFill>
                <a:effectLst>
                  <a:outerShdw blurRad="38100" dist="22860" dir="5400000" algn="tl" rotWithShape="0">
                    <a:srgbClr val="000000">
                      <a:alpha val="30000"/>
                    </a:srgbClr>
                  </a:outerShdw>
                </a:effectLst>
              </a:defRPr>
            </a:lvl1pPr>
          </a:lstStyle>
          <a:p>
            <a:pPr rtl="1"/>
            <a:r>
              <a:rPr lang="ar-SA"/>
              <a:t>انعكاسُ الله</a:t>
            </a:r>
            <a:endParaRPr lang="en" dirty="0"/>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870517"/>
            <a:ext cx="8372475" cy="400110"/>
          </a:xfrm>
          <a:prstGeom prst="rect">
            <a:avLst/>
          </a:prstGeom>
          <a:noFill/>
        </p:spPr>
        <p:txBody>
          <a:bodyPr wrap="square">
            <a:spAutoFit/>
          </a:bodyPr>
          <a:lstStyle/>
          <a:p>
            <a:pPr lvl="0" algn="ctr" rtl="1">
              <a:defRPr/>
            </a:pPr>
            <a:r>
              <a:rPr kumimoji="0" lang="en"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rPr>
              <a:t>“</a:t>
            </a:r>
            <a:r>
              <a:rPr lang="ar-SA" sz="2000" b="1" dirty="0">
                <a:solidFill>
                  <a:schemeClr val="bg1"/>
                </a:solidFill>
              </a:rPr>
              <a:t>لأنَّ اللهَ هو العامِلُ فيكُم أنْ تُريدوا وأنْ تعمَلوا مِنْ أجلِ المَسَرَّةِ.</a:t>
            </a:r>
            <a:r>
              <a:rPr kumimoji="0" lang="en"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rPr>
              <a:t>” </a:t>
            </a:r>
            <a:r>
              <a:rPr lang="ar-SA" sz="1400"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(فيلبي </a:t>
            </a:r>
            <a:r>
              <a:rPr lang="fr-FR" sz="1400"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13:2</a:t>
            </a:r>
            <a:r>
              <a:rPr lang="ar-SA" sz="1400"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a:t>
            </a:r>
            <a:endPar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851214"/>
            <a:ext cx="5106305" cy="2308324"/>
          </a:xfrm>
          <a:prstGeom prst="rect">
            <a:avLst/>
          </a:prstGeom>
          <a:noFill/>
        </p:spPr>
        <p:txBody>
          <a:bodyPr wrap="square" rtlCol="0">
            <a:spAutoFit/>
          </a:bodyPr>
          <a:lstStyle/>
          <a:p>
            <a:pPr lvl="0" algn="r" rtl="1">
              <a:spcBef>
                <a:spcPts val="600"/>
              </a:spcBef>
              <a:tabLst>
                <a:tab pos="714375" algn="l"/>
              </a:tabLst>
              <a:defRPr/>
            </a:pPr>
            <a:r>
              <a:rPr lang="ar-SA" sz="2400" dirty="0"/>
              <a:t>بعد أن عرض بولس ببراعة اتضاع يسوع وتمجيده، يضيف التعبير </a:t>
            </a:r>
            <a:r>
              <a:rPr lang="ar-SA" sz="2400" b="1" dirty="0"/>
              <a:t>«إذًا»</a:t>
            </a:r>
            <a:r>
              <a:rPr lang="ar-SA" sz="2400" dirty="0"/>
              <a:t>. أي بما أنّ يسوع قد اتّضع وارتفع، لكي </a:t>
            </a:r>
            <a:r>
              <a:rPr lang="ar-SA" sz="2400" b="1" dirty="0"/>
              <a:t>«يعترف كلّ لسانٍ أنّ يسوع المسيح هو ربٌّ لمجد الله الآب»</a:t>
            </a:r>
            <a:r>
              <a:rPr lang="ar-SA" sz="2400" dirty="0"/>
              <a:t> (فيلبي </a:t>
            </a:r>
            <a:r>
              <a:rPr lang="fr-FR" sz="2400" dirty="0"/>
              <a:t>11:2</a:t>
            </a:r>
            <a:r>
              <a:rPr lang="ar-SA" sz="2400" dirty="0"/>
              <a:t>)، فإنّ على مؤمني فيلبي (وبالامتداد علينا جميعًا) أن يفعلوا شيئًا استجابةً لذلك.</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830997"/>
          </a:xfrm>
          <a:prstGeom prst="rect">
            <a:avLst/>
          </a:prstGeom>
          <a:noFill/>
        </p:spPr>
        <p:txBody>
          <a:bodyPr wrap="square">
            <a:spAutoFit/>
          </a:bodyPr>
          <a:lstStyle/>
          <a:p>
            <a:pPr lvl="0" algn="r" rtl="1">
              <a:spcBef>
                <a:spcPts val="600"/>
              </a:spcBef>
              <a:defRPr/>
            </a:pPr>
            <a:r>
              <a:rPr lang="ar-SA" sz="2400" dirty="0"/>
              <a:t>مهمّتنا الأولى هي أن </a:t>
            </a:r>
            <a:r>
              <a:rPr lang="ar-SA" sz="2400" b="1" dirty="0"/>
              <a:t>نتمّم خلاصنا «بخوفٍ ورعدة»</a:t>
            </a:r>
            <a:r>
              <a:rPr lang="ar-SA" sz="2400" dirty="0"/>
              <a:t> (فيلبي </a:t>
            </a:r>
            <a:r>
              <a:rPr lang="fr-FR" sz="2400" dirty="0"/>
              <a:t>12:2</a:t>
            </a:r>
            <a:r>
              <a:rPr lang="ar-SA" sz="2400" dirty="0"/>
              <a:t>). وإذا كان الله هو الذي يخلّصنا (</a:t>
            </a:r>
            <a:r>
              <a:rPr lang="ar-SA" sz="2400" dirty="0" err="1"/>
              <a:t>تيطس</a:t>
            </a:r>
            <a:r>
              <a:rPr lang="ar-SA" sz="2400" dirty="0"/>
              <a:t> </a:t>
            </a:r>
            <a:r>
              <a:rPr lang="fr-FR" sz="2400" dirty="0"/>
              <a:t>11:2</a:t>
            </a:r>
            <a:r>
              <a:rPr lang="ar-SA" sz="2400" dirty="0"/>
              <a:t>)، فلماذا ينبغي أن نهتمّ بالأمر؟</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200329"/>
          </a:xfrm>
          <a:prstGeom prst="rect">
            <a:avLst/>
          </a:prstGeom>
          <a:noFill/>
        </p:spPr>
        <p:txBody>
          <a:bodyPr wrap="square">
            <a:spAutoFit/>
          </a:bodyPr>
          <a:lstStyle/>
          <a:p>
            <a:pPr lvl="0" algn="r" rtl="1">
              <a:spcBef>
                <a:spcPts val="600"/>
              </a:spcBef>
              <a:defRPr/>
            </a:pPr>
            <a:r>
              <a:rPr lang="ar-SA" sz="2400" dirty="0"/>
              <a:t>إنّ تعبيري </a:t>
            </a:r>
            <a:r>
              <a:rPr lang="ar-SA" sz="2400" b="1" dirty="0"/>
              <a:t>«الخوف» و«الرعدة»</a:t>
            </a:r>
            <a:r>
              <a:rPr lang="ar-SA" sz="2400" dirty="0"/>
              <a:t> يُستعملان في الكتاب المقدّس كمرادفين </a:t>
            </a:r>
            <a:r>
              <a:rPr lang="ar-SA" sz="2400" b="1" dirty="0"/>
              <a:t>لخدمة الله بتقوى واحترام</a:t>
            </a:r>
            <a:r>
              <a:rPr lang="ar-SA" sz="2400" dirty="0"/>
              <a:t> (مزمور </a:t>
            </a:r>
            <a:r>
              <a:rPr lang="fr-FR" sz="2400" dirty="0"/>
              <a:t>11:2</a:t>
            </a:r>
            <a:r>
              <a:rPr lang="ar-SA" sz="2400" dirty="0"/>
              <a:t>). لذلك يؤكّد بولس أنّ </a:t>
            </a:r>
            <a:r>
              <a:rPr lang="ar-SA" sz="2400" b="1" dirty="0"/>
              <a:t>الله هو الذي يعمل فينا</a:t>
            </a:r>
            <a:r>
              <a:rPr lang="ar-SA" sz="2400" dirty="0"/>
              <a:t>، فيُنشئ فينا الإرادة لفعل الخير، ويمنحنا أيضًا </a:t>
            </a:r>
            <a:r>
              <a:rPr lang="ar-SA" sz="2400" b="1" dirty="0"/>
              <a:t>القوّة لتحقيقه عمليًّا</a:t>
            </a:r>
            <a:r>
              <a:rPr lang="ar-SA" sz="2400" dirty="0"/>
              <a:t> (فيلبي </a:t>
            </a:r>
            <a:r>
              <a:rPr lang="fr-FR" sz="2400" dirty="0"/>
              <a:t>13:2</a:t>
            </a:r>
            <a:r>
              <a:rPr lang="ar-SA" sz="2400"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10160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rtl="1">
              <a:defRPr/>
            </a:pPr>
            <a:r>
              <a:rPr lang="ar-SA" sz="4400" b="1">
                <a:ln/>
                <a:solidFill>
                  <a:srgbClr val="B90E4E"/>
                </a:solidFill>
              </a:rPr>
              <a:t>نور في العالم</a:t>
            </a:r>
            <a:endParaRPr kumimoji="0" lang="en" sz="4400" b="1" i="0" u="none" strike="noStrike" kern="1200" cap="none" spc="0" normalizeH="0" baseline="0" noProof="0" dirty="0">
              <a:ln/>
              <a:solidFill>
                <a:srgbClr val="B90E4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863993"/>
            <a:ext cx="11572875" cy="369332"/>
          </a:xfrm>
          <a:prstGeom prst="rect">
            <a:avLst/>
          </a:prstGeom>
          <a:noFill/>
        </p:spPr>
        <p:txBody>
          <a:bodyPr wrap="square">
            <a:spAutoFit/>
          </a:bodyPr>
          <a:lstStyle/>
          <a:p>
            <a:pPr lvl="0" algn="ctr" rtl="1">
              <a:defRPr/>
            </a:pPr>
            <a:r>
              <a:rPr kumimoji="0" lang="en" sz="1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rPr>
              <a:t>“</a:t>
            </a:r>
            <a:r>
              <a:rPr lang="ar-SA" b="1" dirty="0">
                <a:solidFill>
                  <a:schemeClr val="bg1"/>
                </a:solidFill>
              </a:rPr>
              <a:t>لكَيْ تكونوا بلا لومٍ، وبُسَطاءَ، أولادًا للهِ بلا عَيبٍ في وسَطِ جيلٍ مُعَوَّجٍ ومُلتَوٍ، تُضيئونَ بَينَهُمْ كأنوارٍ في العالَمِ</a:t>
            </a:r>
            <a:r>
              <a:rPr kumimoji="0" lang="en" sz="1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rPr>
              <a:t>.”</a:t>
            </a:r>
            <a:r>
              <a:rPr lang="ar-S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ar-SA"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(فيلبي </a:t>
            </a:r>
            <a:r>
              <a:rPr lang="fr-FR"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15:2</a:t>
            </a:r>
            <a:r>
              <a:rPr lang="ar-SA"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kumimoji="0" lang="en" sz="1400" b="1" i="0" u="none"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61665"/>
          </a:xfrm>
          <a:prstGeom prst="rect">
            <a:avLst/>
          </a:prstGeom>
          <a:noFill/>
        </p:spPr>
        <p:txBody>
          <a:bodyPr wrap="square" rtlCol="0">
            <a:spAutoFit/>
          </a:bodyPr>
          <a:lstStyle/>
          <a:p>
            <a:pPr lvl="0" algn="ctr" rtl="1">
              <a:spcBef>
                <a:spcPts val="600"/>
              </a:spcBef>
              <a:defRPr/>
            </a:pPr>
            <a:r>
              <a:rPr lang="ar-SA" sz="2400" b="1" dirty="0">
                <a:solidFill>
                  <a:prstClr val="black"/>
                </a:solidFill>
              </a:rPr>
              <a:t>يقترح بولس ثلاثة جوانب ستجعل المؤمنين يتألقون في العالم:</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348664576"/>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7" y="5975117"/>
            <a:ext cx="10318658" cy="830997"/>
          </a:xfrm>
          <a:prstGeom prst="rect">
            <a:avLst/>
          </a:prstGeom>
          <a:noFill/>
        </p:spPr>
        <p:txBody>
          <a:bodyPr wrap="square" rtlCol="0">
            <a:spAutoFit/>
          </a:bodyPr>
          <a:lstStyle/>
          <a:p>
            <a:pPr lvl="0" algn="r" rtl="1">
              <a:spcBef>
                <a:spcPts val="600"/>
              </a:spcBef>
              <a:defRPr/>
            </a:pPr>
            <a:r>
              <a:rPr lang="ar-SA" sz="2400" b="1" dirty="0">
                <a:solidFill>
                  <a:prstClr val="black"/>
                </a:solidFill>
              </a:rPr>
              <a:t>حيث يكون الظلام أكبر، يسطع الضوء أكثر. في عالم يرفض فيه الله بشكل منهجي، يجب علينا نحن المسيحيين أن نضيء بنور المسيح.</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2"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righ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10160"/>
            <a:ext cx="11172825" cy="769441"/>
          </a:xfrm>
          <a:prstGeom prst="rect">
            <a:avLst/>
          </a:prstGeom>
          <a:noFill/>
        </p:spPr>
        <p:txBody>
          <a:bodyPr wrap="square">
            <a:spAutoFit/>
          </a:bodyPr>
          <a:lstStyle/>
          <a:p>
            <a:pPr lvl="0" algn="ctr" rtl="1">
              <a:defRPr/>
            </a:pPr>
            <a:r>
              <a:rPr lang="ar-SA" sz="4400" b="1" spc="30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rPr>
              <a:t>تضحية حية</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844624"/>
            <a:ext cx="9782868" cy="400110"/>
          </a:xfrm>
          <a:prstGeom prst="rect">
            <a:avLst/>
          </a:prstGeom>
          <a:noFill/>
        </p:spPr>
        <p:txBody>
          <a:bodyPr wrap="square">
            <a:spAutoFit/>
            <a:scene3d>
              <a:camera prst="orthographicFront"/>
              <a:lightRig rig="threePt" dir="t"/>
            </a:scene3d>
            <a:sp3d extrusionH="57150">
              <a:bevelT w="38100" h="38100"/>
            </a:sp3d>
          </a:bodyPr>
          <a:lstStyle/>
          <a:p>
            <a:pPr lvl="0" algn="ctr" rtl="1">
              <a:defRPr/>
            </a:pPr>
            <a:r>
              <a:rPr kumimoji="0" lang="en" sz="20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rPr>
              <a:t>“</a:t>
            </a:r>
            <a:r>
              <a:rPr lang="ar-SA" sz="2000" b="1" dirty="0"/>
              <a:t>لكنني وإنْ كُنتُ أنسَكِبُ أيضًا علَى ذَبيحَةِ إيمانِكُمْ وخِدمَتِهِ، أُسَرُّ وأفرَحُ معكُمْ أجمَعينَ</a:t>
            </a:r>
            <a:r>
              <a:rPr kumimoji="0" lang="en" sz="20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rPr>
              <a:t>.” </a:t>
            </a:r>
            <a:r>
              <a:rPr lang="ar-SA" sz="1400" b="1" dirty="0">
                <a:solidFill>
                  <a:srgbClr val="339966">
                    <a:lumMod val="75000"/>
                  </a:srgbClr>
                </a:solidFill>
                <a:latin typeface="Comic Sans MS" panose="030F0702030302020204" pitchFamily="66" charset="0"/>
              </a:rPr>
              <a:t>(فيلبي </a:t>
            </a:r>
            <a:r>
              <a:rPr lang="fr-FR" sz="1400" b="1" dirty="0">
                <a:solidFill>
                  <a:srgbClr val="339966">
                    <a:lumMod val="75000"/>
                  </a:srgbClr>
                </a:solidFill>
                <a:latin typeface="Comic Sans MS" panose="030F0702030302020204" pitchFamily="66" charset="0"/>
              </a:rPr>
              <a:t>17:2</a:t>
            </a:r>
            <a:r>
              <a:rPr lang="ar-SA" sz="1400" b="1" dirty="0">
                <a:solidFill>
                  <a:srgbClr val="339966">
                    <a:lumMod val="75000"/>
                  </a:srgbClr>
                </a:solidFill>
                <a:latin typeface="Comic Sans MS" panose="030F0702030302020204" pitchFamily="66" charset="0"/>
              </a:rPr>
              <a:t>)</a:t>
            </a:r>
            <a:endPar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654055" cy="1200329"/>
          </a:xfrm>
          <a:prstGeom prst="rect">
            <a:avLst/>
          </a:prstGeom>
          <a:noFill/>
        </p:spPr>
        <p:txBody>
          <a:bodyPr wrap="square" rtlCol="0">
            <a:spAutoFit/>
          </a:bodyPr>
          <a:lstStyle/>
          <a:p>
            <a:pPr lvl="0" algn="r" rtl="1">
              <a:spcBef>
                <a:spcPts val="600"/>
              </a:spcBef>
              <a:defRPr/>
            </a:pPr>
            <a:r>
              <a:rPr lang="ar-SA" sz="2400" dirty="0"/>
              <a:t>على الرغم من أنّ بولس كان يرجو أن يُطلَق سراحه، إلا أنّ هناك احتمالًا بأن يُدان. ويعرض هذا الاحتمال على أنّه </a:t>
            </a:r>
            <a:r>
              <a:rPr lang="ar-SA" sz="2400" b="1" dirty="0"/>
              <a:t>«يُسكب سكيبًا»</a:t>
            </a:r>
            <a:r>
              <a:rPr lang="ar-SA" sz="2400" dirty="0"/>
              <a:t> (أي تقدمة شراب) </a:t>
            </a:r>
            <a:r>
              <a:rPr lang="ar-SA" sz="2400" b="1" dirty="0"/>
              <a:t>على ذبيحة إيمانهم وخدمتهم</a:t>
            </a:r>
            <a:r>
              <a:rPr lang="ar-SA" sz="2400" dirty="0"/>
              <a:t> (فيلبي </a:t>
            </a:r>
            <a:r>
              <a:rPr lang="fr-FR" sz="2400" dirty="0"/>
              <a:t>17:2</a:t>
            </a:r>
            <a:r>
              <a:rPr lang="ar-SA" sz="2400"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768355" y="5132053"/>
            <a:ext cx="4589927" cy="1569660"/>
          </a:xfrm>
          <a:prstGeom prst="rect">
            <a:avLst/>
          </a:prstGeom>
          <a:noFill/>
        </p:spPr>
        <p:txBody>
          <a:bodyPr wrap="square">
            <a:spAutoFit/>
          </a:bodyPr>
          <a:lstStyle/>
          <a:p>
            <a:pPr lvl="0" algn="r" rtl="1">
              <a:spcBef>
                <a:spcPts val="600"/>
              </a:spcBef>
              <a:defRPr/>
            </a:pPr>
            <a:r>
              <a:rPr lang="ar-SA" sz="2400" b="1" dirty="0">
                <a:solidFill>
                  <a:prstClr val="black"/>
                </a:solidFill>
              </a:rPr>
              <a:t>لم يمانع بولس الموت لأن شهادته ستمنح المزيد من القوة للمؤمنين الذين كانوا بالفعل شهودًا أمناء للإنجيل، يتحدثون عنه بشجاعة، ويتصرفون كأبناء الله المستحقين.</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541760"/>
            <a:ext cx="3507999" cy="2015936"/>
          </a:xfrm>
          <a:prstGeom prst="rect">
            <a:avLst/>
          </a:prstGeom>
          <a:noFill/>
        </p:spPr>
        <p:txBody>
          <a:bodyPr wrap="square">
            <a:spAutoFit/>
          </a:bodyPr>
          <a:lstStyle/>
          <a:p>
            <a:pPr lvl="0" algn="r" rtl="1">
              <a:spcBef>
                <a:spcPts val="600"/>
              </a:spcBef>
              <a:defRPr/>
            </a:pPr>
            <a:r>
              <a:rPr lang="ar-SA" sz="2400" b="1" dirty="0">
                <a:solidFill>
                  <a:prstClr val="black"/>
                </a:solidFill>
              </a:rPr>
              <a:t>كانت قربان السائب عبارة عن سكب سائل على الذبيحة المقدمة</a:t>
            </a:r>
            <a:endParaRPr lang="fr-FR" sz="2400" b="1" dirty="0">
              <a:solidFill>
                <a:prstClr val="black"/>
              </a:solidFill>
            </a:endParaRPr>
          </a:p>
          <a:p>
            <a:pPr lvl="0" algn="r" rtl="1">
              <a:spcBef>
                <a:spcPts val="600"/>
              </a:spcBef>
              <a:defRPr/>
            </a:pPr>
            <a:r>
              <a:rPr lang="ar-SA" sz="2400" b="1" dirty="0">
                <a:solidFill>
                  <a:prstClr val="black"/>
                </a:solidFill>
              </a:rPr>
              <a:t> (خروج</a:t>
            </a:r>
            <a:r>
              <a:rPr lang="fr-FR" sz="2400" b="1" dirty="0">
                <a:solidFill>
                  <a:prstClr val="black"/>
                </a:solidFill>
              </a:rPr>
              <a:t>40-39:29</a:t>
            </a:r>
            <a:r>
              <a:rPr lang="ar-SA" sz="2400" b="1" dirty="0">
                <a:solidFill>
                  <a:prstClr val="black"/>
                </a:solidFill>
              </a:rPr>
              <a:t>). وفي هذه الحالة، كانت الذبيحة المقصودة هي ذبيحة أهل فيلبي.</a:t>
            </a:r>
            <a:endParaRPr lang="en" sz="2400" b="1" dirty="0">
              <a:solidFill>
                <a:prstClr val="black"/>
              </a:solidFill>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10264"/>
            <a:ext cx="3408828" cy="2308324"/>
          </a:xfrm>
          <a:prstGeom prst="rect">
            <a:avLst/>
          </a:prstGeom>
          <a:noFill/>
        </p:spPr>
        <p:txBody>
          <a:bodyPr wrap="square">
            <a:spAutoFit/>
          </a:bodyPr>
          <a:lstStyle/>
          <a:p>
            <a:pPr lvl="0" algn="r" rtl="1">
              <a:spcBef>
                <a:spcPts val="600"/>
              </a:spcBef>
              <a:defRPr/>
            </a:pPr>
            <a:r>
              <a:rPr lang="ar-SA" sz="2400" b="1" dirty="0">
                <a:solidFill>
                  <a:prstClr val="black"/>
                </a:solidFill>
              </a:rPr>
              <a:t>هل كان أهل فيلبي سيموتون؟ كلا على الإطلاق. لقد تمثلت تضحيتهم في "خدمة إيمانكم". لقد كانت تضحية حية، تضحية يجب علينا جميعًا أن نقدمها لله (رومية 12: 1).</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3673004" y="-414265"/>
            <a:ext cx="7610167" cy="2069797"/>
          </a:xfrm>
          <a:prstGeom prst="rect">
            <a:avLst/>
          </a:prstGeom>
          <a:noFill/>
        </p:spPr>
        <p:txBody>
          <a:bodyPr wrap="square">
            <a:spAutoFit/>
            <a:scene3d>
              <a:camera prst="orthographicFront"/>
              <a:lightRig rig="brightRoom" dir="t"/>
            </a:scene3d>
            <a:sp3d extrusionH="57150">
              <a:bevelT w="69850" h="38100" prst="cross"/>
            </a:sp3d>
          </a:bodyPr>
          <a:lstStyle/>
          <a:p>
            <a:pPr lvl="0" algn="ctr" rtl="1">
              <a:lnSpc>
                <a:spcPct val="150000"/>
              </a:lnSpc>
              <a:defRPr/>
            </a:pPr>
            <a:r>
              <a:rPr lang="ar-SA" sz="9600" b="1">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rPr>
              <a:t>أمثلة على الضوء</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55580"/>
            <a:ext cx="3933826" cy="830997"/>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defPPr>
              <a:defRPr lang="es-ES"/>
            </a:defPPr>
            <a:lvl1pPr algn="ctr">
              <a:defRPr sz="4400" b="1" spc="600">
                <a:ln w="22225">
                  <a:noFill/>
                  <a:prstDash val="solid"/>
                </a:ln>
                <a:solidFill>
                  <a:srgbClr val="5E7182"/>
                </a:solidFill>
                <a:effectLst>
                  <a:outerShdw blurRad="38100" dist="38100" dir="2700000" algn="tl">
                    <a:srgbClr val="000000">
                      <a:alpha val="43137"/>
                    </a:srgbClr>
                  </a:outerShdw>
                </a:effectLst>
              </a:defRPr>
            </a:lvl1pPr>
          </a:lstStyle>
          <a:p>
            <a:r>
              <a:rPr lang="ar-SA" sz="4800" dirty="0"/>
              <a:t>تيموثاوس</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615553"/>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rtl="1">
              <a:defRPr/>
            </a:pPr>
            <a:r>
              <a:rPr kumimoji="0" lang="en" sz="16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a:t>
            </a:r>
            <a:r>
              <a:rPr lang="ar-SA" b="1" dirty="0">
                <a:solidFill>
                  <a:schemeClr val="tx1"/>
                </a:solidFill>
              </a:rPr>
              <a:t>أَمَّا تِيمُوثَاوُسُ، فَأَنْتُمْ تَعْرِفُونَ أَنَّهُ مُخْتَبَرٌ، إِذْ خَدَمَ مَعِي فِي التَّبْشِيرِ بِالإِنْجِيلِ كَأَنَّهُ وَلَدٌ يُعَاوِنُ أَبَاهُ.</a:t>
            </a:r>
            <a:endParaRPr lang="fr-FR" b="1" dirty="0">
              <a:solidFill>
                <a:schemeClr val="tx1"/>
              </a:solidFill>
            </a:endParaRPr>
          </a:p>
          <a:p>
            <a:pPr lvl="0" algn="ctr" rtl="1">
              <a:defRPr/>
            </a:pPr>
            <a:r>
              <a:rPr kumimoji="0" lang="en" sz="16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a:t>
            </a:r>
            <a:r>
              <a:rPr lang="ar-SA" sz="1400" b="1" dirty="0">
                <a:solidFill>
                  <a:srgbClr val="A26036"/>
                </a:solidFill>
                <a:latin typeface="Comic Sans MS" panose="030F0702030302020204" pitchFamily="66" charset="0"/>
              </a:rPr>
              <a:t>(فيلبي </a:t>
            </a:r>
            <a:r>
              <a:rPr lang="fr-FR" sz="1400" b="1" dirty="0">
                <a:solidFill>
                  <a:srgbClr val="A26036"/>
                </a:solidFill>
                <a:latin typeface="Comic Sans MS" panose="030F0702030302020204" pitchFamily="66" charset="0"/>
              </a:rPr>
              <a:t>22:2</a:t>
            </a:r>
            <a:r>
              <a:rPr lang="ar-SA" sz="1400" b="1" dirty="0">
                <a:solidFill>
                  <a:srgbClr val="A26036"/>
                </a:solidFill>
                <a:latin typeface="Comic Sans MS" panose="030F0702030302020204" pitchFamily="66" charset="0"/>
              </a:rPr>
              <a:t>)</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55072"/>
            <a:ext cx="7896226" cy="1569660"/>
          </a:xfrm>
          <a:prstGeom prst="rect">
            <a:avLst/>
          </a:prstGeom>
          <a:noFill/>
        </p:spPr>
        <p:txBody>
          <a:bodyPr wrap="square" rtlCol="0">
            <a:spAutoFit/>
          </a:bodyPr>
          <a:lstStyle/>
          <a:p>
            <a:pPr lvl="0" algn="r" rtl="1">
              <a:spcBef>
                <a:spcPts val="600"/>
              </a:spcBef>
              <a:defRPr/>
            </a:pPr>
            <a:r>
              <a:rPr lang="ar-SA" sz="2400" b="1" dirty="0">
                <a:solidFill>
                  <a:prstClr val="black"/>
                </a:solidFill>
              </a:rPr>
              <a:t>كان تيموثاوس متعاونًا نشطًا مع بولس وشاركه في كتابة ست رسائل (</a:t>
            </a:r>
            <a:r>
              <a:rPr lang="ar-SA" sz="2400" b="1" dirty="0" err="1">
                <a:solidFill>
                  <a:prstClr val="black"/>
                </a:solidFill>
              </a:rPr>
              <a:t>كورنثوس</a:t>
            </a:r>
            <a:r>
              <a:rPr lang="ar-SA" sz="2400" b="1" dirty="0">
                <a:solidFill>
                  <a:prstClr val="black"/>
                </a:solidFill>
              </a:rPr>
              <a:t> الثانية، فيلبي، </a:t>
            </a:r>
            <a:r>
              <a:rPr lang="ar-SA" sz="2400" b="1" dirty="0" err="1">
                <a:solidFill>
                  <a:prstClr val="black"/>
                </a:solidFill>
              </a:rPr>
              <a:t>كولوسي</a:t>
            </a:r>
            <a:r>
              <a:rPr lang="ar-SA" sz="2400" b="1" dirty="0">
                <a:solidFill>
                  <a:prstClr val="black"/>
                </a:solidFill>
              </a:rPr>
              <a:t>، تسالونيكي الأولى، تسالونيكي الثانية، فليمون). وقد اختاره بولس بنفسه مبشرًا (أعمال الرسل </a:t>
            </a:r>
            <a:r>
              <a:rPr lang="fr-FR" sz="2400" b="1" dirty="0">
                <a:solidFill>
                  <a:prstClr val="black"/>
                </a:solidFill>
              </a:rPr>
              <a:t>3-1:16</a:t>
            </a:r>
            <a:r>
              <a:rPr lang="ar-SA" sz="2400" b="1" dirty="0">
                <a:solidFill>
                  <a:prstClr val="black"/>
                </a:solidFill>
              </a:rPr>
              <a:t>). ما الذي رآه بولس مميزًا في هذا الشاب؟</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95012" y="2369627"/>
            <a:ext cx="2611865" cy="4271232"/>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19" y="2446926"/>
            <a:ext cx="5091725" cy="2308324"/>
          </a:xfrm>
          <a:prstGeom prst="rect">
            <a:avLst/>
          </a:prstGeom>
          <a:noFill/>
        </p:spPr>
        <p:txBody>
          <a:bodyPr wrap="square">
            <a:spAutoFit/>
          </a:bodyPr>
          <a:lstStyle/>
          <a:p>
            <a:pPr lvl="0" algn="r" rtl="1">
              <a:spcBef>
                <a:spcPts val="600"/>
              </a:spcBef>
              <a:defRPr/>
            </a:pPr>
            <a:r>
              <a:rPr lang="ar-SA" sz="2400" b="1" dirty="0">
                <a:solidFill>
                  <a:prstClr val="black"/>
                </a:solidFill>
              </a:rPr>
              <a:t>أولًا، أثنى عليه الجميع. وقد تأكدت أهليته للخدمة من خلال كلمات نبوية (١ تيموثاوس</a:t>
            </a:r>
            <a:r>
              <a:rPr lang="fr-FR" sz="2400" b="1" dirty="0">
                <a:solidFill>
                  <a:prstClr val="black"/>
                </a:solidFill>
              </a:rPr>
              <a:t>18:1 </a:t>
            </a:r>
            <a:r>
              <a:rPr lang="ar-SA" sz="2400" b="1" dirty="0">
                <a:solidFill>
                  <a:prstClr val="black"/>
                </a:solidFill>
              </a:rPr>
              <a:t> ). في شبابه، كان بولس يعتبره كابن (١ تيموثاوس </a:t>
            </a:r>
            <a:r>
              <a:rPr lang="fr-FR" sz="2400" b="1" dirty="0">
                <a:solidFill>
                  <a:prstClr val="black"/>
                </a:solidFill>
              </a:rPr>
              <a:t>12:4/2:1</a:t>
            </a:r>
            <a:r>
              <a:rPr lang="ar-SA" sz="2400" b="1" dirty="0">
                <a:solidFill>
                  <a:prstClr val="black"/>
                </a:solidFill>
              </a:rPr>
              <a:t>). من جانبه، عامل تيموثاوس بولس بالاحترام والمودة التي يكنّها الابن لأبيه </a:t>
            </a:r>
            <a:br>
              <a:rPr lang="es-ES" sz="2400" b="1" dirty="0">
                <a:solidFill>
                  <a:prstClr val="black"/>
                </a:solidFill>
              </a:rPr>
            </a:br>
            <a:r>
              <a:rPr lang="ar-SA" sz="2400" b="1" dirty="0">
                <a:solidFill>
                  <a:prstClr val="black"/>
                </a:solidFill>
              </a:rPr>
              <a:t>(فيلبي </a:t>
            </a:r>
            <a:r>
              <a:rPr lang="fr-FR" sz="2400" b="1" dirty="0">
                <a:solidFill>
                  <a:prstClr val="black"/>
                </a:solidFill>
              </a:rPr>
              <a:t>22:2</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877444"/>
            <a:ext cx="5107084" cy="1938992"/>
          </a:xfrm>
          <a:prstGeom prst="rect">
            <a:avLst/>
          </a:prstGeom>
          <a:noFill/>
        </p:spPr>
        <p:txBody>
          <a:bodyPr wrap="square">
            <a:spAutoFit/>
          </a:bodyPr>
          <a:lstStyle/>
          <a:p>
            <a:pPr lvl="0" algn="r" rtl="1">
              <a:spcBef>
                <a:spcPts val="600"/>
              </a:spcBef>
              <a:defRPr/>
            </a:pPr>
            <a:r>
              <a:rPr lang="ar-SA" sz="2400" b="1" dirty="0">
                <a:solidFill>
                  <a:prstClr val="black"/>
                </a:solidFill>
              </a:rPr>
              <a:t>اعتبره بولس كعامل فعال مثله (1 </a:t>
            </a:r>
            <a:r>
              <a:rPr lang="ar-SA" sz="2400" b="1" dirty="0" err="1">
                <a:solidFill>
                  <a:prstClr val="black"/>
                </a:solidFill>
              </a:rPr>
              <a:t>كورنثوس</a:t>
            </a:r>
            <a:r>
              <a:rPr lang="ar-SA" sz="2400" b="1" dirty="0">
                <a:solidFill>
                  <a:prstClr val="black"/>
                </a:solidFill>
              </a:rPr>
              <a:t> </a:t>
            </a:r>
            <a:r>
              <a:rPr lang="fr-FR" sz="2400" b="1" dirty="0">
                <a:solidFill>
                  <a:prstClr val="black"/>
                </a:solidFill>
              </a:rPr>
              <a:t>10:6</a:t>
            </a:r>
            <a:r>
              <a:rPr lang="ar-SA" sz="2400" b="1" dirty="0">
                <a:solidFill>
                  <a:prstClr val="black"/>
                </a:solidFill>
              </a:rPr>
              <a:t>). أوكل إليه الإشراف على عدة كنائس، مثل </a:t>
            </a:r>
            <a:r>
              <a:rPr lang="ar-SA" sz="2400" b="1" dirty="0" err="1">
                <a:solidFill>
                  <a:prstClr val="black"/>
                </a:solidFill>
              </a:rPr>
              <a:t>كورنثوس</a:t>
            </a:r>
            <a:r>
              <a:rPr lang="ar-SA" sz="2400" b="1" dirty="0">
                <a:solidFill>
                  <a:prstClr val="black"/>
                </a:solidFill>
              </a:rPr>
              <a:t> (1 </a:t>
            </a:r>
            <a:r>
              <a:rPr lang="ar-SA" sz="2400" b="1" dirty="0" err="1">
                <a:solidFill>
                  <a:prstClr val="black"/>
                </a:solidFill>
              </a:rPr>
              <a:t>كورنثوس</a:t>
            </a:r>
            <a:r>
              <a:rPr lang="ar-SA" sz="2400" b="1" dirty="0">
                <a:solidFill>
                  <a:prstClr val="black"/>
                </a:solidFill>
              </a:rPr>
              <a:t> </a:t>
            </a:r>
            <a:r>
              <a:rPr lang="fr-FR" sz="2400" b="1" dirty="0">
                <a:solidFill>
                  <a:prstClr val="black"/>
                </a:solidFill>
              </a:rPr>
              <a:t>17:4</a:t>
            </a:r>
            <a:r>
              <a:rPr lang="ar-SA" sz="2400" b="1" dirty="0">
                <a:solidFill>
                  <a:prstClr val="black"/>
                </a:solidFill>
              </a:rPr>
              <a:t>); فيليبي (فيلبي </a:t>
            </a:r>
            <a:r>
              <a:rPr lang="fr-FR" sz="2400" b="1" dirty="0">
                <a:solidFill>
                  <a:prstClr val="black"/>
                </a:solidFill>
              </a:rPr>
              <a:t>19:2</a:t>
            </a:r>
            <a:r>
              <a:rPr lang="ar-SA" sz="2400" b="1" dirty="0">
                <a:solidFill>
                  <a:prstClr val="black"/>
                </a:solidFill>
              </a:rPr>
              <a:t>); وتسالونيكي (1 </a:t>
            </a:r>
            <a:r>
              <a:rPr lang="ar-SA" sz="2400" b="1" dirty="0" err="1">
                <a:solidFill>
                  <a:prstClr val="black"/>
                </a:solidFill>
              </a:rPr>
              <a:t>ثيس</a:t>
            </a:r>
            <a:r>
              <a:rPr lang="ar-SA" sz="2400" b="1" dirty="0">
                <a:solidFill>
                  <a:prstClr val="black"/>
                </a:solidFill>
              </a:rPr>
              <a:t> </a:t>
            </a:r>
            <a:r>
              <a:rPr lang="fr-FR" sz="2400" b="1" dirty="0">
                <a:solidFill>
                  <a:prstClr val="black"/>
                </a:solidFill>
              </a:rPr>
              <a:t>2:3</a:t>
            </a:r>
            <a:r>
              <a:rPr lang="ar-SA" sz="2400" b="1" dirty="0">
                <a:solidFill>
                  <a:prstClr val="black"/>
                </a:solidFill>
              </a:rPr>
              <a:t>). كما عانى من السجن مثل بول</a:t>
            </a:r>
            <a:r>
              <a:rPr lang="es-ES" sz="2400" b="1" dirty="0">
                <a:solidFill>
                  <a:prstClr val="black"/>
                </a:solidFill>
              </a:rPr>
              <a:t> </a:t>
            </a:r>
            <a:r>
              <a:rPr lang="ar-SA" sz="2400" b="1" dirty="0">
                <a:solidFill>
                  <a:prstClr val="black"/>
                </a:solidFill>
              </a:rPr>
              <a:t>(عبراني </a:t>
            </a:r>
            <a:r>
              <a:rPr lang="fr-FR" sz="2400" b="1" dirty="0">
                <a:solidFill>
                  <a:prstClr val="black"/>
                </a:solidFill>
              </a:rPr>
              <a:t>23:13</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573</TotalTime>
  <Words>1023</Words>
  <Application>Microsoft Office PowerPoint</Application>
  <PresentationFormat>Panorámica</PresentationFormat>
  <Paragraphs>52</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11</vt:i4>
      </vt:variant>
    </vt:vector>
  </HeadingPairs>
  <TitlesOfParts>
    <vt:vector size="21" baseType="lpstr">
      <vt:lpstr>Aptos</vt:lpstr>
      <vt:lpstr>Aptos Display</vt:lpstr>
      <vt:lpstr>Arial</vt:lpstr>
      <vt:lpstr>Comic Sans MS</vt:lpstr>
      <vt:lpstr>Constantia</vt:lpstr>
      <vt:lpstr>Gill Sans MT</vt:lpstr>
      <vt:lpstr>Inter</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55</cp:revision>
  <dcterms:created xsi:type="dcterms:W3CDTF">2026-01-05T23:20:28Z</dcterms:created>
  <dcterms:modified xsi:type="dcterms:W3CDTF">2026-01-25T15:34:07Z</dcterms:modified>
</cp:coreProperties>
</file>