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تلقي رحمة الله (مزمور 7:31)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نضع ثقتنا فيه (مزمور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تلقي بركات الخلاص (مزمور 14:9)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الحفاظ على شريعة الله (مزمور14:119؛ إشعياء58: 14.13)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الإيمان بكلمته (مزمور162:119 )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sz="1800" b="1" dirty="0"/>
            <a:t>تربية أبناء أتقياء (أمثال 23: 24–25)</a:t>
          </a:r>
          <a:endParaRPr lang="en" sz="1800" b="1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 val="rev"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72767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-531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-531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-531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-531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-531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-531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تم ختنه في اليوم الثامن؛ ابن والدين متدينين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عبراني من أصل عبراني؛ من سبط بنيامين النقي.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فيما يتعلق بالشريعة، أشد الفريسيين صرامة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من حيث الحماس، كان مضطهدا للكنيسة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pPr rtl="1"/>
          <a:r>
            <a:rPr lang="ar-S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حارس للناموس بلا لوم.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 val="rev"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ar-SA" sz="2400" b="1" dirty="0"/>
            <a:t>عندما ندرس كلمته</a:t>
          </a:r>
          <a:endParaRPr lang="es-ES" sz="24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4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4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ar-SA" sz="2400" b="1" dirty="0"/>
            <a:t>عندما يقودنا الروح القدس</a:t>
          </a:r>
          <a:endParaRPr lang="es-ES" sz="24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4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4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ar-SA" sz="2400" b="1" dirty="0"/>
            <a:t>عندما نشارك معاناته</a:t>
          </a:r>
          <a:endParaRPr lang="es-ES" sz="24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4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4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ar-SA" sz="2400" b="1"/>
            <a:t>عندما نتجه إلى الهدف</a:t>
          </a:r>
          <a:endParaRPr lang="es-ES" sz="240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4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4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5913925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0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تلقي رحمة الله (مزمور 7:31)</a:t>
          </a:r>
          <a:endParaRPr lang="es-ES" sz="1800" kern="1200" dirty="0"/>
        </a:p>
      </dsp:txBody>
      <dsp:txXfrm>
        <a:off x="18288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0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نضع ثقتنا فيه (مزمور 5:11)</a:t>
          </a:r>
          <a:endParaRPr lang="es-ES" sz="1800" kern="1200" dirty="0"/>
        </a:p>
      </dsp:txBody>
      <dsp:txXfrm>
        <a:off x="18288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0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تلقي بركات الخلاص (مزمور 14:9)</a:t>
          </a:r>
          <a:endParaRPr lang="es-ES" sz="1800" kern="1200" dirty="0"/>
        </a:p>
      </dsp:txBody>
      <dsp:txXfrm>
        <a:off x="18288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0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الحفاظ على شريعة الله (مزمور14:119؛ إشعياء58: 14.13)</a:t>
          </a:r>
          <a:endParaRPr lang="es-ES" sz="1800" kern="1200" dirty="0"/>
        </a:p>
      </dsp:txBody>
      <dsp:txXfrm>
        <a:off x="18288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0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الإيمان بكلمته (مزمور162:119 )</a:t>
          </a:r>
          <a:endParaRPr lang="es-ES" sz="1800" kern="1200" dirty="0"/>
        </a:p>
      </dsp:txBody>
      <dsp:txXfrm>
        <a:off x="18288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0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تربية أبناء أتقياء (أمثال 23: 24–25)</a:t>
          </a:r>
          <a:endParaRPr lang="en" sz="1800" b="1" kern="1200" dirty="0"/>
        </a:p>
      </dsp:txBody>
      <dsp:txXfrm>
        <a:off x="18288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7025228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تم ختنه في اليوم الثامن؛ ابن والدين متدينين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25228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725141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5330812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عبراني من أصل عبراني؛ من سبط بنيامين النقي.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30812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5556996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636396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فيما يتعلق بالشريعة، أشد الفريسيين صرامة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6396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862580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1941979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من حيث الحماس، كان مضطهدا للكنيسة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1979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216816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1757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حارس للناموس بلا لوم.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350845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1117923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609062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406380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753"/>
          <a:ext cx="5908731" cy="3244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عندما ندرس كلمته</a:t>
          </a:r>
          <a:endParaRPr lang="es-ES" sz="2400" kern="1200" dirty="0"/>
        </a:p>
      </dsp:txBody>
      <dsp:txXfrm>
        <a:off x="15840" y="16593"/>
        <a:ext cx="5877051" cy="292812"/>
      </dsp:txXfrm>
    </dsp:sp>
    <dsp:sp modelId="{AC2183AB-1788-4257-BAEC-8F86DBF54A97}">
      <dsp:nvSpPr>
        <dsp:cNvPr id="0" name=""/>
        <dsp:cNvSpPr/>
      </dsp:nvSpPr>
      <dsp:spPr>
        <a:xfrm>
          <a:off x="0" y="333233"/>
          <a:ext cx="5908731" cy="324492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عندما يقودنا الروح القدس</a:t>
          </a:r>
          <a:endParaRPr lang="es-ES" sz="2400" kern="1200" dirty="0"/>
        </a:p>
      </dsp:txBody>
      <dsp:txXfrm>
        <a:off x="15840" y="349073"/>
        <a:ext cx="5877051" cy="292812"/>
      </dsp:txXfrm>
    </dsp:sp>
    <dsp:sp modelId="{98181CE8-058B-4900-B30A-3A1C2A9FA89B}">
      <dsp:nvSpPr>
        <dsp:cNvPr id="0" name=""/>
        <dsp:cNvSpPr/>
      </dsp:nvSpPr>
      <dsp:spPr>
        <a:xfrm>
          <a:off x="0" y="665713"/>
          <a:ext cx="5908731" cy="324492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عندما نشارك معاناته</a:t>
          </a:r>
          <a:endParaRPr lang="es-ES" sz="2400" kern="1200" dirty="0"/>
        </a:p>
      </dsp:txBody>
      <dsp:txXfrm>
        <a:off x="15840" y="681553"/>
        <a:ext cx="5877051" cy="292812"/>
      </dsp:txXfrm>
    </dsp:sp>
    <dsp:sp modelId="{AE6B2F7C-9832-47C0-AE96-1FC8C025600F}">
      <dsp:nvSpPr>
        <dsp:cNvPr id="0" name=""/>
        <dsp:cNvSpPr/>
      </dsp:nvSpPr>
      <dsp:spPr>
        <a:xfrm>
          <a:off x="0" y="998192"/>
          <a:ext cx="5908731" cy="324492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/>
            <a:t>عندما نتجه إلى الهدف</a:t>
          </a:r>
          <a:endParaRPr lang="es-ES" sz="2400" kern="1200"/>
        </a:p>
      </dsp:txBody>
      <dsp:txXfrm>
        <a:off x="15840" y="1014032"/>
        <a:ext cx="5877051" cy="29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SA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الثقة فقط في المسيح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621520" y="103240"/>
            <a:ext cx="2451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السادس ل7 فبراير 2026</a:t>
            </a:r>
            <a:endParaRPr lang="en" sz="16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4400" b="1" dirty="0">
                <a:ln/>
                <a:solidFill>
                  <a:srgbClr val="954ECA"/>
                </a:solidFill>
              </a:rPr>
              <a:t>معرفة المسيح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" sz="2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r-SA" altLang="fr-FR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و غَايَتِي أَنْ أَعْرِفَ الْمَسِيحَ وَقُوَّةَ قِيَامَتِهِ وَالشَّرِكَةَ فِي آلامِهِ؛ وَالتَّشَبُّهَ بِهِ فِي مَوْتِهِ</a:t>
            </a:r>
            <a:r>
              <a:rPr lang="fr-FR" altLang="fr-FR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" (فيلبي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10:3</a:t>
            </a:r>
            <a:r>
              <a:rPr lang="ar-SA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كيف يمكننا أن نعرف المسيح (فيلبي </a:t>
            </a:r>
            <a:r>
              <a:rPr lang="fr-FR" sz="2400" b="1" dirty="0"/>
              <a:t>10:3</a:t>
            </a:r>
            <a:r>
              <a:rPr lang="ar-SA" sz="2400" b="1" dirty="0"/>
              <a:t>-16)؟</a:t>
            </a:r>
            <a:endParaRPr lang="en" sz="24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695393"/>
              </p:ext>
            </p:extLst>
          </p:nvPr>
        </p:nvGraphicFramePr>
        <p:xfrm>
          <a:off x="4236082" y="1779107"/>
          <a:ext cx="5908731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647257"/>
            <a:ext cx="6114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الحياة المسيحية تشبه سباق</a:t>
            </a:r>
            <a:r>
              <a:rPr lang="ar-SA" sz="2400" dirty="0"/>
              <a:t> </a:t>
            </a:r>
            <a:r>
              <a:rPr lang="ar-SA" sz="2400" b="1" dirty="0"/>
              <a:t>. يجب أن يكون هدفنا واضحا في أذهاننا. نحن لا نعيش لنبقى هنا ونكتفي بالاستمتاع بهذه الحياة. نأمل أن نصل إلى قيامة الأموات (فيلبي </a:t>
            </a:r>
            <a:r>
              <a:rPr lang="fr-FR" sz="2400" b="1" dirty="0"/>
              <a:t>11:3</a:t>
            </a:r>
            <a:r>
              <a:rPr lang="ar-SA" sz="2400" b="1" dirty="0"/>
              <a:t>).</a:t>
            </a:r>
            <a:endParaRPr lang="en" sz="24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4928861"/>
            <a:ext cx="61148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وإلى أن يأتي ذلك اليوم، نسعى لأن «نُدرِك الذي لأجله أدرَكني أيضًا المسيح يسوع»(فيلبي 3: 12).</a:t>
            </a:r>
            <a:br>
              <a:rPr lang="ar-SA" sz="2400" b="1" dirty="0"/>
            </a:br>
            <a:r>
              <a:rPr lang="ar-SA" sz="2400" b="1" dirty="0"/>
              <a:t>لقد </a:t>
            </a:r>
            <a:r>
              <a:rPr lang="ar-SA" sz="2400" b="1" dirty="0" err="1"/>
              <a:t>اقتنصني</a:t>
            </a:r>
            <a:r>
              <a:rPr lang="ar-SA" sz="2400" b="1" dirty="0"/>
              <a:t> </a:t>
            </a:r>
            <a:r>
              <a:rPr lang="fr-FR" sz="2400" b="1" dirty="0"/>
              <a:t>)</a:t>
            </a:r>
            <a:r>
              <a:rPr lang="ar-SA" sz="2400" dirty="0"/>
              <a:t>اختارني وجعلني له </a:t>
            </a:r>
            <a:r>
              <a:rPr lang="fr-FR" sz="2400" dirty="0"/>
              <a:t>(</a:t>
            </a:r>
            <a:r>
              <a:rPr lang="ar-SA" sz="2400" b="1" dirty="0"/>
              <a:t>يسوع ليمنحني مدينة، وجائزة، وحياة أبدية أعيشها معه إلى الأبد</a:t>
            </a:r>
            <a:r>
              <a:rPr lang="fr-FR" sz="2400" b="1" dirty="0"/>
              <a:t> </a:t>
            </a:r>
            <a:r>
              <a:rPr lang="ar-SA" sz="2400" b="1" dirty="0"/>
              <a:t>(عبرانيين 11: 10؛ فيلبي 3: 14؛ 1 تسالونيكي 4: 17).</a:t>
            </a:r>
            <a:endParaRPr lang="en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70E6E9-803A-40AA-BA29-E536E025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5"/>
            <a:ext cx="2279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'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784404" y="1949718"/>
            <a:ext cx="89091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ar-SA" sz="3000" b="1" dirty="0"/>
              <a:t>«إن الغاية العظمى التي كانت تدفع بولس إلى التقدّم قدمًا رغم المشقّات والصعوبات، ينبغي أن تقود كلَّ عاملٍ مسيحي إلى أن يكرّس نفسه كليًا لخدمة الله.</a:t>
            </a:r>
            <a:br>
              <a:rPr lang="ar-SA" sz="3000" b="1" dirty="0"/>
            </a:br>
            <a:r>
              <a:rPr lang="ar-SA" sz="3000" b="1" dirty="0"/>
              <a:t>ستُعرَض عليه </a:t>
            </a:r>
            <a:r>
              <a:rPr lang="ar-SA" sz="3000" b="1" dirty="0" err="1"/>
              <a:t>جاذبيّات</a:t>
            </a:r>
            <a:r>
              <a:rPr lang="ar-SA" sz="3000" b="1" dirty="0"/>
              <a:t> العالم لتصرف انتباهه عن المخلّص، لكن عليه أن يمضي قُدُمًا نحو الهدف، مظهرًا للعالم، وللملائكة، وللبشر، أن رجاء رؤية وجه الله يستحق كل الجهد وكل تضحية يتطلّبها نيل هذا الرجاء.</a:t>
            </a:r>
          </a:p>
          <a:p>
            <a:pPr algn="r" rtl="1"/>
            <a:r>
              <a:rPr lang="ar-SA" sz="3000" b="1" dirty="0"/>
              <a:t>وأدنى تلميذٍ للمسيح يمكنه أن يصير ساكنًا في السماء، ووارثًا لله، يرث ميراثًا لا يفسد.»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837127" y="4545428"/>
            <a:ext cx="600428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فيلبي </a:t>
            </a:r>
            <a:r>
              <a:rPr lang="fr-FR" sz="24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10:3</a:t>
            </a:r>
            <a:endParaRPr kumimoji="0" lang="es-ES" sz="24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6C7D37C-904D-4AB0-96F0-F6D0E2D2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762" y="2398980"/>
            <a:ext cx="538160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'</a:t>
            </a:r>
            <a:r>
              <a:rPr kumimoji="0" lang="ar-SA" altLang="fr-FR" sz="4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وَغَايَتِي أَنْ أَعْرِفَ الْمَسِيحَ وَقُوَّةَ قِيَامَتِهِ</a:t>
            </a:r>
            <a:endParaRPr kumimoji="0" lang="fr-FR" altLang="fr-FR" sz="48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fr-FR" sz="4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وَالشَّرِكَةَ فِي آلامِهِ؛ وَالتَّشَبُّهَ بِهِ فِي مَوْتِهِ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'</a:t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334395" y="3748421"/>
            <a:ext cx="550443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rtl="1">
              <a:spcBef>
                <a:spcPts val="600"/>
              </a:spcBef>
            </a:pPr>
            <a:r>
              <a:rPr lang="ar-SA" sz="2000" b="1" dirty="0">
                <a:solidFill>
                  <a:srgbClr val="2B436F"/>
                </a:solidFill>
              </a:rPr>
              <a:t>نصائح لتجنب فقدان الخلاص:</a:t>
            </a:r>
          </a:p>
          <a:p>
            <a:pPr lvl="1" algn="r" rtl="1">
              <a:spcBef>
                <a:spcPts val="600"/>
              </a:spcBef>
            </a:pPr>
            <a:r>
              <a:rPr lang="ar-SA" sz="2000" b="1" dirty="0"/>
              <a:t>ما الذي يجب تجنبه (فيلبي</a:t>
            </a:r>
            <a:r>
              <a:rPr lang="fr-FR" sz="2000" b="1" dirty="0"/>
              <a:t> </a:t>
            </a:r>
            <a:r>
              <a:rPr lang="ar-SA" sz="2000" b="1" dirty="0"/>
              <a:t>3</a:t>
            </a:r>
            <a:r>
              <a:rPr lang="fr-FR" sz="2000" b="1" dirty="0"/>
              <a:t> </a:t>
            </a:r>
            <a:r>
              <a:rPr lang="ar-SA" sz="2000" b="1" dirty="0"/>
              <a:t>:1-3)</a:t>
            </a:r>
          </a:p>
          <a:p>
            <a:pPr lvl="1" algn="r" rtl="1">
              <a:spcBef>
                <a:spcPts val="600"/>
              </a:spcBef>
            </a:pPr>
            <a:r>
              <a:rPr lang="ar-SA" sz="2000" b="1" dirty="0"/>
              <a:t>ما الذي يبقى في الخلف (فيلبي</a:t>
            </a:r>
            <a:r>
              <a:rPr lang="fr-FR" sz="2000" b="1" dirty="0"/>
              <a:t> </a:t>
            </a:r>
            <a:r>
              <a:rPr lang="ar-SA" sz="2000" b="1" dirty="0"/>
              <a:t>3</a:t>
            </a:r>
            <a:r>
              <a:rPr lang="fr-FR" sz="2000" b="1" dirty="0"/>
              <a:t> </a:t>
            </a:r>
            <a:r>
              <a:rPr lang="ar-SA" sz="2000" b="1" dirty="0"/>
              <a:t>:</a:t>
            </a:r>
            <a:r>
              <a:rPr lang="fr-FR" sz="2000" b="1" dirty="0"/>
              <a:t>4</a:t>
            </a:r>
            <a:r>
              <a:rPr lang="ar-SA" sz="2000" b="1" dirty="0"/>
              <a:t>-</a:t>
            </a:r>
            <a:r>
              <a:rPr lang="fr-FR" sz="2000" b="1" dirty="0"/>
              <a:t>6</a:t>
            </a:r>
            <a:r>
              <a:rPr lang="ar-SA" sz="2000" b="1" dirty="0"/>
              <a:t>)</a:t>
            </a:r>
            <a:endParaRPr lang="fr-FR" sz="2000" b="1" dirty="0"/>
          </a:p>
          <a:p>
            <a:pPr lvl="1" algn="r" rtl="1">
              <a:spcBef>
                <a:spcPts val="600"/>
              </a:spcBef>
            </a:pPr>
            <a:r>
              <a:rPr lang="ar-SA" sz="2000" b="1" dirty="0"/>
              <a:t>الأمر المهم (فيلبي</a:t>
            </a:r>
            <a:r>
              <a:rPr lang="fr-FR" sz="2000" b="1" dirty="0"/>
              <a:t> </a:t>
            </a:r>
            <a:r>
              <a:rPr lang="ar-SA" sz="2000" b="1" dirty="0"/>
              <a:t>3</a:t>
            </a:r>
            <a:r>
              <a:rPr lang="fr-FR" sz="2000" b="1" dirty="0"/>
              <a:t> </a:t>
            </a:r>
            <a:r>
              <a:rPr lang="ar-SA" sz="2000" b="1" dirty="0"/>
              <a:t>:</a:t>
            </a:r>
            <a:r>
              <a:rPr lang="fr-FR" sz="2000" b="1" dirty="0"/>
              <a:t>7</a:t>
            </a:r>
            <a:r>
              <a:rPr lang="ar-SA" sz="2000" b="1" dirty="0"/>
              <a:t>-</a:t>
            </a:r>
            <a:r>
              <a:rPr lang="fr-FR" sz="2000" b="1" dirty="0"/>
              <a:t>8</a:t>
            </a:r>
            <a:r>
              <a:rPr lang="ar-SA" sz="2000" b="1" dirty="0"/>
              <a:t>)</a:t>
            </a:r>
            <a:endParaRPr lang="fr-FR" sz="2000" b="1" dirty="0"/>
          </a:p>
          <a:p>
            <a:pPr algn="r" rtl="1">
              <a:spcBef>
                <a:spcPts val="1800"/>
              </a:spcBef>
            </a:pPr>
            <a:r>
              <a:rPr lang="ar-SA" sz="2000" b="1" dirty="0">
                <a:solidFill>
                  <a:srgbClr val="28724D"/>
                </a:solidFill>
              </a:rPr>
              <a:t>نصائح للبقاء في الخلاص:</a:t>
            </a:r>
            <a:endParaRPr lang="fr-FR" sz="2000" b="1" dirty="0">
              <a:solidFill>
                <a:srgbClr val="28724D"/>
              </a:solidFill>
            </a:endParaRPr>
          </a:p>
          <a:p>
            <a:pPr lvl="1" algn="r" rtl="1">
              <a:spcBef>
                <a:spcPts val="600"/>
              </a:spcBef>
            </a:pPr>
            <a:r>
              <a:rPr lang="ar-SA" sz="2000" b="1" dirty="0"/>
              <a:t>إيمان المسيح (فيلبي </a:t>
            </a:r>
            <a:r>
              <a:rPr lang="fr-FR" sz="2000" b="1" dirty="0"/>
              <a:t>9:3</a:t>
            </a:r>
            <a:r>
              <a:rPr lang="ar-SA" sz="2000" b="1" dirty="0"/>
              <a:t>)</a:t>
            </a:r>
            <a:endParaRPr lang="fr-FR" sz="2000" b="1" dirty="0"/>
          </a:p>
          <a:p>
            <a:pPr lvl="1" algn="r" rtl="1">
              <a:spcBef>
                <a:spcPts val="600"/>
              </a:spcBef>
            </a:pPr>
            <a:r>
              <a:rPr lang="ar-SA" sz="2000" b="1" dirty="0"/>
              <a:t>معرفة المسيح</a:t>
            </a:r>
            <a:r>
              <a:rPr lang="fr-FR" sz="2000" b="1" dirty="0"/>
              <a:t>  </a:t>
            </a:r>
            <a:r>
              <a:rPr lang="ar-SA" sz="2000" b="1" dirty="0"/>
              <a:t>(فيلبي</a:t>
            </a:r>
            <a:r>
              <a:rPr lang="fr-FR" sz="2000" b="1" dirty="0"/>
              <a:t> </a:t>
            </a:r>
            <a:r>
              <a:rPr lang="ar-SA" sz="2000" b="1" dirty="0"/>
              <a:t>3</a:t>
            </a:r>
            <a:r>
              <a:rPr lang="fr-FR" sz="2000" b="1" dirty="0"/>
              <a:t> </a:t>
            </a:r>
            <a:r>
              <a:rPr lang="ar-SA" sz="2000" b="1" dirty="0"/>
              <a:t>:</a:t>
            </a:r>
            <a:r>
              <a:rPr lang="fr-FR" sz="2000" b="1" dirty="0"/>
              <a:t>10</a:t>
            </a:r>
            <a:r>
              <a:rPr lang="ar-SA" sz="2000" b="1" dirty="0"/>
              <a:t>-</a:t>
            </a:r>
            <a:r>
              <a:rPr lang="fr-FR" sz="2000" b="1" dirty="0"/>
              <a:t>16</a:t>
            </a:r>
            <a:r>
              <a:rPr lang="ar-SA" sz="2000" b="1" dirty="0"/>
              <a:t>)</a:t>
            </a:r>
            <a:endParaRPr lang="fr-FR" sz="2000" b="1" dirty="0"/>
          </a:p>
          <a:p>
            <a:pPr algn="r" rtl="1"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كان الفيلبيون يعرفون طريق الخلاص، كما أخبر بولس وسيلاس بوضوح أحد أوائل المؤمنون في تلك المدينة: السجان </a:t>
            </a:r>
            <a:br>
              <a:rPr lang="es-ES" sz="2400" b="1" dirty="0"/>
            </a:br>
            <a:r>
              <a:rPr lang="ar-SA" sz="2400" b="1" dirty="0"/>
              <a:t>(أعمال16 :30-31).</a:t>
            </a:r>
            <a:endParaRPr lang="en" sz="24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01030" flipH="1">
            <a:off x="5928924" y="5378020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74845" flipH="1">
            <a:off x="5899969" y="3670892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29" y="582065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29" y="6177943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29" y="453455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29" y="4899275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029" y="414969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لهذا السبب، يذكرهم بولس بالأعمدة الأساسية للخلاص بالإيمان.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725389"/>
            <a:ext cx="4775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الآن بعد أن استقرت الكنيسة بقوة، كانوا في خطر أن يضلوا طريق الخلاص.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665829"/>
            <a:ext cx="12191999" cy="1107996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 rtl="1"/>
            <a:r>
              <a:rPr lang="ar-SA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نصائح لتجنب فقدان الخلاص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10492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SA" sz="4800" b="1" spc="300" dirty="0">
                <a:ln/>
                <a:solidFill>
                  <a:schemeClr val="accent3"/>
                </a:solidFill>
              </a:rPr>
              <a:t>ما الذي يجب تجنبه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38601"/>
            <a:ext cx="110299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SA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'خُذُوا حِذْرَكُمْ مِنَ «الْكِلابِ»، مِنَ عُمَّالِ الشَّرِ، مِنْ الَّذِينَ يَبْتُرُونَ الْجَسَدَ. ‘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ar-S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(فيلبي 2:3)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8253583" y="1347118"/>
            <a:ext cx="3838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قبل مناقشة المخاطر التي تهدد الإيمان، يقدم لنا بولس نصيحة: "افرحوا بالرب" (فيليب </a:t>
            </a:r>
            <a:r>
              <a:rPr lang="fr-FR" sz="2400" b="1" dirty="0"/>
              <a:t>1:3</a:t>
            </a:r>
            <a:r>
              <a:rPr lang="ar-SA" sz="2400" b="1" dirty="0"/>
              <a:t>أ). يضيف إلى ذلك شيئا مهما: من الجيد أن نكرر الحقيقة التي لدينا، حتى لو كنا نعرفها جيدا (فيلبي </a:t>
            </a:r>
            <a:r>
              <a:rPr lang="fr-FR" sz="2400" b="1" dirty="0"/>
              <a:t>1:3</a:t>
            </a:r>
            <a:r>
              <a:rPr lang="ar-SA" sz="2400" b="1" dirty="0"/>
              <a:t>ب).</a:t>
            </a:r>
            <a:endParaRPr lang="en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382858" y="4513195"/>
            <a:ext cx="533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يشير بولس إلى أخطر خطر كان يهدّد الكنيسة في ذلك الوقت، وهو المعلّمون الكذبة الذين كانوا يعلّمون التقيّد الصارم بالشريعة الطقسية (فيلبي 3: 2). ويشير إليهم بثلاث تسميات مميّزة: الكلاب (مزمور 22: 16؛ 2 بطرس 2: 21–22)، وفاعلو الشر، ومشوِّهو الجسد (من خلال الختان).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117335"/>
              </p:ext>
            </p:extLst>
          </p:nvPr>
        </p:nvGraphicFramePr>
        <p:xfrm>
          <a:off x="258543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8292910" y="3901663"/>
            <a:ext cx="3799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كيف نفرح في الرب؟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3006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/>
            <a:r>
              <a:rPr lang="ar-SA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ما الذي يبقى قي الخلف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0" y="69088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'فَمِنْ جِهَةِ الْخِتَانِ، مَخْتُونٌ فِي الْيَوْمِ الثَّامِنِ مِنْ عُمْرِي؛ وَأَنَا مِنْ جِنْسِ إِسْرَائِيلَ، مِنْ سِبْطِ بِنْيَامِينَ،</a:t>
            </a:r>
            <a:r>
              <a:rPr lang="es-ES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ar-SA" sz="20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عِبْرَانِيٌّ مِنَ الْعِبْرَانِيِّينَ؛ وَمِنْ جِهَةِ الشَّرِيعَةِ، أَنَا فَرِّيسِيٌّ؛ '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ar-SA" b="1" dirty="0">
                <a:solidFill>
                  <a:srgbClr val="823A36"/>
                </a:solidFill>
                <a:latin typeface="Comic Sans MS" panose="030F0702030302020204" pitchFamily="66" charset="0"/>
              </a:rPr>
              <a:t>(فيلبي 5:3)</a:t>
            </a:r>
            <a:endParaRPr lang="en" b="1" dirty="0">
              <a:solidFill>
                <a:srgbClr val="823A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4" y="1431379"/>
            <a:ext cx="1190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في مجمع أورشليم تقرّر ألّا يُثقَل على الأمم بأمور الشريعة الطقسية اليهودية (أعمال الرسل 15: 19–21). غير أنّ بعض المعلّمين جاءوا إلى فيلبي وهم يعلّمون بضرورة الختان (فيلبي 3: 2–3).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727197"/>
              </p:ext>
            </p:extLst>
          </p:nvPr>
        </p:nvGraphicFramePr>
        <p:xfrm>
          <a:off x="3522714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0" y="4549676"/>
            <a:ext cx="343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لكنه كان يفتخر بكل هذه الأمور قبل أن يعرف يسوع. أمّا الآن فقد أدرك أنه لم يكن قد فهم الناموس فهمًا حقيقيًا (متى 5: 21–22). والآن صار يعلم أن المسيح وحده هو الذي يخلّص (فيلبي 3: 7).</a:t>
            </a:r>
            <a:endParaRPr lang="en" sz="24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4143374" y="2310286"/>
            <a:ext cx="80486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بالرجوع إلى الماضي، يذكّرهم بولس بمدى كماله حين كان مثل أولئك المعلّمين (فيلبي 3: 4–6):</a:t>
            </a:r>
            <a:endParaRPr lang="en" sz="24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264" y="2419971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17960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الأمر المهم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-1" y="697592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ar-SA" altLang="fr-F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وَلَكِنْ، مَا كَانَ لِي مِنْ رِبْحٍ، فَقَدِ اعْتَبَرْتُهُ خَسَارَةً، مِنْ أَجْلِ الْمَسِيحِ</a:t>
            </a:r>
            <a:r>
              <a:rPr lang="fr-FR" altLang="fr-F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 )  </a:t>
            </a: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ar-SA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فيلبي 7:3)</a:t>
            </a:r>
            <a:endParaRPr lang="en" sz="1400" b="1" dirty="0">
              <a:solidFill>
                <a:srgbClr val="485F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6" y="1171268"/>
            <a:ext cx="729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يُقارن بولس بين حياته السابقة وحياته الحالية.</a:t>
            </a:r>
            <a:br>
              <a:rPr lang="ar-SA" sz="2400" b="1" dirty="0"/>
            </a:br>
            <a:r>
              <a:rPr lang="ar-SA" sz="2400" b="1" dirty="0"/>
              <a:t>فمن جهةٍ، يضع كل معارفه، ومستقبله المجيد كتلميذٍ لامع عند </a:t>
            </a:r>
            <a:r>
              <a:rPr lang="ar-SA" sz="2400" b="1" dirty="0" err="1"/>
              <a:t>غمالائيل</a:t>
            </a:r>
            <a:r>
              <a:rPr lang="ar-SA" sz="2400" b="1" dirty="0"/>
              <a:t>، ومواهبه الفريسية </a:t>
            </a:r>
            <a:r>
              <a:rPr lang="ar-SA" sz="2400" b="1" dirty="0" err="1"/>
              <a:t>العظيمة.كلُّ</a:t>
            </a:r>
            <a:r>
              <a:rPr lang="ar-SA" sz="2400" b="1" dirty="0"/>
              <a:t> ذلك كان يُعدّ ربحًا.</a:t>
            </a:r>
            <a:endParaRPr lang="en" sz="24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83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72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526792" y="4748271"/>
            <a:ext cx="65667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ما الذي يمكن أن يكون أثمن من الحياة الأبدية في السماء وعلى الأرض الجديدة؟</a:t>
            </a:r>
            <a:br>
              <a:rPr lang="ar-SA" sz="2400" b="1" dirty="0"/>
            </a:br>
            <a:r>
              <a:rPr lang="ar-SA" sz="2400" b="1" dirty="0"/>
              <a:t>ومع ذلك، فإن القيم الدنيوية تُعمي كثيرين عن إدراك هذه الحقيقة.</a:t>
            </a:r>
            <a:br>
              <a:rPr lang="ar-SA" sz="2400" b="1" dirty="0"/>
            </a:br>
            <a:r>
              <a:rPr lang="ar-SA" sz="2400" b="1" dirty="0"/>
              <a:t>فهناك صراع طبيعي بين الأمور التي تُعَدّ مهمة هنا، وبين ما تُقدِّره السماء حقًا:</a:t>
            </a:r>
            <a:r>
              <a:rPr lang="es-ES" sz="2400" b="1" dirty="0"/>
              <a:t> </a:t>
            </a:r>
            <a:r>
              <a:rPr lang="ar-SA" sz="2400" b="1" dirty="0"/>
              <a:t>شخصية تشبه المسيح وخلاص النفس.</a:t>
            </a:r>
            <a:endParaRPr lang="en" sz="24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01570"/>
            <a:ext cx="72729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والآن، ضعْ في الكفّة الأخرى من الميزان حياته منذ أن التقى بالمسيح.</a:t>
            </a:r>
            <a:br>
              <a:rPr lang="ar-SA" sz="2400" b="1" dirty="0"/>
            </a:br>
            <a:r>
              <a:rPr lang="ar-SA" sz="2400" b="1" dirty="0"/>
              <a:t>فكلُّ ما كان يُعدّ ربحًا صار نفاية، لأن لا شيء يمكن أن يُقارن بمحبة المسيح</a:t>
            </a:r>
            <a:r>
              <a:rPr lang="es-ES" sz="2400" b="1" dirty="0"/>
              <a:t> </a:t>
            </a:r>
            <a:r>
              <a:rPr lang="ar-SA" sz="2400" b="1" dirty="0"/>
              <a:t>(فيلبي 3: 7–8).</a:t>
            </a:r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759387"/>
            <a:ext cx="12191999" cy="1015663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pPr rtl="1"/>
            <a:r>
              <a:rPr lang="ar-SA" sz="6000" spc="300" dirty="0"/>
              <a:t>نصائح للبقاء في الخلاص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 rtl="1"/>
            <a:r>
              <a:rPr lang="ar-SA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إيمان المسيح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r-SA" altLang="fr-F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وَيَكُونَ لِي فِيهِ مَقَامٌ، إِذْ لَيْسَ لِي بِرِّي الذَّاتِيُّ الْقَائِمُ عَلَى أَسَاسِ الشَّرِيعَةِ،</a:t>
            </a:r>
            <a:endParaRPr lang="fr-FR" altLang="fr-FR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fr-F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بَلِ الْبِرُّ الآتِي مِنَ الإِيمَانِ بِالْمَسِيحِ، الْبِرُّ الَّذِي مِنْ عِنْدِ اللهِ عَلَى أَسَاسِ الإِيمَانِ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altLang="fr-FR" sz="1600" dirty="0">
                <a:latin typeface="Arial" panose="020B0604020202020204" pitchFamily="34" charset="0"/>
              </a:rPr>
              <a:t>'</a:t>
            </a:r>
            <a:r>
              <a:rPr lang="ar-S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" (فيلبي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9:3</a:t>
            </a:r>
            <a:r>
              <a:rPr lang="ar-SA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" sz="1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0" y="1376622"/>
            <a:ext cx="8305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انطلق بولس، وهو واثق ببرّه الذاتي، إلى دمشق ليُعيد الهراطقة من أتباع «الطريق» إلى درب الخلاص</a:t>
            </a:r>
            <a:r>
              <a:rPr lang="es-ES" sz="2400" b="1" dirty="0"/>
              <a:t> </a:t>
            </a:r>
            <a:r>
              <a:rPr lang="ar-SA" sz="2400" b="1" dirty="0"/>
              <a:t>(أعمال الرسل 9: 1–2).</a:t>
            </a:r>
            <a:r>
              <a:rPr lang="es-ES" sz="2400" b="1" dirty="0"/>
              <a:t> </a:t>
            </a:r>
            <a:r>
              <a:rPr lang="ar-SA" sz="2400" b="1" dirty="0"/>
              <a:t>لكنه دخل دمشق وقد غلبه برٌّ آخر، هو برّ الله:</a:t>
            </a:r>
            <a:r>
              <a:rPr lang="es-ES" sz="2400" b="1" dirty="0"/>
              <a:t> </a:t>
            </a:r>
            <a:r>
              <a:rPr lang="ar-SA" sz="2400" b="1" dirty="0"/>
              <a:t>«البرّ الذي هو بالإيمان بالمسيح»</a:t>
            </a:r>
            <a:r>
              <a:rPr lang="fr-FR" sz="2400" b="1" dirty="0"/>
              <a:t> </a:t>
            </a:r>
            <a:r>
              <a:rPr lang="ar-SA" sz="2400" b="1" dirty="0"/>
              <a:t>(فيلبي 3: 9).</a:t>
            </a: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44767" y="4430175"/>
            <a:ext cx="49054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/>
              <a:t>بحسب 1 كورنثوس 1: 30، فإن كوننا «في المسيح» يشمل كل ما يتكوّن منه قصد الخلاص،</a:t>
            </a:r>
            <a:r>
              <a:rPr lang="es-ES" sz="2400" b="1" dirty="0"/>
              <a:t> </a:t>
            </a:r>
            <a:r>
              <a:rPr lang="ar-SA" sz="2400" b="1" dirty="0"/>
              <a:t>من فجر إدراكنا الروحي (الحكمة)،</a:t>
            </a:r>
            <a:br>
              <a:rPr lang="ar-SA" sz="2400" b="1" dirty="0"/>
            </a:br>
            <a:r>
              <a:rPr lang="ar-SA" sz="2400" b="1" dirty="0"/>
              <a:t>مرورًا بالتبرير بالإيمان (البرّ)،</a:t>
            </a:r>
            <a:r>
              <a:rPr lang="es-ES" sz="2400" b="1" dirty="0"/>
              <a:t> </a:t>
            </a:r>
            <a:r>
              <a:rPr lang="ar-SA" sz="2400" b="1" dirty="0"/>
              <a:t>والإعداد للسماء (التقديس)،</a:t>
            </a:r>
            <a:r>
              <a:rPr lang="es-ES" sz="2400" b="1" dirty="0"/>
              <a:t> </a:t>
            </a:r>
            <a:r>
              <a:rPr lang="ar-SA" sz="2400" b="1" dirty="0"/>
              <a:t>وصولًا أخيرًا إلى التمجيد عند المجيء الثاني (الفداء).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33338" y="3608024"/>
            <a:ext cx="8305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كان يتوق لأن "يجد في [المسيح]" (فيلبي 3:9). ماذا يعني هذا؟</a:t>
            </a:r>
            <a:endParaRPr lang="en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-1" y="2676989"/>
            <a:ext cx="830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/>
              <a:t>منذ تلك اللحظة، لم يثق في بره مرة أخرى. لأنه لا جدوى من الثقة بأفعالنا لتحقيق الخلاص (</a:t>
            </a:r>
            <a:r>
              <a:rPr lang="ar-SA" sz="2400" b="1" dirty="0" err="1"/>
              <a:t>غلاطية</a:t>
            </a:r>
            <a:r>
              <a:rPr lang="ar-SA" sz="2400" b="1" dirty="0"/>
              <a:t> 2:16).</a:t>
            </a:r>
            <a:endParaRPr lang="en" sz="2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892184-0C6F-4E21-AACA-619E337E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0163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1073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Arabic Typesetting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2026-01-07T16:18:59Z</dcterms:created>
  <dcterms:modified xsi:type="dcterms:W3CDTF">2026-02-05T20:24:26Z</dcterms:modified>
</cp:coreProperties>
</file>