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29" r:id="rId4"/>
    <p:sldId id="257" r:id="rId5"/>
    <p:sldId id="258" r:id="rId6"/>
    <p:sldId id="259" r:id="rId7"/>
    <p:sldId id="326" r:id="rId8"/>
    <p:sldId id="325" r:id="rId9"/>
    <p:sldId id="262" r:id="rId10"/>
    <p:sldId id="327" r:id="rId11"/>
    <p:sldId id="328" r:id="rId12"/>
    <p:sldId id="322" r:id="rId13"/>
    <p:sldId id="323"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CEE"/>
    <a:srgbClr val="6A30BD"/>
    <a:srgbClr val="BBCCEF"/>
    <a:srgbClr val="3064CB"/>
    <a:srgbClr val="D6F2B4"/>
    <a:srgbClr val="C4EC94"/>
    <a:srgbClr val="97DD42"/>
    <a:srgbClr val="EAD4B9"/>
    <a:srgbClr val="E1B74A"/>
    <a:srgbClr val="634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2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2000" dirty="0"/>
        </a:p>
      </dgm:t>
    </dgm:pt>
    <dgm:pt modelId="{061B326D-0525-477D-9907-132B6933C77F}" type="parTrans" cxnId="{2946A77E-794C-4628-B006-6EB9E58021E5}">
      <dgm:prSet/>
      <dgm:spPr/>
      <dgm:t>
        <a:bodyPr/>
        <a:lstStyle/>
        <a:p>
          <a:endParaRPr lang="es-ES" sz="20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2000"/>
        </a:p>
      </dgm:t>
    </dgm:pt>
    <dgm:pt modelId="{1C26D01D-E21D-4753-981E-7589BCE7EFB6}">
      <dgm:prSet custT="1"/>
      <dgm:spPr/>
      <dgm:t>
        <a:bodyPr/>
        <a:lstStyle/>
        <a:p>
          <a:pPr algn="r" rtl="1"/>
          <a:r>
            <a:rPr lang="ar-SA" sz="2000" b="1" dirty="0"/>
            <a:t>جسدنا سيكون روحيا، خالدا، ولا يفسد</a:t>
          </a:r>
          <a:endParaRPr lang="fr-FR" sz="2000" b="1" dirty="0"/>
        </a:p>
        <a:p>
          <a:pPr algn="r" rtl="1"/>
          <a:r>
            <a:rPr lang="ar-SA" sz="2000" b="1" dirty="0"/>
            <a:t> (1 </a:t>
          </a:r>
          <a:r>
            <a:rPr lang="ar-SA" sz="2000" b="1" dirty="0" err="1"/>
            <a:t>كورنثوس</a:t>
          </a:r>
          <a:r>
            <a:rPr lang="ar-SA" sz="2000" b="1" dirty="0"/>
            <a:t> </a:t>
          </a:r>
          <a:r>
            <a:rPr lang="fr-FR" sz="2000" b="1" dirty="0"/>
            <a:t>42:15</a:t>
          </a:r>
          <a:r>
            <a:rPr lang="ar-SA" sz="2000" b="1" dirty="0"/>
            <a:t>-44، 50-54)</a:t>
          </a:r>
          <a:endParaRPr lang="es-ES" sz="2000" dirty="0"/>
        </a:p>
      </dgm:t>
    </dgm:pt>
    <dgm:pt modelId="{1F3A0FF5-A042-4D9A-B425-80385182FC5E}" type="parTrans" cxnId="{428F7C69-94B1-47AF-A207-0AA377CCE740}">
      <dgm:prSet/>
      <dgm:spPr/>
      <dgm:t>
        <a:bodyPr/>
        <a:lstStyle/>
        <a:p>
          <a:endParaRPr lang="es-ES" sz="2000"/>
        </a:p>
      </dgm:t>
    </dgm:pt>
    <dgm:pt modelId="{FD9E7319-AADD-4517-BEDC-A9894446860B}" type="sibTrans" cxnId="{428F7C69-94B1-47AF-A207-0AA377CCE740}">
      <dgm:prSet/>
      <dgm:spPr/>
      <dgm:t>
        <a:bodyPr/>
        <a:lstStyle/>
        <a:p>
          <a:endParaRPr lang="es-ES" sz="2000"/>
        </a:p>
      </dgm:t>
    </dgm:pt>
    <dgm:pt modelId="{551222C8-B2F5-44E4-B38C-C20763E5183E}">
      <dgm:prSet custT="1"/>
      <dgm:spPr/>
      <dgm:t>
        <a:bodyPr/>
        <a:lstStyle/>
        <a:p>
          <a:pPr algn="r" rtl="1"/>
          <a:r>
            <a:rPr lang="ar-SA" sz="2000" b="1" dirty="0"/>
            <a:t>سنمجد </a:t>
          </a:r>
          <a:endParaRPr lang="fr-FR" sz="2000" b="1" dirty="0"/>
        </a:p>
        <a:p>
          <a:pPr algn="r" rtl="1"/>
          <a:r>
            <a:rPr lang="ar-SA" sz="2000" b="1" dirty="0"/>
            <a:t>(</a:t>
          </a:r>
          <a:r>
            <a:rPr lang="ar-SA" sz="2000" b="1" dirty="0" err="1"/>
            <a:t>كولوسي</a:t>
          </a:r>
          <a:r>
            <a:rPr lang="ar-SA" sz="2000" b="1" dirty="0"/>
            <a:t> </a:t>
          </a:r>
          <a:r>
            <a:rPr lang="fr-FR" sz="2000" b="1" dirty="0"/>
            <a:t>4:3</a:t>
          </a:r>
          <a:r>
            <a:rPr lang="ar-SA" sz="2000" b="1" dirty="0"/>
            <a:t>؛ </a:t>
          </a:r>
          <a:br>
            <a:rPr lang="ar-SA" sz="2000" b="1" dirty="0"/>
          </a:br>
          <a:r>
            <a:rPr lang="ar-SA" sz="2000" b="1" dirty="0"/>
            <a:t>فيلبي </a:t>
          </a:r>
          <a:r>
            <a:rPr lang="fr-FR" sz="2000" b="1" dirty="0"/>
            <a:t>21:3</a:t>
          </a:r>
          <a:r>
            <a:rPr lang="ar-SA" sz="2000" b="1" dirty="0"/>
            <a:t>)</a:t>
          </a:r>
          <a:endParaRPr lang="es-ES" sz="2000" dirty="0"/>
        </a:p>
      </dgm:t>
    </dgm:pt>
    <dgm:pt modelId="{516B24EE-4005-4FAD-A7C0-2D29E01470B3}" type="parTrans" cxnId="{12E7F866-EAA0-4CA1-AB88-2BED37A8193D}">
      <dgm:prSet/>
      <dgm:spPr/>
      <dgm:t>
        <a:bodyPr/>
        <a:lstStyle/>
        <a:p>
          <a:endParaRPr lang="es-ES" sz="2000"/>
        </a:p>
      </dgm:t>
    </dgm:pt>
    <dgm:pt modelId="{5A36B896-D018-46ED-BC3A-7FDF65104462}" type="sibTrans" cxnId="{12E7F866-EAA0-4CA1-AB88-2BED37A8193D}">
      <dgm:prSet/>
      <dgm:spPr/>
      <dgm:t>
        <a:bodyPr/>
        <a:lstStyle/>
        <a:p>
          <a:endParaRPr lang="es-ES" sz="2000"/>
        </a:p>
      </dgm:t>
    </dgm:pt>
    <dgm:pt modelId="{0406ED2B-D24D-41AB-8523-9C26A2B5A9B2}">
      <dgm:prSet custT="1"/>
      <dgm:spPr/>
      <dgm:t>
        <a:bodyPr/>
        <a:lstStyle/>
        <a:p>
          <a:pPr algn="r" rtl="1"/>
          <a:r>
            <a:rPr lang="ar-SA" sz="2000" b="1" dirty="0"/>
            <a:t>سيكون لدينا جسد مادي، وسترى أعيننا الله.                               (أيوب </a:t>
          </a:r>
          <a:r>
            <a:rPr lang="fr-FR" sz="2000" b="1" dirty="0"/>
            <a:t>27,25:19</a:t>
          </a:r>
          <a:r>
            <a:rPr lang="ar-SA" sz="2000" b="1" dirty="0"/>
            <a:t>)</a:t>
          </a:r>
          <a:endParaRPr lang="es-ES" sz="2000" dirty="0"/>
        </a:p>
      </dgm:t>
    </dgm:pt>
    <dgm:pt modelId="{61FA359D-43B2-4C27-9BF0-6428751D61A3}" type="parTrans" cxnId="{444DE647-4D51-4846-BFDE-97371422ED38}">
      <dgm:prSet/>
      <dgm:spPr/>
      <dgm:t>
        <a:bodyPr/>
        <a:lstStyle/>
        <a:p>
          <a:endParaRPr lang="es-ES" sz="2000"/>
        </a:p>
      </dgm:t>
    </dgm:pt>
    <dgm:pt modelId="{3CC97DD1-A204-4B42-95A1-F7421BDD5A62}" type="sibTrans" cxnId="{444DE647-4D51-4846-BFDE-97371422ED38}">
      <dgm:prSet/>
      <dgm:spPr/>
      <dgm:t>
        <a:bodyPr/>
        <a:lstStyle/>
        <a:p>
          <a:endParaRPr lang="es-ES" sz="2000"/>
        </a:p>
      </dgm:t>
    </dgm:pt>
    <dgm:pt modelId="{1BAF05B4-2AF1-44E8-A907-0F22D8FFDCAD}" type="pres">
      <dgm:prSet presAssocID="{ECDE0BF8-2554-406E-B2DA-DD8FB78B75F1}" presName="Name0" presStyleCnt="0">
        <dgm:presLayoutVars>
          <dgm:dir val="rev"/>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custLinFactNeighborY="4449">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pPr rtl="1"/>
          <a:r>
            <a:rPr lang="ar-SA" sz="2000" b="1">
              <a:effectLst>
                <a:outerShdw blurRad="38100" dist="38100" dir="2700000" algn="tl">
                  <a:srgbClr val="000000">
                    <a:alpha val="43137"/>
                  </a:srgbClr>
                </a:outerShdw>
              </a:effectLst>
            </a:rPr>
            <a:t>فيما هو صحيح</a:t>
          </a:r>
          <a:endParaRPr lang="es-ES" sz="2000">
            <a:effectLst>
              <a:outerShdw blurRad="38100" dist="38100" dir="2700000" algn="tl">
                <a:srgbClr val="000000">
                  <a:alpha val="43137"/>
                </a:srgbClr>
              </a:outerShdw>
            </a:effectLst>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pPr rtl="1"/>
          <a:r>
            <a:rPr lang="ar-SA" sz="2000" b="1">
              <a:effectLst>
                <a:outerShdw blurRad="38100" dist="38100" dir="2700000" algn="tl">
                  <a:srgbClr val="000000">
                    <a:alpha val="43137"/>
                  </a:srgbClr>
                </a:outerShdw>
              </a:effectLst>
            </a:rPr>
            <a:t>بصراحة</a:t>
          </a:r>
          <a:endParaRPr lang="es-ES" sz="2000">
            <a:effectLst>
              <a:outerShdw blurRad="38100" dist="38100" dir="2700000" algn="tl">
                <a:srgbClr val="000000">
                  <a:alpha val="43137"/>
                </a:srgbClr>
              </a:outerShdw>
            </a:effectLst>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pPr rtl="1"/>
          <a:r>
            <a:rPr lang="ar-SA" sz="2000" b="1">
              <a:effectLst>
                <a:outerShdw blurRad="38100" dist="38100" dir="2700000" algn="tl">
                  <a:srgbClr val="000000">
                    <a:alpha val="43137"/>
                  </a:srgbClr>
                </a:outerShdw>
              </a:effectLst>
            </a:rPr>
            <a:t>عادل بما فيه الكفاية</a:t>
          </a:r>
          <a:endParaRPr lang="es-ES" sz="200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pPr rtl="1"/>
          <a:r>
            <a:rPr lang="ar-SA" sz="2000" b="1">
              <a:effectLst>
                <a:outerShdw blurRad="38100" dist="38100" dir="2700000" algn="tl">
                  <a:srgbClr val="000000">
                    <a:alpha val="43137"/>
                  </a:srgbClr>
                </a:outerShdw>
              </a:effectLst>
            </a:rPr>
            <a:t>في أنقى صوره</a:t>
          </a:r>
          <a:endParaRPr lang="es-ES" sz="2000">
            <a:effectLst>
              <a:outerShdw blurRad="38100" dist="38100" dir="2700000" algn="tl">
                <a:srgbClr val="000000">
                  <a:alpha val="43137"/>
                </a:srgbClr>
              </a:outerShdw>
            </a:effectLst>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pPr rtl="1"/>
          <a:r>
            <a:rPr lang="ar-SA" sz="2000" b="1">
              <a:effectLst>
                <a:outerShdw blurRad="38100" dist="38100" dir="2700000" algn="tl">
                  <a:srgbClr val="000000">
                    <a:alpha val="43137"/>
                  </a:srgbClr>
                </a:outerShdw>
              </a:effectLst>
            </a:rPr>
            <a:t>باللطف</a:t>
          </a:r>
          <a:endParaRPr lang="es-ES" sz="2000">
            <a:effectLst>
              <a:outerShdw blurRad="38100" dist="38100" dir="2700000" algn="tl">
                <a:srgbClr val="000000">
                  <a:alpha val="43137"/>
                </a:srgbClr>
              </a:outerShdw>
            </a:effectLst>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pPr rtl="1"/>
          <a:r>
            <a:rPr lang="ar-SA" sz="2000" b="1">
              <a:effectLst>
                <a:outerShdw blurRad="38100" dist="38100" dir="2700000" algn="tl">
                  <a:srgbClr val="000000">
                    <a:alpha val="43137"/>
                  </a:srgbClr>
                </a:outerShdw>
              </a:effectLst>
            </a:rPr>
            <a:t>في ما هو ذو سمعة طيبة</a:t>
          </a:r>
          <a:endParaRPr lang="es-ES" sz="200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val="rev"/>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5" custRadScaleInc="1005">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888"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3463" custLinFactNeighborY="15416"/>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14590" custLinFactNeighborY="1392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3868"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1647"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rIns="468000"/>
        <a:lstStyle/>
        <a:p>
          <a:pPr algn="r" rtl="1"/>
          <a:r>
            <a:rPr lang="ar-SA" sz="2400" b="1" dirty="0">
              <a:solidFill>
                <a:schemeClr val="tx1"/>
              </a:solidFill>
            </a:rPr>
            <a:t>الخلاص لشخص عزيز أو صديق (1 </a:t>
          </a:r>
          <a:r>
            <a:rPr lang="ar-SA" sz="2400" b="1" dirty="0" err="1">
              <a:solidFill>
                <a:schemeClr val="tx1"/>
              </a:solidFill>
            </a:rPr>
            <a:t>تيموثوس</a:t>
          </a:r>
          <a:r>
            <a:rPr lang="fr-FR" sz="2400" b="1" dirty="0">
              <a:solidFill>
                <a:schemeClr val="tx1"/>
              </a:solidFill>
            </a:rPr>
            <a:t>4,3:2</a:t>
          </a:r>
          <a:r>
            <a:rPr lang="ar-SA" sz="2400" b="1" dirty="0">
              <a:solidFill>
                <a:schemeClr val="tx1"/>
              </a:solidFill>
            </a:rPr>
            <a:t>)</a:t>
          </a:r>
          <a:endParaRPr lang="es-ES" sz="2400" dirty="0">
            <a:solidFill>
              <a:schemeClr val="tx1"/>
            </a:solidFill>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rIns="468000"/>
        <a:lstStyle/>
        <a:p>
          <a:pPr algn="r" rtl="1"/>
          <a:r>
            <a:rPr lang="ar-SA" sz="2400" b="1" dirty="0">
              <a:solidFill>
                <a:schemeClr val="tx1"/>
              </a:solidFill>
            </a:rPr>
            <a:t>الشجاعة لمشاركة إيماننا (رؤيا </a:t>
          </a:r>
          <a:r>
            <a:rPr lang="fr-FR" sz="2400" b="1" dirty="0">
              <a:solidFill>
                <a:schemeClr val="tx1"/>
              </a:solidFill>
            </a:rPr>
            <a:t>17:22</a:t>
          </a:r>
          <a:r>
            <a:rPr lang="ar-SA" sz="2400" b="1" dirty="0">
              <a:solidFill>
                <a:schemeClr val="tx1"/>
              </a:solidFill>
            </a:rPr>
            <a:t>)</a:t>
          </a:r>
          <a:endParaRPr lang="es-ES" sz="2400" dirty="0">
            <a:solidFill>
              <a:schemeClr val="tx1"/>
            </a:solidFill>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rIns="468000"/>
        <a:lstStyle/>
        <a:p>
          <a:pPr algn="r" rtl="1"/>
          <a:r>
            <a:rPr lang="ar-SA" sz="2400" b="1" dirty="0">
              <a:solidFill>
                <a:schemeClr val="tx1"/>
              </a:solidFill>
            </a:rPr>
            <a:t>المغفرة عندما نعترف ونترك الخطأ (1 يوحنا </a:t>
          </a:r>
          <a:r>
            <a:rPr lang="fr-FR" sz="2400" b="1" dirty="0">
              <a:solidFill>
                <a:schemeClr val="tx1"/>
              </a:solidFill>
            </a:rPr>
            <a:t>9:1</a:t>
          </a:r>
          <a:r>
            <a:rPr lang="ar-SA" sz="2400" b="1" dirty="0">
              <a:solidFill>
                <a:schemeClr val="tx1"/>
              </a:solidFill>
            </a:rPr>
            <a:t>)</a:t>
          </a:r>
          <a:endParaRPr lang="es-ES" sz="2400" dirty="0">
            <a:solidFill>
              <a:schemeClr val="tx1"/>
            </a:solidFill>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rIns="468000"/>
        <a:lstStyle/>
        <a:p>
          <a:pPr algn="r" rtl="1"/>
          <a:r>
            <a:rPr lang="ar-SA" sz="2400" b="1" dirty="0">
              <a:solidFill>
                <a:schemeClr val="tx1"/>
              </a:solidFill>
            </a:rPr>
            <a:t>القوة لطاعة وصايا الله (عبرانيين، </a:t>
          </a:r>
          <a:r>
            <a:rPr lang="fr-FR" sz="2400" b="1" dirty="0">
              <a:solidFill>
                <a:schemeClr val="tx1"/>
              </a:solidFill>
            </a:rPr>
            <a:t>21,20:13</a:t>
          </a:r>
          <a:r>
            <a:rPr lang="ar-SA" sz="2400" b="1" dirty="0">
              <a:solidFill>
                <a:schemeClr val="tx1"/>
              </a:solidFill>
            </a:rPr>
            <a:t>)</a:t>
          </a:r>
          <a:endParaRPr lang="es-ES" sz="2400" dirty="0">
            <a:solidFill>
              <a:schemeClr val="tx1"/>
            </a:solidFill>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rIns="468000"/>
        <a:lstStyle/>
        <a:p>
          <a:pPr algn="r" rtl="1"/>
          <a:r>
            <a:rPr lang="ar-SA" sz="2400" b="1" dirty="0">
              <a:effectLst>
                <a:outerShdw blurRad="38100" dist="38100" dir="2700000" algn="tl">
                  <a:srgbClr val="000000">
                    <a:alpha val="43137"/>
                  </a:srgbClr>
                </a:outerShdw>
              </a:effectLst>
            </a:rPr>
            <a:t>المحبة لأولئك الذين يكرهوننا ويسيئون معاملتهم (متى </a:t>
          </a:r>
          <a:r>
            <a:rPr lang="fr-FR" sz="2400" b="1" dirty="0">
              <a:effectLst>
                <a:outerShdw blurRad="38100" dist="38100" dir="2700000" algn="tl">
                  <a:srgbClr val="000000">
                    <a:alpha val="43137"/>
                  </a:srgbClr>
                </a:outerShdw>
              </a:effectLst>
            </a:rPr>
            <a:t>44:5</a:t>
          </a:r>
          <a:r>
            <a:rPr lang="ar-SA"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rIns="468000"/>
        <a:lstStyle/>
        <a:p>
          <a:pPr algn="r" rtl="1"/>
          <a:r>
            <a:rPr lang="ar-SA" sz="2400" b="1" dirty="0">
              <a:effectLst>
                <a:outerShdw blurRad="38100" dist="38100" dir="2700000" algn="tl">
                  <a:srgbClr val="000000">
                    <a:alpha val="43137"/>
                  </a:srgbClr>
                </a:outerShdw>
              </a:effectLst>
            </a:rPr>
            <a:t>الحكمة للمواقف الصعبة (يعقوب </a:t>
          </a:r>
          <a:r>
            <a:rPr lang="fr-FR" sz="2400" b="1" dirty="0">
              <a:effectLst>
                <a:outerShdw blurRad="38100" dist="38100" dir="2700000" algn="tl">
                  <a:srgbClr val="000000">
                    <a:alpha val="43137"/>
                  </a:srgbClr>
                </a:outerShdw>
              </a:effectLst>
            </a:rPr>
            <a:t>5:1</a:t>
          </a:r>
          <a:r>
            <a:rPr lang="ar-SA"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rIns="468000"/>
        <a:lstStyle/>
        <a:p>
          <a:pPr algn="r" rtl="1"/>
          <a:r>
            <a:rPr lang="ar-SA" sz="2400" b="1" dirty="0">
              <a:effectLst>
                <a:outerShdw blurRad="38100" dist="38100" dir="2700000" algn="tl">
                  <a:srgbClr val="000000">
                    <a:alpha val="43137"/>
                  </a:srgbClr>
                </a:outerShdw>
              </a:effectLst>
            </a:rPr>
            <a:t>فهم الحقيقة في كلمة الله (يوحنا </a:t>
          </a:r>
          <a:r>
            <a:rPr lang="fr-FR" sz="2400" b="1" dirty="0">
              <a:effectLst>
                <a:outerShdw blurRad="38100" dist="38100" dir="2700000" algn="tl">
                  <a:srgbClr val="000000">
                    <a:alpha val="43137"/>
                  </a:srgbClr>
                </a:outerShdw>
              </a:effectLst>
            </a:rPr>
            <a:t>32:8</a:t>
          </a:r>
          <a:r>
            <a:rPr lang="ar-SA"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val="rev"/>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custLinFactNeighborX="0">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custLinFactX="1200000" custLinFactNeighborX="1200020" custLinFactNeighborY="468"/>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custLinFactNeighborX="0">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custLinFactNeighborX="8970"/>
      <dgm:spPr>
        <a:solidFill>
          <a:srgbClr val="D6F2B4"/>
        </a:solidFill>
      </dgm:spPr>
    </dgm:pt>
    <dgm:pt modelId="{FFD7EBCB-6F1A-4FD1-B99D-BFAC37B883A9}" type="pres">
      <dgm:prSet presAssocID="{6877BF15-8D10-469B-80D4-7E34AAF0B987}" presName="text_3" presStyleLbl="node1" presStyleIdx="2" presStyleCnt="7" custScaleY="135361" custLinFactNeighborX="0">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custLinFactNeighborX="-814" custLinFactNeighborY="-2778"/>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custLinFactNeighborX="0">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custLinFactNeighborX="1443" custLinFactNeighborY="-6814"/>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custLinFactNeighborX="0">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custLinFactNeighborX="9604" custLinFactNeighborY="-10722"/>
      <dgm:spPr>
        <a:solidFill>
          <a:srgbClr val="BBCCEF"/>
        </a:solidFill>
      </dgm:spPr>
    </dgm:pt>
    <dgm:pt modelId="{7300D38C-06D1-4B49-9487-4C039CED7EFA}" type="pres">
      <dgm:prSet presAssocID="{E40B9A4E-6595-4BC0-B81B-75BBF695DB22}" presName="text_6" presStyleLbl="node1" presStyleIdx="5" presStyleCnt="7" custScaleY="135361" custLinFactNeighborX="0">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custLinFactNeighborX="1163" custLinFactNeighborY="642"/>
      <dgm:spPr>
        <a:solidFill>
          <a:srgbClr val="D0BCEE"/>
        </a:solidFill>
      </dgm:spPr>
    </dgm:pt>
    <dgm:pt modelId="{7448DE48-949A-456A-9AD4-D413C2B050B3}" type="pres">
      <dgm:prSet presAssocID="{30D381E5-2AAD-48C0-878D-F01C62CA5794}" presName="text_7" presStyleLbl="node1" presStyleIdx="6" presStyleCnt="7" custScaleY="135361" custLinFactNeighborX="0">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custLinFactX="1200000" custLinFactNeighborX="1200020" custLinFactNeighborY="4233"/>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2321286" y="14060"/>
          <a:ext cx="3312904" cy="5219979"/>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3083254"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b" anchorCtr="0">
          <a:noAutofit/>
        </a:bodyPr>
        <a:lstStyle/>
        <a:p>
          <a:pPr marL="0" lvl="0" indent="0" algn="r" defTabSz="889000">
            <a:lnSpc>
              <a:spcPct val="90000"/>
            </a:lnSpc>
            <a:spcBef>
              <a:spcPct val="0"/>
            </a:spcBef>
            <a:spcAft>
              <a:spcPct val="35000"/>
            </a:spcAft>
            <a:buNone/>
          </a:pPr>
          <a:endParaRPr lang="es-ES" sz="2000" kern="1200" dirty="0"/>
        </a:p>
      </dsp:txBody>
      <dsp:txXfrm>
        <a:off x="3083254" y="2032460"/>
        <a:ext cx="2550936" cy="2535385"/>
      </dsp:txXfrm>
    </dsp:sp>
    <dsp:sp modelId="{E3B5FC91-B78A-4126-8A8E-103CD1E4413E}">
      <dsp:nvSpPr>
        <dsp:cNvPr id="0" name=""/>
        <dsp:cNvSpPr/>
      </dsp:nvSpPr>
      <dsp:spPr>
        <a:xfrm>
          <a:off x="1948397"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0" y="350706"/>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r" defTabSz="889000" rtl="1">
            <a:lnSpc>
              <a:spcPct val="90000"/>
            </a:lnSpc>
            <a:spcBef>
              <a:spcPct val="0"/>
            </a:spcBef>
            <a:spcAft>
              <a:spcPct val="35000"/>
            </a:spcAft>
            <a:buNone/>
          </a:pPr>
          <a:r>
            <a:rPr lang="ar-SA" sz="2000" b="1" kern="1200" dirty="0"/>
            <a:t>سيكون لدينا جسد مادي، وسترى أعيننا الله.                               (أيوب </a:t>
          </a:r>
          <a:r>
            <a:rPr lang="fr-FR" sz="2000" b="1" kern="1200" dirty="0"/>
            <a:t>27,25:19</a:t>
          </a:r>
          <a:r>
            <a:rPr lang="ar-SA" sz="2000" b="1" kern="1200" dirty="0"/>
            <a:t>)</a:t>
          </a:r>
          <a:endParaRPr lang="es-ES" sz="2000" kern="1200" dirty="0"/>
        </a:p>
      </dsp:txBody>
      <dsp:txXfrm>
        <a:off x="0" y="350706"/>
        <a:ext cx="1750824" cy="1140923"/>
      </dsp:txXfrm>
    </dsp:sp>
    <dsp:sp modelId="{92B38AFF-B673-4C25-AB6B-57902FB61F66}">
      <dsp:nvSpPr>
        <dsp:cNvPr id="0" name=""/>
        <dsp:cNvSpPr/>
      </dsp:nvSpPr>
      <dsp:spPr>
        <a:xfrm>
          <a:off x="1948397" y="1863470"/>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0" y="218703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r" defTabSz="889000" rtl="1">
            <a:lnSpc>
              <a:spcPct val="90000"/>
            </a:lnSpc>
            <a:spcBef>
              <a:spcPct val="0"/>
            </a:spcBef>
            <a:spcAft>
              <a:spcPct val="35000"/>
            </a:spcAft>
            <a:buNone/>
          </a:pPr>
          <a:r>
            <a:rPr lang="ar-SA" sz="2000" b="1" kern="1200" dirty="0"/>
            <a:t>جسدنا سيكون روحيا، خالدا، ولا يفسد</a:t>
          </a:r>
          <a:endParaRPr lang="fr-FR" sz="2000" b="1" kern="1200" dirty="0"/>
        </a:p>
        <a:p>
          <a:pPr marL="0" lvl="0" indent="0" algn="r" defTabSz="889000" rtl="1">
            <a:lnSpc>
              <a:spcPct val="90000"/>
            </a:lnSpc>
            <a:spcBef>
              <a:spcPct val="0"/>
            </a:spcBef>
            <a:spcAft>
              <a:spcPct val="35000"/>
            </a:spcAft>
            <a:buNone/>
          </a:pPr>
          <a:r>
            <a:rPr lang="ar-SA" sz="2000" b="1" kern="1200" dirty="0"/>
            <a:t> (1 </a:t>
          </a:r>
          <a:r>
            <a:rPr lang="ar-SA" sz="2000" b="1" kern="1200" dirty="0" err="1"/>
            <a:t>كورنثوس</a:t>
          </a:r>
          <a:r>
            <a:rPr lang="ar-SA" sz="2000" b="1" kern="1200" dirty="0"/>
            <a:t> </a:t>
          </a:r>
          <a:r>
            <a:rPr lang="fr-FR" sz="2000" b="1" kern="1200" dirty="0"/>
            <a:t>42:15</a:t>
          </a:r>
          <a:r>
            <a:rPr lang="ar-SA" sz="2000" b="1" kern="1200" dirty="0"/>
            <a:t>-44، 50-54)</a:t>
          </a:r>
          <a:endParaRPr lang="es-ES" sz="2000" kern="1200" dirty="0"/>
        </a:p>
      </dsp:txBody>
      <dsp:txXfrm>
        <a:off x="0" y="2187034"/>
        <a:ext cx="1750824" cy="1140923"/>
      </dsp:txXfrm>
    </dsp:sp>
    <dsp:sp modelId="{89A536DA-7373-4595-BEEC-C02148F19477}">
      <dsp:nvSpPr>
        <dsp:cNvPr id="0" name=""/>
        <dsp:cNvSpPr/>
      </dsp:nvSpPr>
      <dsp:spPr>
        <a:xfrm>
          <a:off x="1948397" y="3828736"/>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0" y="378899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r" defTabSz="889000" rtl="1">
            <a:lnSpc>
              <a:spcPct val="90000"/>
            </a:lnSpc>
            <a:spcBef>
              <a:spcPct val="0"/>
            </a:spcBef>
            <a:spcAft>
              <a:spcPct val="35000"/>
            </a:spcAft>
            <a:buNone/>
          </a:pPr>
          <a:r>
            <a:rPr lang="ar-SA" sz="2000" b="1" kern="1200" dirty="0"/>
            <a:t>سنمجد </a:t>
          </a:r>
          <a:endParaRPr lang="fr-FR" sz="2000" b="1" kern="1200" dirty="0"/>
        </a:p>
        <a:p>
          <a:pPr marL="0" lvl="0" indent="0" algn="r" defTabSz="889000" rtl="1">
            <a:lnSpc>
              <a:spcPct val="90000"/>
            </a:lnSpc>
            <a:spcBef>
              <a:spcPct val="0"/>
            </a:spcBef>
            <a:spcAft>
              <a:spcPct val="35000"/>
            </a:spcAft>
            <a:buNone/>
          </a:pPr>
          <a:r>
            <a:rPr lang="ar-SA" sz="2000" b="1" kern="1200" dirty="0"/>
            <a:t>(</a:t>
          </a:r>
          <a:r>
            <a:rPr lang="ar-SA" sz="2000" b="1" kern="1200" dirty="0" err="1"/>
            <a:t>كولوسي</a:t>
          </a:r>
          <a:r>
            <a:rPr lang="ar-SA" sz="2000" b="1" kern="1200" dirty="0"/>
            <a:t> </a:t>
          </a:r>
          <a:r>
            <a:rPr lang="fr-FR" sz="2000" b="1" kern="1200" dirty="0"/>
            <a:t>4:3</a:t>
          </a:r>
          <a:r>
            <a:rPr lang="ar-SA" sz="2000" b="1" kern="1200" dirty="0"/>
            <a:t>؛ </a:t>
          </a:r>
          <a:br>
            <a:rPr lang="ar-SA" sz="2000" b="1" kern="1200" dirty="0"/>
          </a:br>
          <a:r>
            <a:rPr lang="ar-SA" sz="2000" b="1" kern="1200" dirty="0"/>
            <a:t>فيلبي </a:t>
          </a:r>
          <a:r>
            <a:rPr lang="fr-FR" sz="2000" b="1" kern="1200" dirty="0"/>
            <a:t>21:3</a:t>
          </a:r>
          <a:r>
            <a:rPr lang="ar-SA" sz="2000" b="1" kern="1200" dirty="0"/>
            <a:t>)</a:t>
          </a:r>
          <a:endParaRPr lang="es-ES" sz="2000" kern="1200" dirty="0"/>
        </a:p>
      </dsp:txBody>
      <dsp:txXfrm>
        <a:off x="0" y="3788994"/>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60962" y="82853"/>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فيما هو صحيح</a:t>
          </a:r>
          <a:endParaRPr lang="es-ES" sz="2000" kern="1200">
            <a:effectLst>
              <a:outerShdw blurRad="38100" dist="38100" dir="2700000" algn="tl">
                <a:srgbClr val="000000">
                  <a:alpha val="43137"/>
                </a:srgbClr>
              </a:outerShdw>
            </a:effectLst>
          </a:endParaRPr>
        </a:p>
      </dsp:txBody>
      <dsp:txXfrm>
        <a:off x="2092866" y="262103"/>
        <a:ext cx="1119731" cy="865494"/>
      </dsp:txXfrm>
    </dsp:sp>
    <dsp:sp modelId="{9C9976D1-C018-43D5-81A0-6846E4DF5FCA}">
      <dsp:nvSpPr>
        <dsp:cNvPr id="0" name=""/>
        <dsp:cNvSpPr/>
      </dsp:nvSpPr>
      <dsp:spPr>
        <a:xfrm rot="9066859">
          <a:off x="1663858" y="968872"/>
          <a:ext cx="249312"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733999" y="1039297"/>
        <a:ext cx="174518" cy="265470"/>
      </dsp:txXfrm>
    </dsp:sp>
    <dsp:sp modelId="{1141BFDF-95E8-4D91-97CE-5CCE188BFFD9}">
      <dsp:nvSpPr>
        <dsp:cNvPr id="0" name=""/>
        <dsp:cNvSpPr/>
      </dsp:nvSpPr>
      <dsp:spPr>
        <a:xfrm>
          <a:off x="145769"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بصراحة</a:t>
          </a:r>
          <a:endParaRPr lang="es-ES" sz="2000" kern="1200">
            <a:effectLst>
              <a:outerShdw blurRad="38100" dist="38100" dir="2700000" algn="tl">
                <a:srgbClr val="000000">
                  <a:alpha val="43137"/>
                </a:srgbClr>
              </a:outerShdw>
            </a:effectLst>
          </a:endParaRPr>
        </a:p>
      </dsp:txBody>
      <dsp:txXfrm>
        <a:off x="377673" y="1177633"/>
        <a:ext cx="1119731" cy="926991"/>
      </dsp:txXfrm>
    </dsp:sp>
    <dsp:sp modelId="{A0627442-0053-4F4F-B4CA-4D5C4565DAC1}">
      <dsp:nvSpPr>
        <dsp:cNvPr id="0" name=""/>
        <dsp:cNvSpPr/>
      </dsp:nvSpPr>
      <dsp:spPr>
        <a:xfrm rot="5400000">
          <a:off x="338243"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90541" y="2430630"/>
        <a:ext cx="244058" cy="265470"/>
      </dsp:txXfrm>
    </dsp:sp>
    <dsp:sp modelId="{284EC19B-3261-4C0A-BA70-964A610B88E3}">
      <dsp:nvSpPr>
        <dsp:cNvPr id="0" name=""/>
        <dsp:cNvSpPr/>
      </dsp:nvSpPr>
      <dsp:spPr>
        <a:xfrm>
          <a:off x="145769"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عادل بما فيه الكفاية</a:t>
          </a:r>
          <a:endParaRPr lang="es-ES" sz="2000" kern="1200">
            <a:effectLst>
              <a:outerShdw blurRad="38100" dist="38100" dir="2700000" algn="tl">
                <a:srgbClr val="000000">
                  <a:alpha val="43137"/>
                </a:srgbClr>
              </a:outerShdw>
            </a:effectLst>
          </a:endParaRPr>
        </a:p>
      </dsp:txBody>
      <dsp:txXfrm>
        <a:off x="377673" y="3146436"/>
        <a:ext cx="1119731" cy="926991"/>
      </dsp:txXfrm>
    </dsp:sp>
    <dsp:sp modelId="{8660691B-A762-4BAF-B0AE-C2619C3AA7A5}">
      <dsp:nvSpPr>
        <dsp:cNvPr id="0" name=""/>
        <dsp:cNvSpPr/>
      </dsp:nvSpPr>
      <dsp:spPr>
        <a:xfrm rot="1800000">
          <a:off x="1651073" y="3945598"/>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656068" y="4015446"/>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في أنقى صوره</a:t>
          </a:r>
          <a:endParaRPr lang="es-ES" sz="2000" kern="1200">
            <a:effectLst>
              <a:outerShdw blurRad="38100" dist="38100" dir="2700000" algn="tl">
                <a:srgbClr val="000000">
                  <a:alpha val="43137"/>
                </a:srgbClr>
              </a:outerShdw>
            </a:effectLst>
          </a:endParaRPr>
        </a:p>
      </dsp:txBody>
      <dsp:txXfrm>
        <a:off x="2082707" y="4130838"/>
        <a:ext cx="1119731" cy="926991"/>
      </dsp:txXfrm>
    </dsp:sp>
    <dsp:sp modelId="{B9B98085-777F-4896-AE5B-A399E16C839A}">
      <dsp:nvSpPr>
        <dsp:cNvPr id="0" name=""/>
        <dsp:cNvSpPr/>
      </dsp:nvSpPr>
      <dsp:spPr>
        <a:xfrm rot="19800000">
          <a:off x="3400980" y="3946041"/>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405975" y="4053173"/>
        <a:ext cx="173996" cy="265470"/>
      </dsp:txXfrm>
    </dsp:sp>
    <dsp:sp modelId="{8A77F301-51BC-4CD4-9F81-E28C0D908C54}">
      <dsp:nvSpPr>
        <dsp:cNvPr id="0" name=""/>
        <dsp:cNvSpPr/>
      </dsp:nvSpPr>
      <dsp:spPr>
        <a:xfrm>
          <a:off x="3555836"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باللطف</a:t>
          </a:r>
          <a:endParaRPr lang="es-ES" sz="2000" kern="1200">
            <a:effectLst>
              <a:outerShdw blurRad="38100" dist="38100" dir="2700000" algn="tl">
                <a:srgbClr val="000000">
                  <a:alpha val="43137"/>
                </a:srgbClr>
              </a:outerShdw>
            </a:effectLst>
          </a:endParaRPr>
        </a:p>
      </dsp:txBody>
      <dsp:txXfrm>
        <a:off x="3787740" y="3146436"/>
        <a:ext cx="1119731" cy="926991"/>
      </dsp:txXfrm>
    </dsp:sp>
    <dsp:sp modelId="{D014681F-0BDE-494B-BF50-85790A42B6FB}">
      <dsp:nvSpPr>
        <dsp:cNvPr id="0" name=""/>
        <dsp:cNvSpPr/>
      </dsp:nvSpPr>
      <dsp:spPr>
        <a:xfrm rot="16200000">
          <a:off x="4570285"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22583" y="2554961"/>
        <a:ext cx="244058" cy="265470"/>
      </dsp:txXfrm>
    </dsp:sp>
    <dsp:sp modelId="{B7D9D664-9CC4-4A8B-B2D1-84C252ECE833}">
      <dsp:nvSpPr>
        <dsp:cNvPr id="0" name=""/>
        <dsp:cNvSpPr/>
      </dsp:nvSpPr>
      <dsp:spPr>
        <a:xfrm>
          <a:off x="3555836"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في ما هو ذو سمعة طيبة</a:t>
          </a:r>
          <a:endParaRPr lang="es-ES" sz="2000" kern="1200">
            <a:effectLst>
              <a:outerShdw blurRad="38100" dist="38100" dir="2700000" algn="tl">
                <a:srgbClr val="000000">
                  <a:alpha val="43137"/>
                </a:srgbClr>
              </a:outerShdw>
            </a:effectLst>
          </a:endParaRPr>
        </a:p>
      </dsp:txBody>
      <dsp:txXfrm>
        <a:off x="3787740" y="1177633"/>
        <a:ext cx="1119731" cy="926991"/>
      </dsp:txXfrm>
    </dsp:sp>
    <dsp:sp modelId="{7C41A576-5BE8-40F5-8D86-D486E205AC2F}">
      <dsp:nvSpPr>
        <dsp:cNvPr id="0" name=""/>
        <dsp:cNvSpPr/>
      </dsp:nvSpPr>
      <dsp:spPr>
        <a:xfrm rot="12550524">
          <a:off x="3350412" y="1004998"/>
          <a:ext cx="240736"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18052" y="1111091"/>
        <a:ext cx="168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8601865" y="-559083"/>
          <a:ext cx="4337260" cy="4337260"/>
        </a:xfrm>
        <a:prstGeom prst="blockArc">
          <a:avLst>
            <a:gd name="adj1" fmla="val 8100000"/>
            <a:gd name="adj2" fmla="val 135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4184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60960" rIns="468000" bIns="60960" numCol="1" spcCol="1270" anchor="ctr" anchorCtr="0">
          <a:noAutofit/>
        </a:bodyPr>
        <a:lstStyle/>
        <a:p>
          <a:pPr marL="0" lvl="0" indent="0" algn="r" defTabSz="1066800" rtl="1">
            <a:lnSpc>
              <a:spcPct val="90000"/>
            </a:lnSpc>
            <a:spcBef>
              <a:spcPct val="0"/>
            </a:spcBef>
            <a:spcAft>
              <a:spcPct val="35000"/>
            </a:spcAft>
            <a:buNone/>
          </a:pPr>
          <a:r>
            <a:rPr lang="ar-SA" sz="2400" b="1" kern="1200" dirty="0">
              <a:solidFill>
                <a:schemeClr val="tx1"/>
              </a:solidFill>
            </a:rPr>
            <a:t>الخلاص لشخص عزيز أو صديق (1 </a:t>
          </a:r>
          <a:r>
            <a:rPr lang="ar-SA" sz="2400" b="1" kern="1200" dirty="0" err="1">
              <a:solidFill>
                <a:schemeClr val="tx1"/>
              </a:solidFill>
            </a:rPr>
            <a:t>تيموثوس</a:t>
          </a:r>
          <a:r>
            <a:rPr lang="fr-FR" sz="2400" b="1" kern="1200" dirty="0">
              <a:solidFill>
                <a:schemeClr val="tx1"/>
              </a:solidFill>
            </a:rPr>
            <a:t>4,3:2</a:t>
          </a:r>
          <a:r>
            <a:rPr lang="ar-SA" sz="2400" b="1" kern="1200" dirty="0">
              <a:solidFill>
                <a:schemeClr val="tx1"/>
              </a:solidFill>
            </a:rPr>
            <a:t>)</a:t>
          </a:r>
          <a:endParaRPr lang="es-ES" sz="2400" kern="1200" dirty="0">
            <a:solidFill>
              <a:schemeClr val="tx1"/>
            </a:solidFill>
          </a:endParaRPr>
        </a:p>
      </dsp:txBody>
      <dsp:txXfrm>
        <a:off x="41842" y="94615"/>
        <a:ext cx="9031908" cy="396000"/>
      </dsp:txXfrm>
    </dsp:sp>
    <dsp:sp modelId="{BD42FA9E-E841-4D7B-B006-85DC5375ABFE}">
      <dsp:nvSpPr>
        <dsp:cNvPr id="0" name=""/>
        <dsp:cNvSpPr/>
      </dsp:nvSpPr>
      <dsp:spPr>
        <a:xfrm>
          <a:off x="8935014" y="111482"/>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1842"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60960" rIns="468000" bIns="60960" numCol="1" spcCol="1270" anchor="ctr" anchorCtr="0">
          <a:noAutofit/>
        </a:bodyPr>
        <a:lstStyle/>
        <a:p>
          <a:pPr marL="0" lvl="0" indent="0" algn="r" defTabSz="1066800" rtl="1">
            <a:lnSpc>
              <a:spcPct val="90000"/>
            </a:lnSpc>
            <a:spcBef>
              <a:spcPct val="0"/>
            </a:spcBef>
            <a:spcAft>
              <a:spcPct val="35000"/>
            </a:spcAft>
            <a:buNone/>
          </a:pPr>
          <a:r>
            <a:rPr lang="ar-SA" sz="2400" b="1" kern="1200" dirty="0">
              <a:solidFill>
                <a:schemeClr val="tx1"/>
              </a:solidFill>
            </a:rPr>
            <a:t>الشجاعة لمشاركة إيماننا (رؤيا </a:t>
          </a:r>
          <a:r>
            <a:rPr lang="fr-FR" sz="2400" b="1" kern="1200" dirty="0">
              <a:solidFill>
                <a:schemeClr val="tx1"/>
              </a:solidFill>
            </a:rPr>
            <a:t>17:22</a:t>
          </a:r>
          <a:r>
            <a:rPr lang="ar-SA" sz="2400" b="1" kern="1200" dirty="0">
              <a:solidFill>
                <a:schemeClr val="tx1"/>
              </a:solidFill>
            </a:rPr>
            <a:t>)</a:t>
          </a:r>
          <a:endParaRPr lang="es-ES" sz="2400" kern="1200" dirty="0">
            <a:solidFill>
              <a:schemeClr val="tx1"/>
            </a:solidFill>
          </a:endParaRPr>
        </a:p>
      </dsp:txBody>
      <dsp:txXfrm>
        <a:off x="41842" y="533699"/>
        <a:ext cx="8766977" cy="396000"/>
      </dsp:txXfrm>
    </dsp:sp>
    <dsp:sp modelId="{64BAB929-A5CF-4649-95FA-1972C0FA05CB}">
      <dsp:nvSpPr>
        <dsp:cNvPr id="0" name=""/>
        <dsp:cNvSpPr/>
      </dsp:nvSpPr>
      <dsp:spPr>
        <a:xfrm>
          <a:off x="8658777"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41842"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60960" rIns="468000" bIns="60960" numCol="1" spcCol="1270" anchor="ctr" anchorCtr="0">
          <a:noAutofit/>
        </a:bodyPr>
        <a:lstStyle/>
        <a:p>
          <a:pPr marL="0" lvl="0" indent="0" algn="r" defTabSz="1066800" rtl="1">
            <a:lnSpc>
              <a:spcPct val="90000"/>
            </a:lnSpc>
            <a:spcBef>
              <a:spcPct val="0"/>
            </a:spcBef>
            <a:spcAft>
              <a:spcPct val="35000"/>
            </a:spcAft>
            <a:buNone/>
          </a:pPr>
          <a:r>
            <a:rPr lang="ar-SA" sz="2400" b="1" kern="1200" dirty="0">
              <a:solidFill>
                <a:schemeClr val="tx1"/>
              </a:solidFill>
            </a:rPr>
            <a:t>المغفرة عندما نعترف ونترك الخطأ (1 يوحنا </a:t>
          </a:r>
          <a:r>
            <a:rPr lang="fr-FR" sz="2400" b="1" kern="1200" dirty="0">
              <a:solidFill>
                <a:schemeClr val="tx1"/>
              </a:solidFill>
            </a:rPr>
            <a:t>9:1</a:t>
          </a:r>
          <a:r>
            <a:rPr lang="ar-SA" sz="2400" b="1" kern="1200" dirty="0">
              <a:solidFill>
                <a:schemeClr val="tx1"/>
              </a:solidFill>
            </a:rPr>
            <a:t>)</a:t>
          </a:r>
          <a:endParaRPr lang="es-ES" sz="2400" kern="1200" dirty="0">
            <a:solidFill>
              <a:schemeClr val="tx1"/>
            </a:solidFill>
          </a:endParaRPr>
        </a:p>
      </dsp:txBody>
      <dsp:txXfrm>
        <a:off x="41842" y="972462"/>
        <a:ext cx="8621796" cy="396000"/>
      </dsp:txXfrm>
    </dsp:sp>
    <dsp:sp modelId="{3A72738E-0745-48BC-9955-CD40C05AFABD}">
      <dsp:nvSpPr>
        <dsp:cNvPr id="0" name=""/>
        <dsp:cNvSpPr/>
      </dsp:nvSpPr>
      <dsp:spPr>
        <a:xfrm>
          <a:off x="8477817" y="977458"/>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41842"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60960" rIns="468000" bIns="60960" numCol="1" spcCol="1270" anchor="ctr" anchorCtr="0">
          <a:noAutofit/>
        </a:bodyPr>
        <a:lstStyle/>
        <a:p>
          <a:pPr marL="0" lvl="0" indent="0" algn="r" defTabSz="1066800" rtl="1">
            <a:lnSpc>
              <a:spcPct val="90000"/>
            </a:lnSpc>
            <a:spcBef>
              <a:spcPct val="0"/>
            </a:spcBef>
            <a:spcAft>
              <a:spcPct val="35000"/>
            </a:spcAft>
            <a:buNone/>
          </a:pPr>
          <a:r>
            <a:rPr lang="ar-SA" sz="2400" b="1" kern="1200" dirty="0">
              <a:solidFill>
                <a:schemeClr val="tx1"/>
              </a:solidFill>
            </a:rPr>
            <a:t>القوة لطاعة وصايا الله (عبرانيين، </a:t>
          </a:r>
          <a:r>
            <a:rPr lang="fr-FR" sz="2400" b="1" kern="1200" dirty="0">
              <a:solidFill>
                <a:schemeClr val="tx1"/>
              </a:solidFill>
            </a:rPr>
            <a:t>21,20:13</a:t>
          </a:r>
          <a:r>
            <a:rPr lang="ar-SA" sz="2400" b="1" kern="1200" dirty="0">
              <a:solidFill>
                <a:schemeClr val="tx1"/>
              </a:solidFill>
            </a:rPr>
            <a:t>)</a:t>
          </a:r>
          <a:endParaRPr lang="es-ES" sz="2400" kern="1200" dirty="0">
            <a:solidFill>
              <a:schemeClr val="tx1"/>
            </a:solidFill>
          </a:endParaRPr>
        </a:p>
      </dsp:txBody>
      <dsp:txXfrm>
        <a:off x="41842" y="1411546"/>
        <a:ext cx="8575441" cy="396000"/>
      </dsp:txXfrm>
    </dsp:sp>
    <dsp:sp modelId="{CE3CAA7C-AA9A-48AD-890D-90B5BB34B8A7}">
      <dsp:nvSpPr>
        <dsp:cNvPr id="0" name=""/>
        <dsp:cNvSpPr/>
      </dsp:nvSpPr>
      <dsp:spPr>
        <a:xfrm>
          <a:off x="8439715" y="1401783"/>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41842"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60960" rIns="468000" bIns="60960" numCol="1" spcCol="1270" anchor="ctr" anchorCtr="0">
          <a:noAutofit/>
        </a:bodyPr>
        <a:lstStyle/>
        <a:p>
          <a:pPr marL="0" lvl="0" indent="0" algn="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المحبة لأولئك الذين يكرهوننا ويسيئون معاملتهم (متى </a:t>
          </a:r>
          <a:r>
            <a:rPr lang="fr-FR" sz="2400" b="1" kern="1200" dirty="0">
              <a:effectLst>
                <a:outerShdw blurRad="38100" dist="38100" dir="2700000" algn="tl">
                  <a:srgbClr val="000000">
                    <a:alpha val="43137"/>
                  </a:srgbClr>
                </a:outerShdw>
              </a:effectLst>
            </a:rPr>
            <a:t>44:5</a:t>
          </a:r>
          <a:r>
            <a:rPr lang="ar-SA"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41842" y="1850630"/>
        <a:ext cx="8621796" cy="396000"/>
      </dsp:txXfrm>
    </dsp:sp>
    <dsp:sp modelId="{93426230-DC6A-4125-9AAB-BA2117D99ACE}">
      <dsp:nvSpPr>
        <dsp:cNvPr id="0" name=""/>
        <dsp:cNvSpPr/>
      </dsp:nvSpPr>
      <dsp:spPr>
        <a:xfrm>
          <a:off x="8515914" y="1826577"/>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1842"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60960" rIns="468000" bIns="60960" numCol="1" spcCol="1270" anchor="ctr" anchorCtr="0">
          <a:noAutofit/>
        </a:bodyPr>
        <a:lstStyle/>
        <a:p>
          <a:pPr marL="0" lvl="0" indent="0" algn="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الحكمة للمواقف الصعبة (يعقوب </a:t>
          </a:r>
          <a:r>
            <a:rPr lang="fr-FR" sz="2400" b="1" kern="1200" dirty="0">
              <a:effectLst>
                <a:outerShdw blurRad="38100" dist="38100" dir="2700000" algn="tl">
                  <a:srgbClr val="000000">
                    <a:alpha val="43137"/>
                  </a:srgbClr>
                </a:outerShdw>
              </a:effectLst>
            </a:rPr>
            <a:t>5:1</a:t>
          </a:r>
          <a:r>
            <a:rPr lang="ar-SA"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41842" y="2289393"/>
        <a:ext cx="8766977" cy="396000"/>
      </dsp:txXfrm>
    </dsp:sp>
    <dsp:sp modelId="{5C04E0FB-F6B3-4440-9E66-6E6042713807}">
      <dsp:nvSpPr>
        <dsp:cNvPr id="0" name=""/>
        <dsp:cNvSpPr/>
      </dsp:nvSpPr>
      <dsp:spPr>
        <a:xfrm>
          <a:off x="8630228" y="2306896"/>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4184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60960" rIns="468000" bIns="60960" numCol="1" spcCol="1270" anchor="ctr" anchorCtr="0">
          <a:noAutofit/>
        </a:bodyPr>
        <a:lstStyle/>
        <a:p>
          <a:pPr marL="0" lvl="0" indent="0" algn="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فهم الحقيقة في كلمة الله (يوحنا </a:t>
          </a:r>
          <a:r>
            <a:rPr lang="fr-FR" sz="2400" b="1" kern="1200" dirty="0">
              <a:effectLst>
                <a:outerShdw blurRad="38100" dist="38100" dir="2700000" algn="tl">
                  <a:srgbClr val="000000">
                    <a:alpha val="43137"/>
                  </a:srgbClr>
                </a:outerShdw>
              </a:effectLst>
            </a:rPr>
            <a:t>32:8</a:t>
          </a:r>
          <a:r>
            <a:rPr lang="ar-SA"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41842" y="2728477"/>
        <a:ext cx="9031908" cy="396000"/>
      </dsp:txXfrm>
    </dsp:sp>
    <dsp:sp modelId="{53BB8065-6BE0-47E0-AD9A-2E26A6703EF2}">
      <dsp:nvSpPr>
        <dsp:cNvPr id="0" name=""/>
        <dsp:cNvSpPr/>
      </dsp:nvSpPr>
      <dsp:spPr>
        <a:xfrm>
          <a:off x="8935014" y="275911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14/02/2026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14/02/2026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14/02/2026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14/02/2026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14/02/2026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14/02/2026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14/02/2026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14/02/2026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14/02/2026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14/02/2026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5057775" y="3971925"/>
            <a:ext cx="6864527" cy="1446550"/>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rtl="1"/>
            <a:r>
              <a:rPr lang="ar-SA" sz="8800" b="1" dirty="0">
                <a:ln w="25400">
                  <a:solidFill>
                    <a:schemeClr val="bg2">
                      <a:lumMod val="60000"/>
                      <a:lumOff val="40000"/>
                    </a:schemeClr>
                  </a:solidFill>
                  <a:prstDash val="solid"/>
                </a:ln>
                <a:solidFill>
                  <a:srgbClr val="FEE8AA"/>
                </a:solidFill>
                <a:effectLst>
                  <a:outerShdw dist="38100" dir="3300000" algn="tl" rotWithShape="0">
                    <a:schemeClr val="tx1"/>
                  </a:outerShdw>
                </a:effectLst>
              </a:rPr>
              <a:t>موطننا السماوي</a:t>
            </a:r>
            <a:endParaRPr lang="en" sz="88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4207709" y="6472990"/>
            <a:ext cx="2372764" cy="338554"/>
          </a:xfrm>
          <a:prstGeom prst="rect">
            <a:avLst/>
          </a:prstGeom>
          <a:noFill/>
        </p:spPr>
        <p:txBody>
          <a:bodyPr wrap="none" rtlCol="0">
            <a:spAutoFit/>
          </a:bodyPr>
          <a:lstStyle/>
          <a:p>
            <a:pPr algn="ctr" rtl="1"/>
            <a:r>
              <a:rPr lang="ar-SA" sz="1600" b="1">
                <a:solidFill>
                  <a:srgbClr val="DAC17C"/>
                </a:solidFill>
                <a:effectLst>
                  <a:outerShdw blurRad="38100" dist="38100" dir="2700000" algn="tl">
                    <a:srgbClr val="000000">
                      <a:alpha val="43137"/>
                    </a:srgbClr>
                  </a:outerShdw>
                </a:effectLst>
              </a:rPr>
              <a:t>الدرس 7 ليوم 14 فبراير 2026</a:t>
            </a:r>
            <a:endParaRPr lang="en" sz="1600" b="1" noProof="0" dirty="0">
              <a:solidFill>
                <a:srgbClr val="DAC17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4421960" y="1330857"/>
            <a:ext cx="4727096" cy="5397392"/>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71120"/>
            <a:ext cx="12192000" cy="769441"/>
          </a:xfrm>
          <a:prstGeom prst="rect">
            <a:avLst/>
          </a:prstGeom>
          <a:noFill/>
        </p:spPr>
        <p:txBody>
          <a:bodyPr wrap="square">
            <a:spAutoFit/>
          </a:bodyPr>
          <a:lstStyle/>
          <a:p>
            <a:pPr algn="ctr" rtl="1"/>
            <a:r>
              <a:rPr lang="ar-SA" sz="4400" b="1" spc="600">
                <a:ln w="10160">
                  <a:solidFill>
                    <a:schemeClr val="accent1"/>
                  </a:solidFill>
                  <a:prstDash val="solid"/>
                </a:ln>
                <a:solidFill>
                  <a:srgbClr val="FFFFFF"/>
                </a:solidFill>
                <a:effectLst>
                  <a:outerShdw blurRad="38100" dist="22860" dir="5400000" algn="tl" rotWithShape="0">
                    <a:srgbClr val="000000">
                      <a:alpha val="68000"/>
                    </a:srgbClr>
                  </a:outerShdw>
                </a:effectLst>
              </a:rPr>
              <a:t>الرضا</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4" name="CuadroTexto 3">
            <a:extLst>
              <a:ext uri="{FF2B5EF4-FFF2-40B4-BE49-F238E27FC236}">
                <a16:creationId xmlns:a16="http://schemas.microsoft.com/office/drawing/2014/main" id="{AED300A5-00F4-ED3A-79F0-4F2DFDDE3406}"/>
              </a:ext>
            </a:extLst>
          </p:cNvPr>
          <p:cNvSpPr txBox="1"/>
          <p:nvPr/>
        </p:nvSpPr>
        <p:spPr>
          <a:xfrm>
            <a:off x="1" y="691247"/>
            <a:ext cx="12192000" cy="369332"/>
          </a:xfrm>
          <a:prstGeom prst="rect">
            <a:avLst/>
          </a:prstGeom>
          <a:noFill/>
        </p:spPr>
        <p:txBody>
          <a:bodyPr wrap="square">
            <a:spAutoFit/>
          </a:bodyPr>
          <a:lstStyle/>
          <a:p>
            <a:pPr algn="ctr" rtl="1"/>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ar-SA"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فيَملأُ إلهي كُلَّ احتياجِكُمْ بحَسَبِ غِناهُ في المَجدِ في المَسيحِ يَسوعَ</a:t>
            </a: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ar-SA"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فيليب </a:t>
            </a:r>
            <a:r>
              <a:rPr lang="fr-FR"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19:4 </a:t>
            </a:r>
            <a:endPar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7171A2E-DC2C-B050-A117-D4D49D248106}"/>
              </a:ext>
            </a:extLst>
          </p:cNvPr>
          <p:cNvSpPr txBox="1"/>
          <p:nvPr/>
        </p:nvSpPr>
        <p:spPr>
          <a:xfrm>
            <a:off x="8630898" y="1366098"/>
            <a:ext cx="3298997" cy="1569660"/>
          </a:xfrm>
          <a:prstGeom prst="rect">
            <a:avLst/>
          </a:prstGeom>
          <a:noFill/>
        </p:spPr>
        <p:txBody>
          <a:bodyPr wrap="square" rtlCol="0">
            <a:spAutoFit/>
          </a:bodyPr>
          <a:lstStyle/>
          <a:p>
            <a:pPr algn="r" rtl="1">
              <a:spcBef>
                <a:spcPts val="600"/>
              </a:spcBef>
            </a:pPr>
            <a:r>
              <a:rPr lang="ar-SA" sz="2400" b="1" dirty="0"/>
              <a:t>نحن سعداء؛ لا شيء يزعجنا؛ لدينا السلام؛ أفكارنا نقية. لدينا حياة مثالية ومرضية... </a:t>
            </a:r>
            <a:br>
              <a:rPr lang="ar-SA" sz="2400" b="1" dirty="0"/>
            </a:br>
            <a:r>
              <a:rPr lang="ar-SA" sz="2400" b="1" dirty="0"/>
              <a:t>أم هل نفعل ذلك؟</a:t>
            </a:r>
            <a:endParaRPr lang="en" sz="2400" b="1" dirty="0"/>
          </a:p>
        </p:txBody>
      </p:sp>
      <p:sp>
        <p:nvSpPr>
          <p:cNvPr id="7" name="CuadroTexto 6">
            <a:extLst>
              <a:ext uri="{FF2B5EF4-FFF2-40B4-BE49-F238E27FC236}">
                <a16:creationId xmlns:a16="http://schemas.microsoft.com/office/drawing/2014/main" id="{5EB961A8-7862-06C3-39F0-48F905C7F12C}"/>
              </a:ext>
            </a:extLst>
          </p:cNvPr>
          <p:cNvSpPr txBox="1"/>
          <p:nvPr/>
        </p:nvSpPr>
        <p:spPr>
          <a:xfrm>
            <a:off x="46493" y="1366069"/>
            <a:ext cx="4950542" cy="830997"/>
          </a:xfrm>
          <a:prstGeom prst="rect">
            <a:avLst/>
          </a:prstGeom>
          <a:noFill/>
        </p:spPr>
        <p:txBody>
          <a:bodyPr wrap="square">
            <a:spAutoFit/>
          </a:bodyPr>
          <a:lstStyle/>
          <a:p>
            <a:pPr algn="r" rtl="1">
              <a:spcBef>
                <a:spcPts val="600"/>
              </a:spcBef>
            </a:pPr>
            <a:r>
              <a:rPr lang="ar-SA" sz="2400" b="1" dirty="0"/>
              <a:t>مثل أغور، نثق أن الله لن يمنحنا أكثر ولا أقل مما هو مفيد لنا (أم</a:t>
            </a:r>
            <a:r>
              <a:rPr lang="fr-FR" sz="2400" b="1" dirty="0"/>
              <a:t>9,8:30 </a:t>
            </a:r>
            <a:r>
              <a:rPr lang="ar-SA" sz="2400" b="1" dirty="0"/>
              <a:t>).</a:t>
            </a:r>
            <a:endParaRPr lang="en" sz="2400" b="1" dirty="0"/>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448462" y="3639261"/>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9166720" y="3362663"/>
            <a:ext cx="2763175" cy="3046988"/>
          </a:xfrm>
          <a:prstGeom prst="rect">
            <a:avLst/>
          </a:prstGeom>
          <a:noFill/>
        </p:spPr>
        <p:txBody>
          <a:bodyPr wrap="square">
            <a:spAutoFit/>
          </a:bodyPr>
          <a:lstStyle/>
          <a:p>
            <a:pPr algn="r" rtl="1">
              <a:spcBef>
                <a:spcPts val="600"/>
              </a:spcBef>
            </a:pPr>
            <a:r>
              <a:rPr lang="ar-SA" sz="2400" b="1" dirty="0"/>
              <a:t>قد نحقق الازدهار؛ قد تكون لدينا احتياجات أو مشاكل. إذا كنا، مثل بولس، واثقين تماما أن الله يوجه حياتنا، سنظل واثقين به مهما كانت وضعنا</a:t>
            </a:r>
            <a:br>
              <a:rPr lang="ar-SA" sz="2400" b="1" dirty="0"/>
            </a:br>
            <a:r>
              <a:rPr lang="ar-SA" sz="2400" b="1" dirty="0"/>
              <a:t>(فيلبي</a:t>
            </a:r>
            <a:r>
              <a:rPr lang="fr-FR" sz="2400" b="1" dirty="0"/>
              <a:t>12,11:4 </a:t>
            </a:r>
            <a:r>
              <a:rPr lang="ar-SA" sz="2400" b="1" dirty="0"/>
              <a:t>، 19).</a:t>
            </a:r>
            <a:endParaRPr lang="en" sz="2400" b="1" dirty="0"/>
          </a:p>
        </p:txBody>
      </p:sp>
      <p:sp>
        <p:nvSpPr>
          <p:cNvPr id="10" name="CuadroTexto 9">
            <a:extLst>
              <a:ext uri="{FF2B5EF4-FFF2-40B4-BE49-F238E27FC236}">
                <a16:creationId xmlns:a16="http://schemas.microsoft.com/office/drawing/2014/main" id="{FC1E3D07-603C-8921-0D82-F1E718CBD13D}"/>
              </a:ext>
            </a:extLst>
          </p:cNvPr>
          <p:cNvSpPr txBox="1"/>
          <p:nvPr/>
        </p:nvSpPr>
        <p:spPr>
          <a:xfrm>
            <a:off x="71073" y="2209740"/>
            <a:ext cx="4925962" cy="1200329"/>
          </a:xfrm>
          <a:prstGeom prst="rect">
            <a:avLst/>
          </a:prstGeom>
          <a:noFill/>
        </p:spPr>
        <p:txBody>
          <a:bodyPr wrap="square">
            <a:spAutoFit/>
          </a:bodyPr>
          <a:lstStyle/>
          <a:p>
            <a:pPr algn="r" rtl="1">
              <a:spcBef>
                <a:spcPts val="600"/>
              </a:spcBef>
            </a:pPr>
            <a:r>
              <a:rPr lang="ar-SA" sz="2400" b="1" dirty="0"/>
              <a:t>عندما نعيش بهذه الثقة، نكون متأكدين من أن "أستطيع أن أفعل كل هذا من خلال من يمنحني القوة" (فيلبي </a:t>
            </a:r>
            <a:r>
              <a:rPr lang="fr-FR" sz="2400" b="1" dirty="0"/>
              <a:t>13:4</a:t>
            </a:r>
            <a:r>
              <a:rPr lang="ar-SA" sz="2400" b="1" dirty="0"/>
              <a:t>).</a:t>
            </a:r>
            <a:endParaRPr lang="en" sz="2400" b="1" dirty="0"/>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flipH="1">
            <a:off x="8735667"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238250"/>
            <a:ext cx="7285087" cy="461665"/>
          </a:xfrm>
          <a:prstGeom prst="rect">
            <a:avLst/>
          </a:prstGeom>
          <a:noFill/>
        </p:spPr>
        <p:txBody>
          <a:bodyPr wrap="square" rtlCol="0">
            <a:spAutoFit/>
          </a:bodyPr>
          <a:lstStyle/>
          <a:p>
            <a:pPr algn="r" rtl="1">
              <a:spcBef>
                <a:spcPts val="600"/>
              </a:spcBef>
            </a:pPr>
            <a:r>
              <a:rPr lang="ar-SA" sz="2400" b="1" dirty="0"/>
              <a:t>ماذا يحدث عندما لا نملك ما نعتقد أننا بحاجة إليه؟</a:t>
            </a:r>
            <a:endParaRPr lang="en" sz="2400" b="1" dirty="0"/>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358705289"/>
              </p:ext>
            </p:extLst>
          </p:nvPr>
        </p:nvGraphicFramePr>
        <p:xfrm>
          <a:off x="81423"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81280"/>
            <a:ext cx="12192000" cy="769441"/>
          </a:xfrm>
          <a:prstGeom prst="rect">
            <a:avLst/>
          </a:prstGeom>
          <a:noFill/>
        </p:spPr>
        <p:txBody>
          <a:bodyPr wrap="square">
            <a:spAutoFit/>
          </a:bodyPr>
          <a:lstStyle/>
          <a:p>
            <a:pPr algn="ctr" rtl="1"/>
            <a:r>
              <a:rPr lang="ar-SA" sz="4400" b="1" spc="600">
                <a:ln w="10160">
                  <a:solidFill>
                    <a:schemeClr val="accent1"/>
                  </a:solidFill>
                  <a:prstDash val="solid"/>
                </a:ln>
                <a:solidFill>
                  <a:srgbClr val="FFFFFF"/>
                </a:solidFill>
                <a:effectLst>
                  <a:outerShdw blurRad="38100" dist="22860" dir="5400000" algn="tl" rotWithShape="0">
                    <a:srgbClr val="000000">
                      <a:alpha val="68000"/>
                    </a:srgbClr>
                  </a:outerShdw>
                </a:effectLst>
              </a:rPr>
              <a:t>الرضا</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14" name="CuadroTexto 13">
            <a:extLst>
              <a:ext uri="{FF2B5EF4-FFF2-40B4-BE49-F238E27FC236}">
                <a16:creationId xmlns:a16="http://schemas.microsoft.com/office/drawing/2014/main" id="{AA3FA490-B026-E158-9475-5D2383FA0829}"/>
              </a:ext>
            </a:extLst>
          </p:cNvPr>
          <p:cNvSpPr txBox="1"/>
          <p:nvPr/>
        </p:nvSpPr>
        <p:spPr>
          <a:xfrm>
            <a:off x="1" y="691247"/>
            <a:ext cx="12192000" cy="400110"/>
          </a:xfrm>
          <a:prstGeom prst="rect">
            <a:avLst/>
          </a:prstGeom>
          <a:noFill/>
        </p:spPr>
        <p:txBody>
          <a:bodyPr wrap="square">
            <a:spAutoFit/>
          </a:bodyPr>
          <a:lstStyle/>
          <a:p>
            <a:pPr algn="ctr" rtl="1"/>
            <a:r>
              <a:rPr lang="ar-SA" sz="20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فيَملأُ إلهي كُلَّ احتياجِكُمْ بحَسَبِ غِناهُ في المَجدِ في المَسيحِ يَسوعَ</a:t>
            </a:r>
            <a:r>
              <a:rPr lang="en" sz="20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ar-SA" sz="16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فيليب </a:t>
            </a:r>
            <a:r>
              <a:rPr lang="fr-FR" sz="16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19:4</a:t>
            </a:r>
            <a:endParaRPr lang="en" sz="16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endParaRP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527009"/>
            <a:ext cx="7285088" cy="830997"/>
          </a:xfrm>
          <a:prstGeom prst="rect">
            <a:avLst/>
          </a:prstGeom>
          <a:noFill/>
        </p:spPr>
        <p:txBody>
          <a:bodyPr wrap="square">
            <a:spAutoFit/>
          </a:bodyPr>
          <a:lstStyle/>
          <a:p>
            <a:pPr algn="r" rtl="1">
              <a:spcBef>
                <a:spcPts val="600"/>
              </a:spcBef>
            </a:pPr>
            <a:r>
              <a:rPr lang="ar-SA" sz="2400" b="1"/>
              <a:t>لا نعرف دائما ما إذا كان ما نطلبه وفقا لإرادته، لكن هناك طلبات معينة نحن متأكدون أنها دائما وفقا لإرادته:</a:t>
            </a:r>
            <a:endParaRPr lang="en" sz="2400" b="1" dirty="0"/>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9" y="1763959"/>
            <a:ext cx="7285087" cy="830997"/>
          </a:xfrm>
          <a:prstGeom prst="rect">
            <a:avLst/>
          </a:prstGeom>
          <a:noFill/>
        </p:spPr>
        <p:txBody>
          <a:bodyPr wrap="square">
            <a:spAutoFit/>
          </a:bodyPr>
          <a:lstStyle/>
          <a:p>
            <a:pPr algn="r" rtl="1">
              <a:spcBef>
                <a:spcPts val="600"/>
              </a:spcBef>
            </a:pPr>
            <a:r>
              <a:rPr lang="ar-SA" sz="2400" b="1" dirty="0"/>
              <a:t>دعونا نطلب الرب ذلك، وإذا كان وفقا لمشيئته، فسيمنحنا إياه (يعقوب </a:t>
            </a:r>
            <a:r>
              <a:rPr lang="fr-FR" sz="2400" b="1" dirty="0"/>
              <a:t>2:4</a:t>
            </a:r>
            <a:r>
              <a:rPr lang="ar-SA" sz="2400" b="1" dirty="0"/>
              <a:t>ب؛ 1 يوحنا </a:t>
            </a:r>
            <a:r>
              <a:rPr lang="fr-FR" sz="2400" b="1" dirty="0"/>
              <a:t>15,14:5</a:t>
            </a:r>
            <a:r>
              <a:rPr lang="ar-SA" sz="2400" b="1" dirty="0"/>
              <a:t>).</a:t>
            </a:r>
            <a:endParaRPr lang="en" sz="2400" b="1" dirty="0"/>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righ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righ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righ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righ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2"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righ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2"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righ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2"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righ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2"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righ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2"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righ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67763" y="1649513"/>
            <a:ext cx="8290638" cy="3539430"/>
          </a:xfrm>
          <a:prstGeom prst="rect">
            <a:avLst/>
          </a:prstGeom>
          <a:noFill/>
        </p:spPr>
        <p:txBody>
          <a:bodyPr wrap="square">
            <a:spAutoFit/>
          </a:bodyPr>
          <a:lstStyle/>
          <a:p>
            <a:pPr algn="r" rtl="1">
              <a:spcBef>
                <a:spcPts val="600"/>
              </a:spcBef>
            </a:pPr>
            <a:r>
              <a:rPr lang="en" sz="3200" b="1" dirty="0">
                <a:latin typeface="Constantia" panose="02030602050306030303" pitchFamily="18" charset="0"/>
              </a:rPr>
              <a:t>“</a:t>
            </a:r>
            <a:r>
              <a:rPr lang="ar-SA" sz="3200" b="1" dirty="0"/>
              <a:t>ينبغي أن نعيش من أجل العالم الآتي. فما أبأس أن يحيا الإنسان حياة عشوائية بلا هدف ولا غاية. إننا نحتاج إلى مقصد في الحياة — أن نعيش لأجل هدف. ليُعنّا الله جميعًا لنكون مضحّين بأنفسنا، أقلّ اهتمامًا بذواتنا، وأكثر نسيانًا للذات والمصلحة الأنانية؛ وأن نصنع الخير، لا من أجل الكرامة التي نرجو أن ننالها هنا، بل لأن هذا هو هدف حياتنا، وهو ما يحقق الغاية من وجودنا.</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DD10B89B-1DBC-EBAF-7763-A9370DA1A74F}"/>
              </a:ext>
            </a:extLst>
          </p:cNvPr>
          <p:cNvSpPr txBox="1"/>
          <p:nvPr/>
        </p:nvSpPr>
        <p:spPr>
          <a:xfrm>
            <a:off x="1600200" y="5377467"/>
            <a:ext cx="3460409" cy="338554"/>
          </a:xfrm>
          <a:prstGeom prst="rect">
            <a:avLst/>
          </a:prstGeom>
          <a:noFill/>
        </p:spPr>
        <p:txBody>
          <a:bodyPr wrap="square" rtlCol="0">
            <a:spAutoFit/>
          </a:bodyPr>
          <a:lstStyle/>
          <a:p>
            <a:pPr algn="r"/>
            <a:r>
              <a:rPr lang="en" sz="1600" b="1" dirty="0"/>
              <a:t>EGW (Our High Calling, August 24 )</a:t>
            </a:r>
            <a:endParaRPr lang="es-ES" sz="1600" b="1" dirty="0"/>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42259" y="1227853"/>
            <a:ext cx="4603170" cy="36625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lang="es-ES" sz="38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a:t>
            </a:r>
            <a:r>
              <a:rPr lang="ar-SA" sz="38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لا تهتَمّوا بشَيءٍ، بل في كُلِّ شَيءٍ بالصَّلاةِ والدُّعاءِ مع الشُّكرِ، لتُعلَمْ طِلباتُكُمْ لَدَى اللهِ. </a:t>
            </a:r>
            <a:r>
              <a:rPr kumimoji="0" lang="es-ES" sz="38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a:t>
            </a:r>
          </a:p>
          <a:p>
            <a:pPr lvl="0" algn="ctr" rtl="1">
              <a:spcBef>
                <a:spcPts val="1200"/>
              </a:spcBef>
              <a:defRPr/>
            </a:pPr>
            <a:r>
              <a:rPr lang="ar-SA" sz="3200"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فيلبي </a:t>
            </a:r>
            <a:r>
              <a:rPr lang="fr-FR" sz="3200"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6:4</a:t>
            </a:r>
            <a:endParaRPr kumimoji="0" lang="es-ES" sz="3200"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6" y="3677653"/>
            <a:ext cx="4889360" cy="3139321"/>
          </a:xfrm>
          <a:prstGeom prst="rect">
            <a:avLst/>
          </a:prstGeom>
          <a:noFill/>
        </p:spPr>
        <p:txBody>
          <a:bodyPr wrap="square" rtlCol="0">
            <a:spAutoFit/>
          </a:bodyPr>
          <a:lstStyle/>
          <a:p>
            <a:pPr algn="r" rtl="1">
              <a:spcBef>
                <a:spcPts val="600"/>
              </a:spcBef>
            </a:pPr>
            <a:r>
              <a:rPr lang="es-ES" sz="2400" b="1" dirty="0">
                <a:ln w="25400">
                  <a:noFill/>
                  <a:prstDash val="solid"/>
                </a:ln>
                <a:solidFill>
                  <a:schemeClr val="bg1"/>
                </a:solidFill>
                <a:effectLst>
                  <a:outerShdw dist="38100" dir="3300000" algn="tl" rotWithShape="0">
                    <a:schemeClr val="tx1"/>
                  </a:outerShdw>
                </a:effectLst>
                <a:highlight>
                  <a:srgbClr val="9E007A"/>
                </a:highlight>
              </a:rPr>
              <a:t> </a:t>
            </a:r>
            <a:r>
              <a:rPr lang="ar-SA" sz="2400" b="1" dirty="0">
                <a:ln w="25400">
                  <a:noFill/>
                  <a:prstDash val="solid"/>
                </a:ln>
                <a:solidFill>
                  <a:schemeClr val="bg1"/>
                </a:solidFill>
                <a:effectLst>
                  <a:outerShdw dist="38100" dir="3300000" algn="tl" rotWithShape="0">
                    <a:schemeClr val="tx1"/>
                  </a:outerShdw>
                </a:effectLst>
                <a:highlight>
                  <a:srgbClr val="9E007A"/>
                </a:highlight>
              </a:rPr>
              <a:t>موطننا السماوي</a:t>
            </a:r>
            <a:endParaRPr lang="en" sz="2400" b="1" dirty="0">
              <a:ln w="25400">
                <a:noFill/>
                <a:prstDash val="solid"/>
              </a:ln>
              <a:solidFill>
                <a:schemeClr val="bg1"/>
              </a:solidFill>
              <a:effectLst>
                <a:outerShdw dist="38100" dir="3300000" algn="tl" rotWithShape="0">
                  <a:schemeClr val="tx1"/>
                </a:outerShdw>
              </a:effectLst>
              <a:highlight>
                <a:srgbClr val="9E007A"/>
              </a:highlight>
            </a:endParaRPr>
          </a:p>
          <a:p>
            <a:pPr lvl="1" algn="r" rtl="1">
              <a:spcBef>
                <a:spcPts val="600"/>
              </a:spcBef>
            </a:pPr>
            <a:r>
              <a:rPr lang="ar-SA" sz="2400" b="1" dirty="0"/>
              <a:t>قلد المؤمنين (فيلبي</a:t>
            </a:r>
            <a:r>
              <a:rPr lang="fr-FR" sz="2400" b="1" dirty="0"/>
              <a:t> </a:t>
            </a:r>
            <a:r>
              <a:rPr lang="ar-SA" sz="2400" b="1" dirty="0"/>
              <a:t>3 :17-19)</a:t>
            </a:r>
            <a:endParaRPr lang="fr-FR" sz="2400" b="1" dirty="0"/>
          </a:p>
          <a:p>
            <a:pPr lvl="1" algn="r" rtl="1">
              <a:spcBef>
                <a:spcPts val="600"/>
              </a:spcBef>
            </a:pPr>
            <a:r>
              <a:rPr lang="ar-SA" sz="2400" b="1" dirty="0"/>
              <a:t>الجنسية الكاملة (فيلبي</a:t>
            </a:r>
            <a:r>
              <a:rPr lang="fr-FR" sz="2400" b="1" dirty="0"/>
              <a:t>3 </a:t>
            </a:r>
            <a:r>
              <a:rPr lang="ar-SA" sz="2400" b="1" dirty="0"/>
              <a:t> </a:t>
            </a:r>
            <a:r>
              <a:rPr lang="fr-FR" sz="2400" b="1" dirty="0"/>
              <a:t> </a:t>
            </a:r>
            <a:r>
              <a:rPr lang="ar-SA" sz="2400" b="1" dirty="0"/>
              <a:t>:20-21)</a:t>
            </a:r>
            <a:endParaRPr lang="fr-FR" sz="2400" b="1" dirty="0">
              <a:highlight>
                <a:srgbClr val="008000"/>
              </a:highlight>
            </a:endParaRPr>
          </a:p>
          <a:p>
            <a:pPr algn="r" rtl="1">
              <a:spcBef>
                <a:spcPts val="600"/>
              </a:spcBef>
            </a:pPr>
            <a:r>
              <a:rPr lang="es-ES" sz="2400" b="1" dirty="0">
                <a:solidFill>
                  <a:srgbClr val="FFC679"/>
                </a:solidFill>
                <a:effectLst>
                  <a:outerShdw blurRad="38100" dist="38100" dir="2700000" algn="tl">
                    <a:srgbClr val="000000">
                      <a:alpha val="43137"/>
                    </a:srgbClr>
                  </a:outerShdw>
                </a:effectLst>
                <a:highlight>
                  <a:srgbClr val="008000"/>
                </a:highlight>
              </a:rPr>
              <a:t> </a:t>
            </a:r>
            <a:r>
              <a:rPr lang="ar-SA" sz="2400" b="1" dirty="0">
                <a:solidFill>
                  <a:schemeClr val="bg1"/>
                </a:solidFill>
                <a:effectLst>
                  <a:outerShdw blurRad="38100" dist="38100" dir="2700000" algn="tl">
                    <a:srgbClr val="000000">
                      <a:alpha val="43137"/>
                    </a:srgbClr>
                  </a:outerShdw>
                </a:effectLst>
                <a:highlight>
                  <a:srgbClr val="008000"/>
                </a:highlight>
              </a:rPr>
              <a:t>حتى نصل إلى هناك</a:t>
            </a:r>
            <a:endParaRPr lang="fr-FR" sz="2400" b="1" dirty="0">
              <a:solidFill>
                <a:schemeClr val="bg1"/>
              </a:solidFill>
              <a:effectLst>
                <a:outerShdw blurRad="38100" dist="38100" dir="2700000" algn="tl">
                  <a:srgbClr val="000000">
                    <a:alpha val="43137"/>
                  </a:srgbClr>
                </a:outerShdw>
              </a:effectLst>
              <a:highlight>
                <a:srgbClr val="008000"/>
              </a:highlight>
            </a:endParaRPr>
          </a:p>
          <a:p>
            <a:pPr lvl="1" algn="r" rtl="1">
              <a:spcBef>
                <a:spcPts val="600"/>
              </a:spcBef>
            </a:pPr>
            <a:r>
              <a:rPr lang="ar-SA" sz="2400" b="1" dirty="0"/>
              <a:t>الانسجام والفرح (فيلبي</a:t>
            </a:r>
            <a:r>
              <a:rPr lang="fr-FR" sz="2400" b="1" dirty="0"/>
              <a:t> </a:t>
            </a:r>
            <a:r>
              <a:rPr lang="ar-SA" sz="2400" b="1" dirty="0"/>
              <a:t>4 :1-6)</a:t>
            </a:r>
            <a:endParaRPr lang="fr-FR" sz="2400" b="1" dirty="0"/>
          </a:p>
          <a:p>
            <a:pPr lvl="1" algn="r" rtl="1">
              <a:spcBef>
                <a:spcPts val="600"/>
              </a:spcBef>
            </a:pPr>
            <a:r>
              <a:rPr lang="ar-SA" sz="2400" b="1" dirty="0"/>
              <a:t>الأفكار النقية (فيلبي</a:t>
            </a:r>
            <a:r>
              <a:rPr lang="fr-FR" sz="2400" b="1" dirty="0"/>
              <a:t> </a:t>
            </a:r>
            <a:r>
              <a:rPr lang="ar-SA" sz="2400" b="1" dirty="0"/>
              <a:t>4 :7-9)</a:t>
            </a:r>
            <a:endParaRPr lang="es-ES" sz="2400" b="1" dirty="0"/>
          </a:p>
          <a:p>
            <a:pPr lvl="1" algn="r" rtl="1">
              <a:spcBef>
                <a:spcPts val="600"/>
              </a:spcBef>
            </a:pPr>
            <a:r>
              <a:rPr lang="ar-SA" sz="2400" b="1" dirty="0"/>
              <a:t>الرضا (فيلبي 4:10-13، 19)</a:t>
            </a:r>
            <a:endParaRPr lang="en" sz="2400" b="1" noProof="0" dirty="0"/>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224473"/>
            <a:ext cx="7047698" cy="1200329"/>
          </a:xfrm>
          <a:prstGeom prst="rect">
            <a:avLst/>
          </a:prstGeom>
          <a:noFill/>
        </p:spPr>
        <p:txBody>
          <a:bodyPr wrap="square" rtlCol="0">
            <a:spAutoFit/>
          </a:bodyPr>
          <a:lstStyle/>
          <a:p>
            <a:pPr algn="r" rtl="1">
              <a:spcBef>
                <a:spcPts val="600"/>
              </a:spcBef>
            </a:pPr>
            <a:r>
              <a:rPr lang="ar-SA" sz="2400" b="1" dirty="0"/>
              <a:t>خلال رسائله، يوضح بولس أننا لسنا مواطنين في هذا العالم. بقبول يسوع كمخلص لنا، نولد من جديد. مع هذا الميلاد الجديد، نصبح مواطنين في السماء.</a:t>
            </a:r>
            <a:endParaRPr lang="en" sz="2400" b="1" noProof="0" dirty="0"/>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5254" y="377181"/>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486646">
            <a:off x="10161957" y="4199496"/>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0171215" y="5539679"/>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10171215" y="4643908"/>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0337015">
            <a:off x="10157964" y="6430436"/>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0800000">
            <a:off x="10171215" y="5973415"/>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800000" flipH="1">
            <a:off x="10597416" y="375549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0800000" flipH="1">
            <a:off x="10597416" y="5062414"/>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5" y="1540506"/>
            <a:ext cx="7047697" cy="830997"/>
          </a:xfrm>
          <a:prstGeom prst="rect">
            <a:avLst/>
          </a:prstGeom>
          <a:noFill/>
        </p:spPr>
        <p:txBody>
          <a:bodyPr wrap="square">
            <a:spAutoFit/>
          </a:bodyPr>
          <a:lstStyle/>
          <a:p>
            <a:pPr algn="r" rtl="1">
              <a:spcBef>
                <a:spcPts val="600"/>
              </a:spcBef>
            </a:pPr>
            <a:r>
              <a:rPr lang="ar-SA" sz="2400" b="1" dirty="0"/>
              <a:t>مع أنّنا نحترم قوانين ومعايير هذا العالم ونخضع لها، فإنّ أسلوب حياتنا في الواقع أوسع بكثير، وذو مستوى أخلاقي أسمى بكثير.</a:t>
            </a:r>
            <a:r>
              <a:rPr lang="en" sz="2400" b="1" noProof="0" dirty="0"/>
              <a:t>.</a:t>
            </a:r>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righ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righ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2"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righ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righ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2"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righ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2"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righ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2"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righ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121920" y="3346951"/>
            <a:ext cx="12192000" cy="1107996"/>
          </a:xfrm>
          <a:prstGeom prst="rect">
            <a:avLst/>
          </a:prstGeom>
          <a:noFill/>
        </p:spPr>
        <p:txBody>
          <a:bodyPr wrap="square">
            <a:spAutoFit/>
          </a:bodyPr>
          <a:lstStyle/>
          <a:p>
            <a:pPr algn="ctr" rtl="1"/>
            <a:r>
              <a:rPr lang="ar-SA" sz="6600" b="1"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موطننا السماوي</a:t>
            </a:r>
            <a:endParaRPr lang="en"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12782"/>
            <a:ext cx="12192000"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rtl="1"/>
            <a:r>
              <a:rPr lang="ar-SA" sz="4400" b="1" spc="600">
                <a:ln w="22225">
                  <a:noFill/>
                  <a:prstDash val="solid"/>
                </a:ln>
                <a:solidFill>
                  <a:schemeClr val="accent2">
                    <a:lumMod val="40000"/>
                    <a:lumOff val="60000"/>
                  </a:schemeClr>
                </a:solidFill>
                <a:effectLst>
                  <a:outerShdw blurRad="38100" dist="38100" dir="2700000" algn="tl">
                    <a:srgbClr val="000000"/>
                  </a:outerShdw>
                </a:effectLst>
              </a:rPr>
              <a:t>قلد المؤمنين</a:t>
            </a:r>
            <a:endParaRPr lang="en" sz="4400" b="1" spc="600" noProof="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779702"/>
            <a:ext cx="9982200" cy="369332"/>
          </a:xfrm>
          <a:prstGeom prst="rect">
            <a:avLst/>
          </a:prstGeom>
          <a:noFill/>
        </p:spPr>
        <p:txBody>
          <a:bodyPr wrap="square">
            <a:spAutoFit/>
            <a:scene3d>
              <a:camera prst="orthographicFront"/>
              <a:lightRig rig="threePt" dir="t"/>
            </a:scene3d>
            <a:sp3d extrusionH="57150">
              <a:bevelT w="38100" h="38100"/>
            </a:sp3d>
          </a:bodyPr>
          <a:lstStyle/>
          <a:p>
            <a:pPr algn="ctr" rtl="1"/>
            <a:r>
              <a:rPr lang="en" b="1" noProof="0" dirty="0">
                <a:solidFill>
                  <a:srgbClr val="C00000"/>
                </a:solidFill>
                <a:latin typeface="Comic Sans MS" panose="030F0702030302020204" pitchFamily="66" charset="0"/>
              </a:rPr>
              <a:t>“</a:t>
            </a:r>
            <a:r>
              <a:rPr lang="ar-SA" b="1" dirty="0">
                <a:solidFill>
                  <a:srgbClr val="C00000"/>
                </a:solidFill>
                <a:latin typeface="Comic Sans MS" panose="030F0702030302020204" pitchFamily="66" charset="0"/>
              </a:rPr>
              <a:t>كونوا مُتَمَثِّلينَ بي مَعًا أيُّها الإخوَةُ، ولاحِظوا الّذينَ يَسيرونَ هكذا كما نَحنُ عِندَكُمْ قُدوَةٌ.” (فيلبي </a:t>
            </a:r>
            <a:r>
              <a:rPr lang="fr-FR" b="1" dirty="0">
                <a:solidFill>
                  <a:srgbClr val="C00000"/>
                </a:solidFill>
                <a:latin typeface="Comic Sans MS" panose="030F0702030302020204" pitchFamily="66" charset="0"/>
              </a:rPr>
              <a:t>17:3</a:t>
            </a:r>
            <a:r>
              <a:rPr lang="ar-SA" b="1" dirty="0">
                <a:solidFill>
                  <a:srgbClr val="C00000"/>
                </a:solidFill>
                <a:latin typeface="Comic Sans MS" panose="030F0702030302020204" pitchFamily="66" charset="0"/>
              </a:rPr>
              <a:t>)</a:t>
            </a:r>
            <a:endParaRPr lang="en" sz="1400" b="1" noProof="0"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28E35107-3E3E-AA10-57E6-6F279DEFC829}"/>
              </a:ext>
            </a:extLst>
          </p:cNvPr>
          <p:cNvSpPr txBox="1"/>
          <p:nvPr/>
        </p:nvSpPr>
        <p:spPr>
          <a:xfrm>
            <a:off x="178671" y="1462571"/>
            <a:ext cx="11746629" cy="707886"/>
          </a:xfrm>
          <a:prstGeom prst="rect">
            <a:avLst/>
          </a:prstGeom>
          <a:noFill/>
        </p:spPr>
        <p:txBody>
          <a:bodyPr wrap="square" rtlCol="0">
            <a:spAutoFit/>
          </a:bodyPr>
          <a:lstStyle/>
          <a:p>
            <a:pPr algn="r" rtl="1">
              <a:spcBef>
                <a:spcPts val="600"/>
              </a:spcBef>
            </a:pPr>
            <a:r>
              <a:rPr lang="ar-SA" sz="2000" b="1" dirty="0"/>
              <a:t>كلنا لدينا أشخاص شكلوا حياتنا أو أفكارنا بطريقة أو بأخرى. ربما فنان، أو رياضي، أو موسيقي، أو مغني. ربما قسيس، أو واعظ، أو أخا أو أختا مخلصا.</a:t>
            </a:r>
            <a:endParaRPr lang="en" sz="2000" b="1" noProof="0" dirty="0"/>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62503" y="2138208"/>
            <a:ext cx="4288351" cy="1200329"/>
          </a:xfrm>
          <a:prstGeom prst="rect">
            <a:avLst/>
          </a:prstGeom>
          <a:noFill/>
        </p:spPr>
        <p:txBody>
          <a:bodyPr wrap="square">
            <a:spAutoFit/>
          </a:bodyPr>
          <a:lstStyle/>
          <a:p>
            <a:pPr algn="r" rtl="1">
              <a:spcBef>
                <a:spcPts val="600"/>
              </a:spcBef>
            </a:pPr>
            <a:r>
              <a:rPr lang="ar-SA" sz="2400" b="1" dirty="0"/>
              <a:t>هل ساعدنا هؤلاء الأشخاص "القدوة" على النمو كأفراد، أو قادونا إلى طرق لم يكن يجب أن نجربها أبدا؟</a:t>
            </a:r>
            <a:endParaRPr lang="en" sz="2400" b="1" noProof="0" dirty="0"/>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510678"/>
            <a:ext cx="4309706" cy="1938992"/>
          </a:xfrm>
          <a:prstGeom prst="rect">
            <a:avLst/>
          </a:prstGeom>
          <a:noFill/>
        </p:spPr>
        <p:txBody>
          <a:bodyPr wrap="square">
            <a:spAutoFit/>
          </a:bodyPr>
          <a:lstStyle/>
          <a:p>
            <a:pPr algn="r" rtl="1">
              <a:spcBef>
                <a:spcPts val="600"/>
              </a:spcBef>
            </a:pPr>
            <a:r>
              <a:rPr lang="ar-SA" sz="2400" b="1" dirty="0"/>
              <a:t>يدعونا بولس إلى تقليد من ترفع أمثلتهم منا وتشجعنا على أن نكون أفضل (فيلبي </a:t>
            </a:r>
            <a:r>
              <a:rPr lang="fr-FR" sz="2400" b="1" dirty="0"/>
              <a:t>17:3</a:t>
            </a:r>
            <a:r>
              <a:rPr lang="ar-SA" sz="2400" b="1" dirty="0"/>
              <a:t>). ويحذرنا أيضا من أنه حتى بين المؤمنين، هناك أشخاص لا يستحقون التقليد (فيلبي </a:t>
            </a:r>
            <a:r>
              <a:rPr lang="fr-FR" sz="2400" b="1" dirty="0"/>
              <a:t>19/17:3</a:t>
            </a:r>
            <a:r>
              <a:rPr lang="ar-SA" sz="2400" b="1" dirty="0"/>
              <a:t>).</a:t>
            </a:r>
            <a:endParaRPr lang="en" sz="2400" b="1" noProof="0" dirty="0"/>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06479"/>
            <a:ext cx="8029373" cy="830997"/>
          </a:xfrm>
          <a:prstGeom prst="rect">
            <a:avLst/>
          </a:prstGeom>
          <a:noFill/>
        </p:spPr>
        <p:txBody>
          <a:bodyPr wrap="square">
            <a:spAutoFit/>
          </a:bodyPr>
          <a:lstStyle/>
          <a:p>
            <a:pPr algn="r" rtl="1">
              <a:spcBef>
                <a:spcPts val="600"/>
              </a:spcBef>
            </a:pPr>
            <a:r>
              <a:rPr lang="ar-SA" sz="2400" b="1"/>
              <a:t>ما الذي يصنع الفرق؟ بعضهم يفكر فقط في الأشياء الأرضية، بينما يفكر آخرون في يسوع. القدوات الجيدة هي، بدورها، مقلدون للمسيح (1 كورنثوس 11:1).</a:t>
            </a:r>
            <a:endParaRPr lang="en" sz="2400" b="1" noProof="0" dirty="0"/>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4067790" y="115057"/>
            <a:ext cx="790513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400" b="1">
                <a:ln/>
                <a:solidFill>
                  <a:schemeClr val="accent3"/>
                </a:solidFill>
              </a:rPr>
              <a:t>الجنسية الكاملة</a:t>
            </a:r>
            <a:endParaRPr lang="en" sz="4400" b="1" noProof="0" dirty="0">
              <a:ln/>
              <a:solidFill>
                <a:schemeClr val="accent3"/>
              </a:solidFill>
            </a:endParaRPr>
          </a:p>
        </p:txBody>
      </p:sp>
      <p:sp>
        <p:nvSpPr>
          <p:cNvPr id="5" name="CuadroTexto 4">
            <a:extLst>
              <a:ext uri="{FF2B5EF4-FFF2-40B4-BE49-F238E27FC236}">
                <a16:creationId xmlns:a16="http://schemas.microsoft.com/office/drawing/2014/main" id="{8C924662-6353-0FD5-EC50-B91021509E6F}"/>
              </a:ext>
            </a:extLst>
          </p:cNvPr>
          <p:cNvSpPr txBox="1"/>
          <p:nvPr/>
        </p:nvSpPr>
        <p:spPr>
          <a:xfrm>
            <a:off x="3738180" y="830401"/>
            <a:ext cx="8234745" cy="369332"/>
          </a:xfrm>
          <a:prstGeom prst="rect">
            <a:avLst/>
          </a:prstGeom>
          <a:noFill/>
        </p:spPr>
        <p:txBody>
          <a:bodyPr wrap="square">
            <a:spAutoFit/>
            <a:scene3d>
              <a:camera prst="orthographicFront"/>
              <a:lightRig rig="threePt" dir="t"/>
            </a:scene3d>
            <a:sp3d extrusionH="57150">
              <a:bevelT w="38100" h="38100"/>
            </a:sp3d>
          </a:bodyPr>
          <a:lstStyle/>
          <a:p>
            <a:pPr algn="ctr" rtl="1"/>
            <a:r>
              <a:rPr lang="en" b="1" noProof="0" dirty="0">
                <a:solidFill>
                  <a:schemeClr val="accent1">
                    <a:lumMod val="75000"/>
                  </a:schemeClr>
                </a:solidFill>
                <a:latin typeface="Comic Sans MS" panose="030F0702030302020204" pitchFamily="66" charset="0"/>
              </a:rPr>
              <a:t>“</a:t>
            </a:r>
            <a:r>
              <a:rPr lang="ar-SA" b="1" dirty="0">
                <a:solidFill>
                  <a:schemeClr val="accent1">
                    <a:lumMod val="75000"/>
                  </a:schemeClr>
                </a:solidFill>
                <a:latin typeface="Comic Sans MS" panose="030F0702030302020204" pitchFamily="66" charset="0"/>
              </a:rPr>
              <a:t>فإنَّ سيرَتَنا نَحنُ هي في السماواتِ، الّتي مِنها أيضًا نَنتَظِرُ مُخَلِّصًا هو الرَّبُّ يَسوعُ المَسيحُ</a:t>
            </a:r>
            <a:r>
              <a:rPr lang="en" b="1" noProof="0" dirty="0">
                <a:solidFill>
                  <a:schemeClr val="accent1">
                    <a:lumMod val="75000"/>
                  </a:schemeClr>
                </a:solidFill>
                <a:latin typeface="Comic Sans MS" panose="030F0702030302020204" pitchFamily="66" charset="0"/>
              </a:rPr>
              <a:t>.” </a:t>
            </a:r>
            <a:r>
              <a:rPr lang="ar-SA" sz="1400" b="1" dirty="0">
                <a:solidFill>
                  <a:schemeClr val="accent1">
                    <a:lumMod val="75000"/>
                  </a:schemeClr>
                </a:solidFill>
                <a:latin typeface="Comic Sans MS" panose="030F0702030302020204" pitchFamily="66" charset="0"/>
              </a:rPr>
              <a:t>(فيلبي 3:20)</a:t>
            </a:r>
            <a:endParaRPr lang="en" sz="1400" b="1" noProof="0"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11E7B2D-051B-4BB0-2B5F-FCEDDF8408B2}"/>
              </a:ext>
            </a:extLst>
          </p:cNvPr>
          <p:cNvSpPr txBox="1"/>
          <p:nvPr/>
        </p:nvSpPr>
        <p:spPr>
          <a:xfrm>
            <a:off x="5705166" y="1599354"/>
            <a:ext cx="3647769" cy="2308324"/>
          </a:xfrm>
          <a:prstGeom prst="rect">
            <a:avLst/>
          </a:prstGeom>
          <a:noFill/>
        </p:spPr>
        <p:txBody>
          <a:bodyPr wrap="square" rtlCol="0">
            <a:spAutoFit/>
          </a:bodyPr>
          <a:lstStyle/>
          <a:p>
            <a:pPr algn="r" rtl="1">
              <a:spcBef>
                <a:spcPts val="600"/>
              </a:spcBef>
            </a:pPr>
            <a:r>
              <a:rPr lang="ar-SA" sz="2400" b="1" dirty="0"/>
              <a:t>لنكن صريحين. نحن المسيحيون لدينا مشكلة: الجنسية المزدوجة. نحن مواطنون في هذا العالم ومواطنون من السماء. وهذا يخلق صراعات خطيرة بالنسبة لنا (رومية </a:t>
            </a:r>
            <a:r>
              <a:rPr lang="fr-FR" sz="2400" b="1" dirty="0"/>
              <a:t>23,22:7</a:t>
            </a:r>
            <a:r>
              <a:rPr lang="ar-SA" sz="2400" b="1" dirty="0"/>
              <a:t>).</a:t>
            </a:r>
            <a:endParaRPr lang="en" sz="2400" b="1" noProof="0" dirty="0"/>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3863303705"/>
              </p:ext>
            </p:extLst>
          </p:nvPr>
        </p:nvGraphicFramePr>
        <p:xfrm>
          <a:off x="65068" y="1494842"/>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566485" y="3815255"/>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9075" y="86409"/>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566485" y="1539086"/>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5705164" y="5461950"/>
            <a:ext cx="3647769" cy="1200329"/>
          </a:xfrm>
          <a:prstGeom prst="rect">
            <a:avLst/>
          </a:prstGeom>
          <a:noFill/>
        </p:spPr>
        <p:txBody>
          <a:bodyPr wrap="square">
            <a:spAutoFit/>
          </a:bodyPr>
          <a:lstStyle/>
          <a:p>
            <a:pPr algn="r" rtl="1">
              <a:spcBef>
                <a:spcPts val="600"/>
              </a:spcBef>
            </a:pPr>
            <a:r>
              <a:rPr lang="ar-SA" sz="2400" b="1" dirty="0"/>
              <a:t>عندما نُقام من الموت (أو نتحوّل)، ولا يعود للموت سلطان علينا، ماذا سيحدث؟</a:t>
            </a:r>
            <a:endParaRPr lang="en" sz="2400" b="1" noProof="0" dirty="0"/>
          </a:p>
        </p:txBody>
      </p:sp>
      <p:sp>
        <p:nvSpPr>
          <p:cNvPr id="11" name="CuadroTexto 10">
            <a:extLst>
              <a:ext uri="{FF2B5EF4-FFF2-40B4-BE49-F238E27FC236}">
                <a16:creationId xmlns:a16="http://schemas.microsoft.com/office/drawing/2014/main" id="{282DD627-2296-C015-D41C-DBA2B4E8001D}"/>
              </a:ext>
            </a:extLst>
          </p:cNvPr>
          <p:cNvSpPr txBox="1"/>
          <p:nvPr/>
        </p:nvSpPr>
        <p:spPr>
          <a:xfrm>
            <a:off x="5705164" y="3850472"/>
            <a:ext cx="3647769" cy="1646605"/>
          </a:xfrm>
          <a:prstGeom prst="rect">
            <a:avLst/>
          </a:prstGeom>
          <a:noFill/>
        </p:spPr>
        <p:txBody>
          <a:bodyPr wrap="square">
            <a:spAutoFit/>
          </a:bodyPr>
          <a:lstStyle/>
          <a:p>
            <a:pPr algn="r" rtl="1">
              <a:spcBef>
                <a:spcPts val="600"/>
              </a:spcBef>
            </a:pPr>
            <a:r>
              <a:rPr lang="ar-SA" sz="2400" b="1" dirty="0"/>
              <a:t>متى سنحقق المواطنة الكاملة؟ متى سنتوقف عن كوننا مواطنين في هذا العالم الخاطئ؟ عند المجيء الثاني </a:t>
            </a:r>
            <a:endParaRPr lang="fr-FR" sz="2400" b="1" dirty="0"/>
          </a:p>
          <a:p>
            <a:pPr algn="r" rtl="1">
              <a:spcBef>
                <a:spcPts val="600"/>
              </a:spcBef>
            </a:pPr>
            <a:r>
              <a:rPr lang="ar-SA" sz="2400" b="1" dirty="0"/>
              <a:t>(فيليبي </a:t>
            </a:r>
            <a:r>
              <a:rPr lang="fr-FR" sz="2400" b="1" dirty="0"/>
              <a:t>20:3</a:t>
            </a:r>
            <a:r>
              <a:rPr lang="ar-SA" sz="2400" b="1" dirty="0"/>
              <a:t>).</a:t>
            </a:r>
            <a:endParaRPr lang="en" sz="2400" b="1" noProof="0" dirty="0"/>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346951"/>
            <a:ext cx="12192000" cy="1107996"/>
          </a:xfrm>
          <a:prstGeom prst="rect">
            <a:avLst/>
          </a:prstGeom>
          <a:noFill/>
        </p:spPr>
        <p:txBody>
          <a:bodyPr wrap="square">
            <a:spAutoFit/>
          </a:bodyPr>
          <a:lstStyle/>
          <a:p>
            <a:pPr algn="ctr" rtl="1"/>
            <a:r>
              <a:rPr lang="ar-SA" sz="6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حتى نصل إلى هناك</a:t>
            </a:r>
            <a:endParaRPr lang="en"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1E6C22A-850E-4EBE-2660-B5BDB2083E0A}"/>
              </a:ext>
            </a:extLst>
          </p:cNvPr>
          <p:cNvSpPr txBox="1"/>
          <p:nvPr/>
        </p:nvSpPr>
        <p:spPr>
          <a:xfrm>
            <a:off x="0" y="-83248"/>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rtl="1"/>
            <a:r>
              <a:rPr lang="ar-SA" sz="4400" b="1" spc="60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rPr>
              <a:t>الانسجام والفرح</a:t>
            </a:r>
            <a:endParaRPr lang="en"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endParaRPr>
          </a:p>
        </p:txBody>
      </p:sp>
      <p:sp>
        <p:nvSpPr>
          <p:cNvPr id="4" name="CuadroTexto 3">
            <a:extLst>
              <a:ext uri="{FF2B5EF4-FFF2-40B4-BE49-F238E27FC236}">
                <a16:creationId xmlns:a16="http://schemas.microsoft.com/office/drawing/2014/main" id="{094A205C-D0E6-9B0B-203D-EC46C3DB4381}"/>
              </a:ext>
            </a:extLst>
          </p:cNvPr>
          <p:cNvSpPr txBox="1"/>
          <p:nvPr/>
        </p:nvSpPr>
        <p:spPr>
          <a:xfrm>
            <a:off x="1347787" y="733183"/>
            <a:ext cx="9496425" cy="369332"/>
          </a:xfrm>
          <a:prstGeom prst="rect">
            <a:avLst/>
          </a:prstGeom>
          <a:noFill/>
        </p:spPr>
        <p:txBody>
          <a:bodyPr wrap="square">
            <a:spAutoFit/>
            <a:scene3d>
              <a:camera prst="orthographicFront"/>
              <a:lightRig rig="threePt" dir="t"/>
            </a:scene3d>
            <a:sp3d extrusionH="57150">
              <a:bevelT w="38100" h="38100"/>
            </a:sp3d>
          </a:bodyPr>
          <a:lstStyle/>
          <a:p>
            <a:pPr algn="ctr" rtl="1"/>
            <a:r>
              <a:rPr lang="en" b="1" dirty="0">
                <a:solidFill>
                  <a:schemeClr val="accent3">
                    <a:lumMod val="75000"/>
                  </a:schemeClr>
                </a:solidFill>
                <a:latin typeface="Comic Sans MS" panose="030F0702030302020204" pitchFamily="66" charset="0"/>
              </a:rPr>
              <a:t>“</a:t>
            </a:r>
            <a:r>
              <a:rPr lang="ar-SA" b="1" dirty="0">
                <a:solidFill>
                  <a:schemeClr val="accent3">
                    <a:lumMod val="75000"/>
                  </a:schemeClr>
                </a:solidFill>
                <a:latin typeface="Comic Sans MS" panose="030F0702030302020204" pitchFamily="66" charset="0"/>
              </a:rPr>
              <a:t>اِفرَحوا في الرَّبِّ كُلَّ حينٍ، وأقولُ أيضًا: افرَحوا</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ar-SA" sz="1400" b="1" dirty="0">
                <a:solidFill>
                  <a:schemeClr val="accent3">
                    <a:lumMod val="75000"/>
                  </a:schemeClr>
                </a:solidFill>
                <a:latin typeface="Comic Sans MS" panose="030F0702030302020204" pitchFamily="66" charset="0"/>
              </a:rPr>
              <a:t>(فيلبي 4:4)</a:t>
            </a:r>
            <a:endParaRPr lang="en" sz="1400" b="1" noProof="0" dirty="0">
              <a:solidFill>
                <a:schemeClr val="accent3">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D8076166-A941-7B43-3088-7677B25E0A79}"/>
              </a:ext>
            </a:extLst>
          </p:cNvPr>
          <p:cNvSpPr txBox="1"/>
          <p:nvPr/>
        </p:nvSpPr>
        <p:spPr>
          <a:xfrm>
            <a:off x="213993" y="1348727"/>
            <a:ext cx="8025132" cy="1569660"/>
          </a:xfrm>
          <a:prstGeom prst="rect">
            <a:avLst/>
          </a:prstGeom>
          <a:noFill/>
        </p:spPr>
        <p:txBody>
          <a:bodyPr wrap="square" rtlCol="0">
            <a:spAutoFit/>
          </a:bodyPr>
          <a:lstStyle/>
          <a:p>
            <a:pPr algn="r" rtl="1">
              <a:spcBef>
                <a:spcPts val="600"/>
              </a:spcBef>
            </a:pPr>
            <a:r>
              <a:rPr lang="ar-SA" sz="2400" b="1" dirty="0"/>
              <a:t>في ختام رسالته، يمزج بول التحيات الشخصية مع نصائح عملية. يطلب من </a:t>
            </a:r>
            <a:r>
              <a:rPr lang="ar-SA" sz="2400" b="1" dirty="0" err="1"/>
              <a:t>سيزيغوس</a:t>
            </a:r>
            <a:r>
              <a:rPr lang="ar-SA" sz="2400" b="1" dirty="0"/>
              <a:t> [الرفيق الوفي] </a:t>
            </a:r>
            <a:r>
              <a:rPr lang="ar-SA" sz="2400" b="1" dirty="0" err="1"/>
              <a:t>وكليمنت</a:t>
            </a:r>
            <a:r>
              <a:rPr lang="ar-SA" sz="2400" b="1" dirty="0"/>
              <a:t> مساعدة يوديا </a:t>
            </a:r>
            <a:r>
              <a:rPr lang="ar-SA" sz="2400" b="1" dirty="0" err="1"/>
              <a:t>وسينتيكي</a:t>
            </a:r>
            <a:r>
              <a:rPr lang="ar-SA" sz="2400" b="1" dirty="0"/>
              <a:t> على العيش في وئام. وعن جميعهم، زملاء بولس في العمل، يقول: "أسماؤهم في سفر الحياة" (فيلبي </a:t>
            </a:r>
            <a:r>
              <a:rPr lang="fr-FR" sz="2400" b="1" dirty="0"/>
              <a:t>3,2:4</a:t>
            </a:r>
            <a:r>
              <a:rPr lang="ar-SA" sz="2400" b="1" dirty="0"/>
              <a:t>).</a:t>
            </a:r>
            <a:endParaRPr lang="en" sz="2400" b="1" dirty="0"/>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3127430"/>
            <a:ext cx="5444954" cy="1200329"/>
          </a:xfrm>
          <a:prstGeom prst="rect">
            <a:avLst/>
          </a:prstGeom>
          <a:noFill/>
        </p:spPr>
        <p:txBody>
          <a:bodyPr wrap="square">
            <a:spAutoFit/>
          </a:bodyPr>
          <a:lstStyle/>
          <a:p>
            <a:pPr algn="r" rtl="1">
              <a:spcBef>
                <a:spcPts val="600"/>
              </a:spcBef>
            </a:pPr>
            <a:r>
              <a:rPr lang="ar-SA" sz="2400" b="1" dirty="0"/>
              <a:t>قد تحيرنا النصائح التالية: "ابرح دائما [...] لا تقلق بشأن أي شيء" (فيلبي 4:4، 6). كيف يمكن أن يكون هذا ممكنا في عالم مليء بالمشاكل والأمراض؟</a:t>
            </a:r>
            <a:endParaRPr lang="en" sz="2400" b="1" noProof="0" dirty="0"/>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02634" y="4536802"/>
            <a:ext cx="5692604" cy="1200329"/>
          </a:xfrm>
          <a:prstGeom prst="rect">
            <a:avLst/>
          </a:prstGeom>
          <a:noFill/>
        </p:spPr>
        <p:txBody>
          <a:bodyPr wrap="square">
            <a:spAutoFit/>
          </a:bodyPr>
          <a:lstStyle/>
          <a:p>
            <a:pPr algn="r" rtl="1">
              <a:spcBef>
                <a:spcPts val="600"/>
              </a:spcBef>
            </a:pPr>
            <a:r>
              <a:rPr lang="ar-SA" sz="2400" b="1" dirty="0"/>
              <a:t>وهذا ممكن لأن فرحنا "في الرب" (فيلبي 4:4أ). نلقي مخاوفنا عليه، واثقين أنه يستطيع تحملها نيابة عنا</a:t>
            </a:r>
            <a:br>
              <a:rPr lang="ar-SA" sz="2400" b="1" dirty="0"/>
            </a:br>
            <a:r>
              <a:rPr lang="ar-SA" sz="2400" b="1" dirty="0"/>
              <a:t>(متى </a:t>
            </a:r>
            <a:r>
              <a:rPr lang="fr-FR" sz="2400" b="1" dirty="0"/>
              <a:t>34,31:6</a:t>
            </a:r>
            <a:r>
              <a:rPr lang="ar-SA" sz="2400" b="1" dirty="0"/>
              <a:t>؛ 1 بطرس </a:t>
            </a:r>
            <a:r>
              <a:rPr lang="fr-FR" sz="2400" b="1" dirty="0"/>
              <a:t>7:5</a:t>
            </a:r>
            <a:r>
              <a:rPr lang="ar-SA" sz="2400" b="1" dirty="0"/>
              <a:t>).</a:t>
            </a:r>
            <a:endParaRPr lang="en" sz="2400" b="1" noProof="0" dirty="0"/>
          </a:p>
        </p:txBody>
      </p:sp>
      <p:sp>
        <p:nvSpPr>
          <p:cNvPr id="7" name="CuadroTexto 6">
            <a:extLst>
              <a:ext uri="{FF2B5EF4-FFF2-40B4-BE49-F238E27FC236}">
                <a16:creationId xmlns:a16="http://schemas.microsoft.com/office/drawing/2014/main" id="{0FDE26B0-E4EE-CDD2-39A4-081905911EA7}"/>
              </a:ext>
            </a:extLst>
          </p:cNvPr>
          <p:cNvSpPr txBox="1"/>
          <p:nvPr/>
        </p:nvSpPr>
        <p:spPr>
          <a:xfrm>
            <a:off x="2902633" y="5946173"/>
            <a:ext cx="5692604" cy="830997"/>
          </a:xfrm>
          <a:prstGeom prst="rect">
            <a:avLst/>
          </a:prstGeom>
          <a:noFill/>
        </p:spPr>
        <p:txBody>
          <a:bodyPr wrap="square">
            <a:spAutoFit/>
          </a:bodyPr>
          <a:lstStyle/>
          <a:p>
            <a:pPr algn="r" rtl="1">
              <a:spcBef>
                <a:spcPts val="600"/>
              </a:spcBef>
            </a:pPr>
            <a:r>
              <a:rPr lang="ar-SA" sz="2400" b="1" dirty="0"/>
              <a:t>وكيف نلقي قلقنا على يسوع؟ من خلال الصلاة </a:t>
            </a:r>
            <a:br>
              <a:rPr lang="es-ES" sz="2400" b="1" dirty="0"/>
            </a:br>
            <a:r>
              <a:rPr lang="ar-SA" sz="2400" b="1" dirty="0"/>
              <a:t>(فيليبي </a:t>
            </a:r>
            <a:r>
              <a:rPr lang="fr-FR" sz="2400" b="1" dirty="0"/>
              <a:t>6:4</a:t>
            </a:r>
            <a:r>
              <a:rPr lang="ar-SA" sz="2400" b="1" dirty="0"/>
              <a:t>).</a:t>
            </a:r>
            <a:endParaRPr lang="es-ES" sz="2400" b="1" noProof="0" dirty="0"/>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righ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388" y="2516313"/>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12192000"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rtl="1"/>
            <a:r>
              <a:rPr lang="ar-SA" sz="4400" b="1" spc="600">
                <a:ln w="9525">
                  <a:noFill/>
                  <a:prstDash val="solid"/>
                </a:ln>
                <a:solidFill>
                  <a:schemeClr val="accent1">
                    <a:lumMod val="75000"/>
                  </a:schemeClr>
                </a:solidFill>
                <a:effectLst>
                  <a:outerShdw blurRad="12700" dist="38100" dir="2700000" algn="tl" rotWithShape="0">
                    <a:schemeClr val="accent1">
                      <a:lumMod val="75000"/>
                    </a:schemeClr>
                  </a:outerShdw>
                </a:effectLst>
              </a:rPr>
              <a:t>أفكار نقية</a:t>
            </a:r>
            <a:endParaRPr lang="en"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endParaRPr>
          </a:p>
        </p:txBody>
      </p:sp>
      <p:sp>
        <p:nvSpPr>
          <p:cNvPr id="4" name="CuadroTexto 3">
            <a:extLst>
              <a:ext uri="{FF2B5EF4-FFF2-40B4-BE49-F238E27FC236}">
                <a16:creationId xmlns:a16="http://schemas.microsoft.com/office/drawing/2014/main" id="{5100C911-0FC8-7C7A-198A-E6FCA98AC12A}"/>
              </a:ext>
            </a:extLst>
          </p:cNvPr>
          <p:cNvSpPr txBox="1"/>
          <p:nvPr/>
        </p:nvSpPr>
        <p:spPr>
          <a:xfrm>
            <a:off x="-10160" y="746967"/>
            <a:ext cx="12191999" cy="646331"/>
          </a:xfrm>
          <a:prstGeom prst="rect">
            <a:avLst/>
          </a:prstGeom>
          <a:noFill/>
        </p:spPr>
        <p:txBody>
          <a:bodyPr wrap="square">
            <a:spAutoFit/>
          </a:bodyPr>
          <a:lstStyle/>
          <a:p>
            <a:pPr algn="ctr" rtl="1"/>
            <a:r>
              <a:rPr lang="en" b="1" dirty="0">
                <a:solidFill>
                  <a:schemeClr val="accent6">
                    <a:lumMod val="50000"/>
                  </a:schemeClr>
                </a:solidFill>
                <a:latin typeface="Comic Sans MS" panose="030F0702030302020204" pitchFamily="66" charset="0"/>
              </a:rPr>
              <a:t>“</a:t>
            </a:r>
            <a:r>
              <a:rPr lang="ar-SA" b="1" dirty="0">
                <a:solidFill>
                  <a:schemeClr val="accent6">
                    <a:lumMod val="50000"/>
                  </a:schemeClr>
                </a:solidFill>
                <a:latin typeface="Comic Sans MS" panose="030F0702030302020204" pitchFamily="66" charset="0"/>
              </a:rPr>
              <a:t>أخيرًا أيُّها الإخوَةُ، كُلُّ ما هو حَقٌّ، كُلُّ ما هو جَليلٌ، كُلُّ ما هو عادِلٌ، كُلُّ ما هو طاهِرٌ، كُلُّ ما هو مُسِرٌّ، كُلُّ ما صيتُهُ حَسَنٌ، إنْ كانتْ فضيلَةٌ وإنْ كانَ مَدحٌ، ففي هذِهِ افتَكِروا</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a:t>
            </a:r>
            <a:r>
              <a:rPr lang="ar-SA" sz="1400" b="1" dirty="0">
                <a:solidFill>
                  <a:schemeClr val="accent6">
                    <a:lumMod val="50000"/>
                  </a:schemeClr>
                </a:solidFill>
                <a:latin typeface="Comic Sans MS" panose="030F0702030302020204" pitchFamily="66" charset="0"/>
              </a:rPr>
              <a:t>فيلبي </a:t>
            </a:r>
            <a:r>
              <a:rPr lang="fr-FR" sz="1400" b="1" dirty="0">
                <a:solidFill>
                  <a:schemeClr val="accent6">
                    <a:lumMod val="50000"/>
                  </a:schemeClr>
                </a:solidFill>
                <a:latin typeface="Comic Sans MS" panose="030F0702030302020204" pitchFamily="66" charset="0"/>
              </a:rPr>
              <a:t>8:4</a:t>
            </a:r>
            <a:r>
              <a:rPr lang="en" sz="1400" b="1" dirty="0">
                <a:solidFill>
                  <a:schemeClr val="accent6">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0124C73B-53DF-717B-6F08-0B9026F3F3AF}"/>
              </a:ext>
            </a:extLst>
          </p:cNvPr>
          <p:cNvSpPr txBox="1"/>
          <p:nvPr/>
        </p:nvSpPr>
        <p:spPr>
          <a:xfrm>
            <a:off x="5231342" y="1638353"/>
            <a:ext cx="6806162" cy="830997"/>
          </a:xfrm>
          <a:prstGeom prst="rect">
            <a:avLst/>
          </a:prstGeom>
          <a:noFill/>
        </p:spPr>
        <p:txBody>
          <a:bodyPr wrap="square" rtlCol="0">
            <a:spAutoFit/>
          </a:bodyPr>
          <a:lstStyle/>
          <a:p>
            <a:pPr algn="r" rtl="1">
              <a:spcBef>
                <a:spcPts val="600"/>
              </a:spcBef>
            </a:pPr>
            <a:r>
              <a:rPr lang="ar-SA" sz="2400" b="1" dirty="0"/>
              <a:t>نتيجة إلقاء قلقنا على يسوع والفرح هي السلام (فيليب </a:t>
            </a:r>
            <a:r>
              <a:rPr lang="fr-FR" sz="2400" b="1" dirty="0"/>
              <a:t>7:4</a:t>
            </a:r>
            <a:r>
              <a:rPr lang="ar-SA" sz="2400" b="1" dirty="0"/>
              <a:t>). سلام لا يمكن للعالم أن يعطيه أو يسحبه (يوحنا </a:t>
            </a:r>
            <a:r>
              <a:rPr lang="fr-FR" sz="2400" b="1" dirty="0"/>
              <a:t>27:14</a:t>
            </a:r>
            <a:r>
              <a:rPr lang="ar-SA" sz="2400" b="1" dirty="0"/>
              <a:t>؛ </a:t>
            </a:r>
            <a:r>
              <a:rPr lang="fr-FR" sz="2400" b="1" dirty="0"/>
              <a:t>33:16</a:t>
            </a:r>
            <a:r>
              <a:rPr lang="ar-SA" sz="2400" b="1" dirty="0"/>
              <a:t>).</a:t>
            </a:r>
            <a:endParaRPr lang="en" sz="2400" b="1" dirty="0"/>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526708555"/>
              </p:ext>
            </p:extLst>
          </p:nvPr>
        </p:nvGraphicFramePr>
        <p:xfrm>
          <a:off x="-16931" y="1402495"/>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5366879" y="4879109"/>
            <a:ext cx="3642476" cy="1812548"/>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spcBef>
                <a:spcPts val="600"/>
              </a:spcBef>
            </a:pPr>
            <a:r>
              <a:rPr lang="ar-SA" sz="2400" b="1" dirty="0"/>
              <a:t>باختصار: "إذا كان هناك شيء ممتاز أو جدير بالثناء—فكر في مثل هذه الأمور.“</a:t>
            </a:r>
            <a:br>
              <a:rPr lang="es-ES" sz="2400" b="1" dirty="0"/>
            </a:br>
            <a:r>
              <a:rPr lang="ar-SA" sz="2400" b="1" dirty="0"/>
              <a:t>(فيليب </a:t>
            </a:r>
            <a:r>
              <a:rPr lang="fr-FR" sz="2400" b="1" dirty="0"/>
              <a:t>8:4</a:t>
            </a:r>
            <a:r>
              <a:rPr lang="ar-SA" sz="2400" b="1" dirty="0"/>
              <a:t>ب).</a:t>
            </a:r>
            <a:endParaRPr lang="en" sz="2400" b="1" dirty="0"/>
          </a:p>
        </p:txBody>
      </p:sp>
      <p:sp>
        <p:nvSpPr>
          <p:cNvPr id="11" name="CuadroTexto 10">
            <a:extLst>
              <a:ext uri="{FF2B5EF4-FFF2-40B4-BE49-F238E27FC236}">
                <a16:creationId xmlns:a16="http://schemas.microsoft.com/office/drawing/2014/main" id="{F6870FDD-5AE2-8006-6140-EBB843EEB803}"/>
              </a:ext>
            </a:extLst>
          </p:cNvPr>
          <p:cNvSpPr txBox="1"/>
          <p:nvPr/>
        </p:nvSpPr>
        <p:spPr>
          <a:xfrm>
            <a:off x="5268215" y="2740664"/>
            <a:ext cx="3839805" cy="1938992"/>
          </a:xfrm>
          <a:prstGeom prst="rect">
            <a:avLst/>
          </a:prstGeom>
          <a:noFill/>
        </p:spPr>
        <p:txBody>
          <a:bodyPr wrap="square">
            <a:spAutoFit/>
          </a:bodyPr>
          <a:lstStyle/>
          <a:p>
            <a:pPr algn="r" rtl="1">
              <a:spcBef>
                <a:spcPts val="600"/>
              </a:spcBef>
            </a:pPr>
            <a:r>
              <a:rPr lang="ar-SA" sz="2400" b="1" dirty="0"/>
              <a:t>هذا السلام، حسب بولس، سيكون حماية—حراسة—لمشاعرنا وأفكارنا (فيلبي </a:t>
            </a:r>
            <a:r>
              <a:rPr lang="fr-FR" sz="2400" b="1" dirty="0"/>
              <a:t>7:4</a:t>
            </a:r>
            <a:r>
              <a:rPr lang="ar-SA" sz="2400" b="1" dirty="0"/>
              <a:t>ب). لكي يكون هذا الحرس فعالا، ما هي الأمور التي يجب أن نفكر فيها (فيلبي </a:t>
            </a:r>
            <a:r>
              <a:rPr lang="fr-FR" sz="2400" b="1" dirty="0"/>
              <a:t>8:4</a:t>
            </a:r>
            <a:r>
              <a:rPr lang="ar-SA" sz="2400" b="1" dirty="0"/>
              <a:t>)؟</a:t>
            </a:r>
            <a:endParaRPr lang="en" sz="2400" b="1" dirty="0"/>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98665" y="2766923"/>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1053</TotalTime>
  <Words>1058</Words>
  <Application>Microsoft Office PowerPoint</Application>
  <PresentationFormat>Panorámica</PresentationFormat>
  <Paragraphs>69</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Aptos</vt:lpstr>
      <vt:lpstr>Aptos Display</vt:lpstr>
      <vt:lpstr>Arial</vt:lpstr>
      <vt:lpstr>Century Gothic</vt:lpstr>
      <vt:lpstr>Comic Sans MS</vt:lpstr>
      <vt:lpstr>Constantia</vt:lpstr>
      <vt:lpstr>Wingdings 3</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2026-01-12T07:53:42Z</dcterms:created>
  <dcterms:modified xsi:type="dcterms:W3CDTF">2026-02-14T08:07:29Z</dcterms:modified>
</cp:coreProperties>
</file>