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332" r:id="rId4"/>
    <p:sldId id="323" r:id="rId5"/>
    <p:sldId id="258" r:id="rId6"/>
    <p:sldId id="329" r:id="rId7"/>
    <p:sldId id="330" r:id="rId8"/>
    <p:sldId id="327" r:id="rId9"/>
    <p:sldId id="262" r:id="rId10"/>
    <p:sldId id="333" r:id="rId11"/>
    <p:sldId id="328" r:id="rId12"/>
    <p:sldId id="324" r:id="rId13"/>
    <p:sldId id="325"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DDDDFF"/>
    <a:srgbClr val="15A084"/>
    <a:srgbClr val="ABE9FF"/>
    <a:srgbClr val="E4D2F2"/>
    <a:srgbClr val="C8F8EF"/>
    <a:srgbClr val="F9B889"/>
    <a:srgbClr val="0000BC"/>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pPr rtl="1"/>
          <a:r>
            <a:rPr lang="ar-SA" sz="2800" b="1" noProof="0" dirty="0">
              <a:solidFill>
                <a:schemeClr val="accent2">
                  <a:lumMod val="50000"/>
                </a:schemeClr>
              </a:solidFill>
            </a:rPr>
            <a:t>المصالحة والأمل من خلال الإنجيل</a:t>
          </a:r>
          <a:endParaRPr lang="en-US" sz="2800" noProof="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pPr rtl="1"/>
          <a:r>
            <a:rPr lang="ar-SA" sz="2000" b="1" noProof="0">
              <a:solidFill>
                <a:schemeClr val="accent5">
                  <a:lumMod val="50000"/>
                </a:schemeClr>
              </a:solidFill>
            </a:rPr>
            <a:t>آثار المصالحة</a:t>
          </a:r>
          <a:endParaRPr lang="en-US" sz="2000" noProof="0" dirty="0">
            <a:solidFill>
              <a:schemeClr val="accent5">
                <a:lumMod val="50000"/>
              </a:schemeClr>
            </a:solidFill>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pPr rtl="1"/>
          <a:r>
            <a:rPr lang="ar-SA" sz="2000" b="1" noProof="0" dirty="0">
              <a:solidFill>
                <a:schemeClr val="accent6">
                  <a:lumMod val="50000"/>
                </a:schemeClr>
              </a:solidFill>
            </a:rPr>
            <a:t>من الأشرار إلى القديسين</a:t>
          </a:r>
          <a:br>
            <a:rPr lang="es-ES" sz="2000" b="1" noProof="0" dirty="0">
              <a:solidFill>
                <a:schemeClr val="accent6">
                  <a:lumMod val="50000"/>
                </a:schemeClr>
              </a:solidFill>
            </a:rPr>
          </a:br>
          <a:r>
            <a:rPr lang="ar-SA" sz="2000" b="1" noProof="0" dirty="0">
              <a:solidFill>
                <a:schemeClr val="accent6">
                  <a:lumMod val="50000"/>
                </a:schemeClr>
              </a:solidFill>
            </a:rPr>
            <a:t>(كو</a:t>
          </a:r>
          <a:r>
            <a:rPr lang="fr-FR" sz="2000" b="1" noProof="0" dirty="0">
              <a:solidFill>
                <a:schemeClr val="accent6">
                  <a:lumMod val="50000"/>
                </a:schemeClr>
              </a:solidFill>
            </a:rPr>
            <a:t>(22-21:1</a:t>
          </a:r>
          <a:endParaRPr lang="en-US" sz="2000" noProof="0" dirty="0">
            <a:solidFill>
              <a:schemeClr val="accent6">
                <a:lumMod val="50000"/>
              </a:schemeClr>
            </a:solidFill>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pPr rtl="1"/>
          <a:r>
            <a:rPr lang="ar-SA" sz="2000" b="1" noProof="0" dirty="0">
              <a:solidFill>
                <a:schemeClr val="accent6">
                  <a:lumMod val="50000"/>
                </a:schemeClr>
              </a:solidFill>
            </a:rPr>
            <a:t>راسخون وثابتون</a:t>
          </a:r>
          <a:br>
            <a:rPr lang="es-ES" sz="2000" b="1" noProof="0" dirty="0">
              <a:solidFill>
                <a:schemeClr val="accent6">
                  <a:lumMod val="50000"/>
                </a:schemeClr>
              </a:solidFill>
            </a:rPr>
          </a:br>
          <a:r>
            <a:rPr lang="ar-SA" sz="2000" b="1" noProof="0" dirty="0">
              <a:solidFill>
                <a:schemeClr val="accent6">
                  <a:lumMod val="50000"/>
                </a:schemeClr>
              </a:solidFill>
            </a:rPr>
            <a:t>(كولوسي </a:t>
          </a:r>
          <a:r>
            <a:rPr lang="fr-FR" sz="2000" b="1" noProof="0" dirty="0">
              <a:solidFill>
                <a:schemeClr val="accent6">
                  <a:lumMod val="50000"/>
                </a:schemeClr>
              </a:solidFill>
            </a:rPr>
            <a:t>23:1</a:t>
          </a:r>
          <a:r>
            <a:rPr lang="ar-SA" sz="2000" b="1" noProof="0" dirty="0">
              <a:solidFill>
                <a:schemeClr val="accent6">
                  <a:lumMod val="50000"/>
                </a:schemeClr>
              </a:solidFill>
            </a:rPr>
            <a:t>)</a:t>
          </a:r>
          <a:endParaRPr lang="en-US" sz="2000" noProof="0" dirty="0">
            <a:solidFill>
              <a:schemeClr val="accent6">
                <a:lumMod val="50000"/>
              </a:schemeClr>
            </a:solidFill>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pPr rtl="1"/>
          <a:r>
            <a:rPr lang="ar-SA" sz="2000" b="1" noProof="0">
              <a:solidFill>
                <a:schemeClr val="accent5">
                  <a:lumMod val="50000"/>
                </a:schemeClr>
              </a:solidFill>
            </a:rPr>
            <a:t>الأمل</a:t>
          </a:r>
          <a:endParaRPr lang="en-US" sz="2000"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pPr rtl="1"/>
          <a:r>
            <a:rPr lang="ar-SA" sz="2000" b="1" noProof="0" dirty="0">
              <a:solidFill>
                <a:schemeClr val="accent6">
                  <a:lumMod val="50000"/>
                </a:schemeClr>
              </a:solidFill>
            </a:rPr>
            <a:t>جلب الأمل </a:t>
          </a:r>
          <a:br>
            <a:rPr lang="es-ES" sz="2000" b="1" noProof="0" dirty="0">
              <a:solidFill>
                <a:schemeClr val="accent6">
                  <a:lumMod val="50000"/>
                </a:schemeClr>
              </a:solidFill>
            </a:rPr>
          </a:br>
          <a:r>
            <a:rPr lang="ar-SA" sz="2000" b="1" noProof="0" dirty="0">
              <a:solidFill>
                <a:schemeClr val="accent6">
                  <a:lumMod val="50000"/>
                </a:schemeClr>
              </a:solidFill>
            </a:rPr>
            <a:t>(كو </a:t>
          </a:r>
          <a:r>
            <a:rPr lang="fr-FR" sz="2000" b="1" noProof="0" dirty="0">
              <a:solidFill>
                <a:schemeClr val="accent6">
                  <a:lumMod val="50000"/>
                </a:schemeClr>
              </a:solidFill>
            </a:rPr>
            <a:t>25-24:1</a:t>
          </a:r>
          <a:endParaRPr lang="en-US" sz="2000" noProof="0" dirty="0">
            <a:solidFill>
              <a:schemeClr val="accent6">
                <a:lumMod val="50000"/>
              </a:schemeClr>
            </a:solidFill>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pPr rtl="1"/>
          <a:r>
            <a:rPr lang="ar-SA" sz="2000" b="1" noProof="0" dirty="0">
              <a:solidFill>
                <a:schemeClr val="accent6">
                  <a:lumMod val="50000"/>
                </a:schemeClr>
              </a:solidFill>
            </a:rPr>
            <a:t>سر الله </a:t>
          </a:r>
          <a:br>
            <a:rPr lang="es-ES" sz="2000" b="1" noProof="0" dirty="0">
              <a:solidFill>
                <a:schemeClr val="accent6">
                  <a:lumMod val="50000"/>
                </a:schemeClr>
              </a:solidFill>
            </a:rPr>
          </a:br>
          <a:r>
            <a:rPr lang="ar-SA" sz="2000" b="1" noProof="0" dirty="0">
              <a:solidFill>
                <a:schemeClr val="accent6">
                  <a:lumMod val="50000"/>
                </a:schemeClr>
              </a:solidFill>
            </a:rPr>
            <a:t>(كو</a:t>
          </a:r>
          <a:r>
            <a:rPr lang="fr-FR" sz="2000" b="1" noProof="0" dirty="0">
              <a:solidFill>
                <a:schemeClr val="accent6">
                  <a:lumMod val="50000"/>
                </a:schemeClr>
              </a:solidFill>
            </a:rPr>
            <a:t>27-26:1</a:t>
          </a:r>
          <a:r>
            <a:rPr lang="ar-SA" sz="2000" b="1" noProof="0" dirty="0">
              <a:solidFill>
                <a:schemeClr val="accent6">
                  <a:lumMod val="50000"/>
                </a:schemeClr>
              </a:solidFill>
            </a:rPr>
            <a:t>)</a:t>
          </a:r>
          <a:endParaRPr lang="en-US" sz="2000" noProof="0" dirty="0">
            <a:solidFill>
              <a:schemeClr val="accent6">
                <a:lumMod val="50000"/>
              </a:schemeClr>
            </a:solidFill>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pPr rtl="1"/>
          <a:r>
            <a:rPr lang="ar-SA" sz="2000" b="1" noProof="0" dirty="0">
              <a:solidFill>
                <a:schemeClr val="accent5">
                  <a:lumMod val="50000"/>
                </a:schemeClr>
              </a:solidFill>
            </a:rPr>
            <a:t>قوة الإنجيل</a:t>
          </a:r>
          <a:endParaRPr lang="en-US" sz="2000" noProof="0" dirty="0">
            <a:solidFill>
              <a:schemeClr val="accent5">
                <a:lumMod val="50000"/>
              </a:schemeClr>
            </a:solidFill>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pPr rtl="1"/>
          <a:r>
            <a:rPr lang="ar-SA" sz="2000" b="1" noProof="0" dirty="0">
              <a:solidFill>
                <a:schemeClr val="accent6">
                  <a:lumMod val="50000"/>
                </a:schemeClr>
              </a:solidFill>
            </a:rPr>
            <a:t>إعلان الإنجيل (</a:t>
          </a:r>
          <a:r>
            <a:rPr lang="ar-SA" sz="2000" b="1" noProof="0" dirty="0" err="1">
              <a:solidFill>
                <a:schemeClr val="accent6">
                  <a:lumMod val="50000"/>
                </a:schemeClr>
              </a:solidFill>
            </a:rPr>
            <a:t>كو</a:t>
          </a:r>
          <a:r>
            <a:rPr lang="fr-FR" sz="2000" b="1" noProof="0" dirty="0">
              <a:solidFill>
                <a:schemeClr val="accent6">
                  <a:lumMod val="50000"/>
                </a:schemeClr>
              </a:solidFill>
            </a:rPr>
            <a:t>(29-28:1</a:t>
          </a: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val="rev"/>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8348" custLinFactNeighborY="-9408">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9586" custLinFactNeighborY="-9632">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1063" custLinFactNeighborY="-9348">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custLinFactNeighborX="-19108" custLinFactNeighborY="-4382">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custLinFactNeighborX="-5466" custLinFactNeighborY="-9928">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custLinFactNeighborX="-22844" custLinFactNeighborY="-9348">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X="-223061" custLinFactNeighborX="-300000" custLinFactNeighborY="-7853">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43733" custLinFactNeighborY="-9348">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pPr rtl="1"/>
          <a:r>
            <a:rPr lang="ar-SA" sz="2000" b="1" noProof="0" dirty="0">
              <a:effectLst>
                <a:outerShdw blurRad="38100" dist="38100" dir="2700000" algn="tl">
                  <a:srgbClr val="000000">
                    <a:alpha val="43137"/>
                  </a:srgbClr>
                </a:outerShdw>
              </a:effectLst>
            </a:rPr>
            <a:t>مات على الصليب ليدفع ثمن خطايانا </a:t>
          </a:r>
          <a:br>
            <a:rPr lang="es-ES" sz="2000" b="1" noProof="0" dirty="0">
              <a:effectLst>
                <a:outerShdw blurRad="38100" dist="38100" dir="2700000" algn="tl">
                  <a:srgbClr val="000000">
                    <a:alpha val="43137"/>
                  </a:srgbClr>
                </a:outerShdw>
              </a:effectLst>
            </a:rPr>
          </a:br>
          <a:r>
            <a:rPr lang="ar-SA" sz="2000" b="1" noProof="0" dirty="0">
              <a:effectLst>
                <a:outerShdw blurRad="38100" dist="38100" dir="2700000" algn="tl">
                  <a:srgbClr val="000000">
                    <a:alpha val="43137"/>
                  </a:srgbClr>
                </a:outerShdw>
              </a:effectLst>
            </a:rPr>
            <a:t>(رومية </a:t>
          </a:r>
          <a:r>
            <a:rPr lang="fr-FR" sz="2000" b="1" noProof="0" dirty="0">
              <a:effectLst>
                <a:outerShdw blurRad="38100" dist="38100" dir="2700000" algn="tl">
                  <a:srgbClr val="000000">
                    <a:alpha val="43137"/>
                  </a:srgbClr>
                </a:outerShdw>
              </a:effectLst>
            </a:rPr>
            <a:t>8:5</a:t>
          </a:r>
          <a:r>
            <a:rPr lang="ar-SA" sz="2000" b="1" noProof="0" dirty="0">
              <a:effectLst>
                <a:outerShdw blurRad="38100" dist="38100" dir="2700000" algn="tl">
                  <a:srgbClr val="000000">
                    <a:alpha val="43137"/>
                  </a:srgbClr>
                </a:outerShdw>
              </a:effectLst>
            </a:rPr>
            <a:t>)</a:t>
          </a:r>
          <a:endParaRPr lang="en-US" sz="20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pPr rtl="1"/>
          <a:r>
            <a:rPr lang="ar-SA" sz="2000" b="1" noProof="0" dirty="0">
              <a:effectLst>
                <a:outerShdw blurRad="38100" dist="38100" dir="2700000" algn="tl">
                  <a:srgbClr val="000000">
                    <a:alpha val="43137"/>
                  </a:srgbClr>
                </a:outerShdw>
              </a:effectLst>
            </a:rPr>
            <a:t>من خلال الإيمان والتوبة والمعمودية نتحرر من خطايانا ونصبح بلا عيب وبلا لوم أمام الله [التبرير] </a:t>
          </a:r>
          <a:br>
            <a:rPr lang="es-ES" sz="2000" b="1" noProof="0" dirty="0">
              <a:effectLst>
                <a:outerShdw blurRad="38100" dist="38100" dir="2700000" algn="tl">
                  <a:srgbClr val="000000">
                    <a:alpha val="43137"/>
                  </a:srgbClr>
                </a:outerShdw>
              </a:effectLst>
            </a:rPr>
          </a:br>
          <a:r>
            <a:rPr lang="ar-SA" sz="2000" b="1" noProof="0" dirty="0">
              <a:effectLst>
                <a:outerShdw blurRad="38100" dist="38100" dir="2700000" algn="tl">
                  <a:srgbClr val="000000">
                    <a:alpha val="43137"/>
                  </a:srgbClr>
                </a:outerShdw>
              </a:effectLst>
            </a:rPr>
            <a:t>(رومية 10:5؛ كولوسي 22:1)</a:t>
          </a:r>
          <a:endParaRPr lang="en-US" sz="2000" b="1" noProof="0" dirty="0">
            <a:effectLst>
              <a:outerShdw blurRad="38100" dist="38100" dir="2700000" algn="tl">
                <a:srgbClr val="000000">
                  <a:alpha val="43137"/>
                </a:srgbClr>
              </a:outerShdw>
            </a:effectLst>
          </a:endParaRPr>
        </a:p>
      </dgm:t>
    </dgm:pt>
    <dgm:pt modelId="{24AB40A4-9EC3-4C7C-BC2A-9CAB6D48643B}" type="sibTrans" cxnId="{FBB8CFC7-798E-4A30-B419-ED8854AB0880}">
      <dgm:prSet/>
      <dgm:spPr/>
      <dgm:t>
        <a:bodyPr/>
        <a:lstStyle/>
        <a:p>
          <a:endParaRPr lang="es-ES" sz="1800"/>
        </a:p>
      </dgm:t>
    </dgm:pt>
    <dgm:pt modelId="{68238A3A-B4B4-4099-A0D4-C34F56B48B83}" type="par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pPr rtl="1"/>
          <a:r>
            <a:rPr lang="ar-SA" sz="2000" b="1" dirty="0"/>
            <a:t>من خلال عمل الروح القدس، تتغيّر حياتنا تدريجيًا ونصير قدّيسين أمام الله [التقديس] (رومية </a:t>
          </a:r>
          <a:r>
            <a:rPr lang="fr-FR" sz="2000" b="1" dirty="0"/>
            <a:t>/1:8</a:t>
          </a:r>
          <a:r>
            <a:rPr lang="ar-SA" sz="2000" b="1" dirty="0"/>
            <a:t> </a:t>
          </a:r>
          <a:r>
            <a:rPr lang="fr-FR" sz="2000" b="1" dirty="0"/>
            <a:t>2</a:t>
          </a:r>
          <a:r>
            <a:rPr lang="ar-SA" sz="2000" b="1" dirty="0" err="1"/>
            <a:t>كورنثوس</a:t>
          </a:r>
          <a:r>
            <a:rPr lang="ar-SA" sz="2000" b="1" dirty="0"/>
            <a:t> </a:t>
          </a:r>
          <a:r>
            <a:rPr lang="fr-FR" sz="2000" b="1" dirty="0"/>
            <a:t>17:5</a:t>
          </a:r>
          <a:r>
            <a:rPr lang="ar-SA" sz="2000" b="1" dirty="0"/>
            <a:t>).</a:t>
          </a:r>
          <a:endParaRPr lang="en-US" sz="2000" b="1" noProof="0" dirty="0">
            <a:effectLst>
              <a:outerShdw blurRad="38100" dist="38100" dir="2700000" algn="tl">
                <a:srgbClr val="000000">
                  <a:alpha val="43137"/>
                </a:srgbClr>
              </a:outerShdw>
            </a:effectLst>
          </a:endParaRPr>
        </a:p>
      </dgm:t>
    </dgm:pt>
    <dgm:pt modelId="{F1995D85-C586-41AC-8059-1A81CFC71B8E}" type="sibTrans" cxnId="{033A8EF9-74CD-417E-B075-92AEC26A8E50}">
      <dgm:prSet/>
      <dgm:spPr/>
      <dgm:t>
        <a:bodyPr/>
        <a:lstStyle/>
        <a:p>
          <a:endParaRPr lang="es-ES" sz="1800"/>
        </a:p>
      </dgm:t>
    </dgm:pt>
    <dgm:pt modelId="{6BE6F66D-AA47-49F9-9355-B4F41CE35B11}" type="par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val="rev"/>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17407" custLinFactNeighborY="8790">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32358" custLinFactNeighborY="1029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49164" custLinFactNeighborY="3932">
        <dgm:presLayoutVars>
          <dgm:bulletEnabled val="1"/>
        </dgm:presLayoutVars>
      </dgm:prSet>
      <dgm:spPr/>
    </dgm:pt>
    <dgm:pt modelId="{6C7FBD44-A5F9-4455-A01E-1F65E2D55A80}" type="pres">
      <dgm:prSet presAssocID="{8717BCCC-67D0-47CD-B2D2-E1CB58F354F8}" presName="rect1" presStyleLbl="lnNode1" presStyleIdx="1" presStyleCnt="3" custLinFactNeighborX="85457" custLinFactNeighborY="393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19633" custLinFactNeighborY="-7379">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25581" custLinFactNeighborY="-605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pPr rtl="1"/>
          <a:r>
            <a:rPr lang="ar-SA" sz="2400" b="1" noProof="0">
              <a:effectLst>
                <a:outerShdw blurRad="38100" dist="38100" dir="2700000" algn="tl">
                  <a:srgbClr val="000000">
                    <a:alpha val="43137"/>
                  </a:srgbClr>
                </a:outerShdw>
              </a:effectLst>
            </a:rPr>
            <a:t>استمر في الإيمان</a:t>
          </a:r>
          <a:endParaRPr lang="en-US" sz="2400"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pPr rtl="1"/>
          <a:r>
            <a:rPr lang="ar-SA" sz="2400" b="1" noProof="0" dirty="0">
              <a:solidFill>
                <a:schemeClr val="tx1"/>
              </a:solidFill>
            </a:rPr>
            <a:t>كن مثابرا، كما كان </a:t>
          </a:r>
          <a:r>
            <a:rPr lang="ar-SA" sz="2400" b="1" i="0" dirty="0">
              <a:solidFill>
                <a:schemeClr val="tx1"/>
              </a:solidFill>
            </a:rPr>
            <a:t>بُطرُسُ</a:t>
          </a:r>
          <a:r>
            <a:rPr lang="ar-SA" sz="2400" b="1" noProof="0" dirty="0">
              <a:solidFill>
                <a:schemeClr val="tx1"/>
              </a:solidFill>
            </a:rPr>
            <a:t> بعد خروجه من السجن طرق الباب حتى فتح له</a:t>
          </a:r>
          <a:br>
            <a:rPr lang="ar-SA" sz="2400" b="1" noProof="0" dirty="0">
              <a:solidFill>
                <a:schemeClr val="tx1"/>
              </a:solidFill>
            </a:rPr>
          </a:br>
          <a:r>
            <a:rPr lang="ar-SA" sz="2400" b="1" noProof="0" dirty="0">
              <a:solidFill>
                <a:schemeClr val="tx1"/>
              </a:solidFill>
            </a:rPr>
            <a:t>(أعمال </a:t>
          </a:r>
          <a:r>
            <a:rPr lang="fr-FR" sz="2400" b="1" noProof="0" dirty="0">
              <a:solidFill>
                <a:schemeClr val="tx1"/>
              </a:solidFill>
            </a:rPr>
            <a:t>16-11:12</a:t>
          </a:r>
          <a:r>
            <a:rPr lang="ar-SA" sz="2400" b="1" noProof="0" dirty="0">
              <a:solidFill>
                <a:schemeClr val="tx1"/>
              </a:solidFill>
            </a:rPr>
            <a:t>)</a:t>
          </a:r>
          <a:endParaRPr lang="en-US" sz="2400" noProof="0" dirty="0">
            <a:solidFill>
              <a:schemeClr val="tx1"/>
            </a:solidFill>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976C2CB5-A302-482B-B313-7CEE89BEFDDE}">
      <dgm:prSet custT="1"/>
      <dgm:spPr>
        <a:solidFill>
          <a:srgbClr val="FFC189"/>
        </a:solidFill>
      </dgm:spPr>
      <dgm:t>
        <a:bodyPr/>
        <a:lstStyle/>
        <a:p>
          <a:pPr rtl="1"/>
          <a:r>
            <a:rPr lang="ar-SA" sz="2400" b="1" noProof="0">
              <a:solidFill>
                <a:schemeClr val="tx1"/>
              </a:solidFill>
            </a:rPr>
            <a:t>يجب أن يكون إيماننا صلبا، مبنيا على الحقائق التي تعلمناها في الكتاب المقدس</a:t>
          </a:r>
          <a:endParaRPr lang="en-US" sz="2400" noProof="0" dirty="0">
            <a:solidFill>
              <a:schemeClr val="tx1"/>
            </a:solidFill>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pPr rtl="1"/>
          <a:r>
            <a:rPr lang="ar-SA" sz="2400" b="1" noProof="0" dirty="0">
              <a:effectLst>
                <a:outerShdw blurRad="38100" dist="38100" dir="2700000" algn="tl">
                  <a:srgbClr val="000000">
                    <a:alpha val="43137"/>
                  </a:srgbClr>
                </a:outerShdw>
              </a:effectLst>
            </a:rPr>
            <a:t>صامد</a:t>
          </a:r>
          <a:endParaRPr lang="en-US" sz="2400"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pPr rtl="1"/>
          <a:r>
            <a:rPr lang="ar-SA" sz="2400" b="1" noProof="0">
              <a:solidFill>
                <a:schemeClr val="tx1"/>
              </a:solidFill>
            </a:rPr>
            <a:t>يجب أن نكون ثابتين، ولا نتوقف أبدا عن الثقة في "أمل الإنجيل"</a:t>
          </a:r>
          <a:endParaRPr lang="en-US" sz="2400" noProof="0" dirty="0">
            <a:solidFill>
              <a:schemeClr val="tx1"/>
            </a:solidFill>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E0289110-EEC4-4DCE-A739-E94DA4A2D93E}">
      <dgm:prSet custT="1"/>
      <dgm:spPr>
        <a:solidFill>
          <a:srgbClr val="EA6F00"/>
        </a:solidFill>
      </dgm:spPr>
      <dgm:t>
        <a:bodyPr/>
        <a:lstStyle/>
        <a:p>
          <a:pPr rtl="1"/>
          <a:r>
            <a:rPr lang="ar-SA" sz="2400" b="1" dirty="0">
              <a:effectLst>
                <a:outerShdw blurRad="38100" dist="38100" dir="2700000" algn="tl">
                  <a:srgbClr val="000000">
                    <a:alpha val="43137"/>
                  </a:srgbClr>
                </a:outerShdw>
              </a:effectLst>
            </a:rPr>
            <a:t>راسخ</a:t>
          </a:r>
          <a:endParaRPr lang="en-US" sz="2400" noProof="0" dirty="0">
            <a:effectLst>
              <a:outerShdw blurRad="38100" dist="38100" dir="2700000" algn="tl">
                <a:srgbClr val="000000">
                  <a:alpha val="43137"/>
                </a:srgbClr>
              </a:outerShdw>
            </a:effectLst>
          </a:endParaRPr>
        </a:p>
      </dgm:t>
    </dgm:pt>
    <dgm:pt modelId="{B23D69F5-3A0B-43F8-95BB-8E49956213E5}" type="sibTrans" cxnId="{F3984F6F-9CBD-4E0B-BD34-714E846B001C}">
      <dgm:prSet/>
      <dgm:spPr/>
      <dgm:t>
        <a:bodyPr/>
        <a:lstStyle/>
        <a:p>
          <a:endParaRPr lang="es-ES" sz="2000"/>
        </a:p>
      </dgm:t>
    </dgm:pt>
    <dgm:pt modelId="{212AEFBD-2E8C-4481-A49E-B88A6119E7A6}" type="parTrans" cxnId="{F3984F6F-9CBD-4E0B-BD34-714E846B001C}">
      <dgm:prSet/>
      <dgm:spPr/>
      <dgm:t>
        <a:bodyPr/>
        <a:lstStyle/>
        <a:p>
          <a:endParaRPr lang="es-ES" sz="2000"/>
        </a:p>
      </dgm:t>
    </dgm:pt>
    <dgm:pt modelId="{A8D12DF0-4586-4CB2-8FEC-C496F57C5CE1}" type="pres">
      <dgm:prSet presAssocID="{5566F10D-4BC4-40E1-8AFF-35A979D16F14}" presName="layout" presStyleCnt="0">
        <dgm:presLayoutVars>
          <dgm:chMax/>
          <dgm:chPref/>
          <dgm:dir val="rev"/>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X="100000" custLinFactNeighborX="135213" custLinFactNeighborY="-64120">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custLinFactX="1325758" custLinFactNeighborX="1400000" custLinFactNeighborY="-50879"/>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959572" custLinFactX="100000" custLinFactNeighborX="147068" custLinFactNeighborY="-41184">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1132" custLinFactNeighborY="-44380">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8802" custLinFactNeighborY="-47657"/>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3617" custLinFactNeighborY="-35424">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X="-100000" custLinFactNeighborX="-128979" custLinFactNeighborY="-48992">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X="-1300000" custLinFactNeighborX="-1368209" custLinFactNeighborY="-47657"/>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972517" custLinFactX="-100000" custLinFactNeighborX="-152499" custLinFactNeighborY="-25869">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pPr rtl="1"/>
          <a:r>
            <a:rPr lang="ar-SA" sz="2400" b="1" dirty="0"/>
            <a:t>تم ابتكاره قبل تأسيس العالم (1 بطرس 20:1)</a:t>
          </a:r>
          <a:endParaRPr lang="es-ES" sz="2400" b="1" dirty="0"/>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pPr rtl="1"/>
          <a:r>
            <a:rPr lang="ar-SA" sz="2400" b="1" dirty="0"/>
            <a:t>وقد تم نقله جزئيا إلى الملائكة </a:t>
          </a:r>
          <a:br>
            <a:rPr lang="es-ES" sz="2400" b="1" dirty="0"/>
          </a:br>
          <a:r>
            <a:rPr lang="ar-SA" sz="2400" b="1" dirty="0"/>
            <a:t>(1 بطرس 12:1)</a:t>
          </a:r>
          <a:endParaRPr lang="es-ES" sz="2400" b="1" dirty="0"/>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pPr rtl="1"/>
          <a:r>
            <a:rPr lang="ar-SA" sz="2400" b="1" dirty="0"/>
            <a:t>كانت لمحة أولى عن آدم وحواء (تكوين 15:3)</a:t>
          </a:r>
          <a:endParaRPr lang="es-ES" sz="2400" b="1" dirty="0"/>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pPr rtl="1"/>
          <a:r>
            <a:rPr lang="ar-SA" sz="2400" b="1" dirty="0"/>
            <a:t>وقد وحي للأنبياء </a:t>
          </a:r>
          <a:br>
            <a:rPr lang="es-ES" sz="2400" b="1" dirty="0"/>
          </a:br>
          <a:r>
            <a:rPr lang="ar-SA" sz="2400" b="1" dirty="0"/>
            <a:t>(1 بطرس -11-10:1)</a:t>
          </a:r>
          <a:endParaRPr lang="es-ES" sz="2400" b="1" dirty="0"/>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pPr rtl="1"/>
          <a:r>
            <a:rPr lang="ar-SA" sz="2400" b="1" dirty="0"/>
            <a:t>يسوع كشف ذلك أولا لليهود (متى 24:15)</a:t>
          </a:r>
          <a:endParaRPr lang="es-ES" sz="2400" b="1" dirty="0"/>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pPr rtl="1"/>
          <a:r>
            <a:rPr lang="ar-SA" sz="2000" b="1" dirty="0"/>
            <a:t>ثم انكشف بالكامل لجميع الناس (كولوسي 27:1)</a:t>
          </a:r>
          <a:endParaRPr lang="es-ES" sz="2000" b="1" dirty="0"/>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val="rev"/>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a:srcRect/>
          <a:stretch>
            <a:fillRect l="-25000" r="-25000"/>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a:srcRect/>
          <a:stretch>
            <a:fillRect l="-25000" r="-25000"/>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custLinFactNeighborX="-10789">
        <dgm:presLayoutVars>
          <dgm:bulletEnabled val="1"/>
        </dgm:presLayoutVars>
      </dgm:prSet>
      <dgm:spPr/>
    </dgm:pt>
    <dgm:pt modelId="{99FF1246-F785-43B0-88F4-BA95F6998F80}" type="pres">
      <dgm:prSet presAssocID="{2E3DA547-1ACC-4445-99F9-E1CEA5ED269C}" presName="rect2" presStyleLbl="fgImgPlace1" presStyleIdx="2" presStyleCnt="6" custLinFactNeighborX="-20768"/>
      <dgm:spPr>
        <a:blipFill rotWithShape="1">
          <a:blip xmlns:r="http://schemas.openxmlformats.org/officeDocument/2006/relationships" r:embed="rId3"/>
          <a:srcRect/>
          <a:stretch>
            <a:fillRect l="-6000" r="-6000"/>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a:srcRect/>
          <a:stretch>
            <a:fillRect l="-3000" r="-3000"/>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a:srcRect/>
          <a:stretch>
            <a:fillRect t="-3000" b="-3000"/>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custLinFactNeighborX="-10741">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a:srcRect/>
          <a:stretch>
            <a:fillRect l="-6000" r="-6000"/>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pPr rtl="1"/>
          <a:r>
            <a:rPr lang="ar-SA" sz="2400" b="1" noProof="0" dirty="0"/>
            <a:t>شرح لهم العقيدة المسيحية والممارسات (2 تسالونيكي </a:t>
          </a:r>
          <a:r>
            <a:rPr lang="fr-FR" sz="2400" b="1" noProof="0" dirty="0"/>
            <a:t>15:2</a:t>
          </a:r>
          <a:r>
            <a:rPr lang="ar-SA" sz="2400" b="1" noProof="0" dirty="0"/>
            <a:t>)</a:t>
          </a:r>
          <a:endParaRPr lang="en-US" sz="2400" noProof="0" dirty="0"/>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pPr rtl="1"/>
          <a:r>
            <a:rPr lang="ar-SA" sz="2400" b="1" noProof="0" dirty="0"/>
            <a:t>حذرهم من عواقب رفض الإنجيل (عبرانيين </a:t>
          </a:r>
          <a:r>
            <a:rPr lang="fr-FR" sz="2400" b="1" noProof="0" dirty="0"/>
            <a:t>25:10</a:t>
          </a:r>
          <a:r>
            <a:rPr lang="ar-SA" sz="2400" b="1" noProof="0" dirty="0"/>
            <a:t>-29)</a:t>
          </a:r>
          <a:endParaRPr lang="en-US" sz="2400" noProof="0" dirty="0"/>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pPr rtl="1"/>
          <a:r>
            <a:rPr lang="ar-SA" sz="2400" b="1" noProof="0" dirty="0"/>
            <a:t>حذرهم من مخاطر المعلمين الكذبة (أعمال </a:t>
          </a:r>
          <a:r>
            <a:rPr lang="fr-FR" sz="2400" b="1" noProof="0" dirty="0"/>
            <a:t>29:20</a:t>
          </a:r>
          <a:r>
            <a:rPr lang="ar-SA" sz="2400" b="1" noProof="0" dirty="0"/>
            <a:t>-30)</a:t>
          </a:r>
          <a:endParaRPr lang="en-US" sz="2400" noProof="0" dirty="0"/>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val="rev"/>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29478" y="2089167"/>
          <a:ext cx="122411" cy="388976"/>
        </a:xfrm>
        <a:custGeom>
          <a:avLst/>
          <a:gdLst/>
          <a:ahLst/>
          <a:cxnLst/>
          <a:rect l="0" t="0" r="0" b="0"/>
          <a:pathLst>
            <a:path>
              <a:moveTo>
                <a:pt x="122411" y="0"/>
              </a:moveTo>
              <a:lnTo>
                <a:pt x="122411" y="260895"/>
              </a:lnTo>
              <a:lnTo>
                <a:pt x="0" y="260895"/>
              </a:lnTo>
              <a:lnTo>
                <a:pt x="0" y="388976"/>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1051890" y="878068"/>
          <a:ext cx="4110680" cy="333157"/>
        </a:xfrm>
        <a:custGeom>
          <a:avLst/>
          <a:gdLst/>
          <a:ahLst/>
          <a:cxnLst/>
          <a:rect l="0" t="0" r="0" b="0"/>
          <a:pathLst>
            <a:path>
              <a:moveTo>
                <a:pt x="4110680" y="0"/>
              </a:moveTo>
              <a:lnTo>
                <a:pt x="4110680" y="205076"/>
              </a:lnTo>
              <a:lnTo>
                <a:pt x="0" y="205076"/>
              </a:lnTo>
              <a:lnTo>
                <a:pt x="0" y="333157"/>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3291684" y="2119640"/>
          <a:ext cx="1088352" cy="358503"/>
        </a:xfrm>
        <a:custGeom>
          <a:avLst/>
          <a:gdLst/>
          <a:ahLst/>
          <a:cxnLst/>
          <a:rect l="0" t="0" r="0" b="0"/>
          <a:pathLst>
            <a:path>
              <a:moveTo>
                <a:pt x="1088352" y="0"/>
              </a:moveTo>
              <a:lnTo>
                <a:pt x="1088352" y="230422"/>
              </a:lnTo>
              <a:lnTo>
                <a:pt x="0" y="230422"/>
              </a:lnTo>
              <a:lnTo>
                <a:pt x="0" y="358503"/>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4380036" y="2119640"/>
          <a:ext cx="1225311" cy="353411"/>
        </a:xfrm>
        <a:custGeom>
          <a:avLst/>
          <a:gdLst/>
          <a:ahLst/>
          <a:cxnLst/>
          <a:rect l="0" t="0" r="0" b="0"/>
          <a:pathLst>
            <a:path>
              <a:moveTo>
                <a:pt x="0" y="0"/>
              </a:moveTo>
              <a:lnTo>
                <a:pt x="0" y="225330"/>
              </a:lnTo>
              <a:lnTo>
                <a:pt x="1225311" y="225330"/>
              </a:lnTo>
              <a:lnTo>
                <a:pt x="1225311" y="35341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4380036" y="878068"/>
          <a:ext cx="782533" cy="363630"/>
        </a:xfrm>
        <a:custGeom>
          <a:avLst/>
          <a:gdLst/>
          <a:ahLst/>
          <a:cxnLst/>
          <a:rect l="0" t="0" r="0" b="0"/>
          <a:pathLst>
            <a:path>
              <a:moveTo>
                <a:pt x="782533" y="0"/>
              </a:moveTo>
              <a:lnTo>
                <a:pt x="782533" y="235549"/>
              </a:lnTo>
              <a:lnTo>
                <a:pt x="0" y="235549"/>
              </a:lnTo>
              <a:lnTo>
                <a:pt x="0" y="363630"/>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7907273" y="2075515"/>
          <a:ext cx="630066" cy="402628"/>
        </a:xfrm>
        <a:custGeom>
          <a:avLst/>
          <a:gdLst/>
          <a:ahLst/>
          <a:cxnLst/>
          <a:rect l="0" t="0" r="0" b="0"/>
          <a:pathLst>
            <a:path>
              <a:moveTo>
                <a:pt x="630066" y="0"/>
              </a:moveTo>
              <a:lnTo>
                <a:pt x="630066" y="274547"/>
              </a:lnTo>
              <a:lnTo>
                <a:pt x="0" y="274547"/>
              </a:lnTo>
              <a:lnTo>
                <a:pt x="0" y="402628"/>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537339" y="2075515"/>
          <a:ext cx="1484486" cy="400135"/>
        </a:xfrm>
        <a:custGeom>
          <a:avLst/>
          <a:gdLst/>
          <a:ahLst/>
          <a:cxnLst/>
          <a:rect l="0" t="0" r="0" b="0"/>
          <a:pathLst>
            <a:path>
              <a:moveTo>
                <a:pt x="0" y="0"/>
              </a:moveTo>
              <a:lnTo>
                <a:pt x="0" y="272054"/>
              </a:lnTo>
              <a:lnTo>
                <a:pt x="1484486" y="272054"/>
              </a:lnTo>
              <a:lnTo>
                <a:pt x="1484486" y="40013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5162570" y="878068"/>
          <a:ext cx="3374768" cy="319505"/>
        </a:xfrm>
        <a:custGeom>
          <a:avLst/>
          <a:gdLst/>
          <a:ahLst/>
          <a:cxnLst/>
          <a:rect l="0" t="0" r="0" b="0"/>
          <a:pathLst>
            <a:path>
              <a:moveTo>
                <a:pt x="0" y="0"/>
              </a:moveTo>
              <a:lnTo>
                <a:pt x="0" y="191424"/>
              </a:lnTo>
              <a:lnTo>
                <a:pt x="3374768" y="191424"/>
              </a:lnTo>
              <a:lnTo>
                <a:pt x="3374768" y="31950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194111"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347731"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noProof="0" dirty="0">
              <a:solidFill>
                <a:schemeClr val="accent2">
                  <a:lumMod val="50000"/>
                </a:schemeClr>
              </a:solidFill>
            </a:rPr>
            <a:t>المصالحة والأمل من خلال الإنجيل</a:t>
          </a:r>
          <a:endParaRPr lang="en-US" sz="2800" kern="1200" noProof="0" dirty="0">
            <a:solidFill>
              <a:schemeClr val="accent2">
                <a:lumMod val="50000"/>
              </a:schemeClr>
            </a:solidFill>
          </a:endParaRPr>
        </a:p>
      </dsp:txBody>
      <dsp:txXfrm>
        <a:off x="373445" y="171779"/>
        <a:ext cx="9885491" cy="826513"/>
      </dsp:txXfrm>
    </dsp:sp>
    <dsp:sp modelId="{1DE0F321-ED5A-41AF-A879-9B818B220EC8}">
      <dsp:nvSpPr>
        <dsp:cNvPr id="0" name=""/>
        <dsp:cNvSpPr/>
      </dsp:nvSpPr>
      <dsp:spPr>
        <a:xfrm>
          <a:off x="7331828" y="1197573"/>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7485449" y="1343512"/>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a:solidFill>
                <a:schemeClr val="accent5">
                  <a:lumMod val="50000"/>
                </a:schemeClr>
              </a:solidFill>
            </a:rPr>
            <a:t>آثار المصالحة</a:t>
          </a:r>
          <a:endParaRPr lang="en-US" sz="2000" kern="1200" noProof="0" dirty="0">
            <a:solidFill>
              <a:schemeClr val="accent5">
                <a:lumMod val="50000"/>
              </a:schemeClr>
            </a:solidFill>
          </a:endParaRPr>
        </a:p>
      </dsp:txBody>
      <dsp:txXfrm>
        <a:off x="7511163" y="1369226"/>
        <a:ext cx="2359593" cy="826513"/>
      </dsp:txXfrm>
    </dsp:sp>
    <dsp:sp modelId="{702217B5-9891-4E57-986B-E40E5930A3B1}">
      <dsp:nvSpPr>
        <dsp:cNvPr id="0" name=""/>
        <dsp:cNvSpPr/>
      </dsp:nvSpPr>
      <dsp:spPr>
        <a:xfrm>
          <a:off x="9138748" y="2475650"/>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9292368" y="2621590"/>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accent6">
                  <a:lumMod val="50000"/>
                </a:schemeClr>
              </a:solidFill>
            </a:rPr>
            <a:t>من الأشرار إلى القديسين</a:t>
          </a:r>
          <a:br>
            <a:rPr lang="es-ES" sz="2000" b="1" kern="1200" noProof="0" dirty="0">
              <a:solidFill>
                <a:schemeClr val="accent6">
                  <a:lumMod val="50000"/>
                </a:schemeClr>
              </a:solidFill>
            </a:rPr>
          </a:br>
          <a:r>
            <a:rPr lang="ar-SA" sz="2000" b="1" kern="1200" noProof="0" dirty="0">
              <a:solidFill>
                <a:schemeClr val="accent6">
                  <a:lumMod val="50000"/>
                </a:schemeClr>
              </a:solidFill>
            </a:rPr>
            <a:t>(كو</a:t>
          </a:r>
          <a:r>
            <a:rPr lang="fr-FR" sz="2000" b="1" kern="1200" noProof="0" dirty="0">
              <a:solidFill>
                <a:schemeClr val="accent6">
                  <a:lumMod val="50000"/>
                </a:schemeClr>
              </a:solidFill>
            </a:rPr>
            <a:t>(22-21:1</a:t>
          </a:r>
          <a:endParaRPr lang="en-US" sz="2000" kern="1200" noProof="0" dirty="0">
            <a:solidFill>
              <a:schemeClr val="accent6">
                <a:lumMod val="50000"/>
              </a:schemeClr>
            </a:solidFill>
          </a:endParaRPr>
        </a:p>
      </dsp:txBody>
      <dsp:txXfrm>
        <a:off x="9332996" y="2662218"/>
        <a:ext cx="1684900" cy="1305892"/>
      </dsp:txXfrm>
    </dsp:sp>
    <dsp:sp modelId="{43BEDBA9-8DED-4279-B5CB-884CA4ACCA90}">
      <dsp:nvSpPr>
        <dsp:cNvPr id="0" name=""/>
        <dsp:cNvSpPr/>
      </dsp:nvSpPr>
      <dsp:spPr>
        <a:xfrm>
          <a:off x="7024194" y="247814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7177815" y="262408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accent6">
                  <a:lumMod val="50000"/>
                </a:schemeClr>
              </a:solidFill>
            </a:rPr>
            <a:t>راسخون وثابتون</a:t>
          </a:r>
          <a:br>
            <a:rPr lang="es-ES" sz="2000" b="1" kern="1200" noProof="0" dirty="0">
              <a:solidFill>
                <a:schemeClr val="accent6">
                  <a:lumMod val="50000"/>
                </a:schemeClr>
              </a:solidFill>
            </a:rPr>
          </a:br>
          <a:r>
            <a:rPr lang="ar-SA" sz="2000" b="1" kern="1200" noProof="0" dirty="0">
              <a:solidFill>
                <a:schemeClr val="accent6">
                  <a:lumMod val="50000"/>
                </a:schemeClr>
              </a:solidFill>
            </a:rPr>
            <a:t>(كولوسي </a:t>
          </a:r>
          <a:r>
            <a:rPr lang="fr-FR" sz="2000" b="1" kern="1200" noProof="0" dirty="0">
              <a:solidFill>
                <a:schemeClr val="accent6">
                  <a:lumMod val="50000"/>
                </a:schemeClr>
              </a:solidFill>
            </a:rPr>
            <a:t>23:1</a:t>
          </a:r>
          <a:r>
            <a:rPr lang="ar-SA" sz="2000" b="1" kern="1200" noProof="0" dirty="0">
              <a:solidFill>
                <a:schemeClr val="accent6">
                  <a:lumMod val="50000"/>
                </a:schemeClr>
              </a:solidFill>
            </a:rPr>
            <a:t>)</a:t>
          </a:r>
          <a:endParaRPr lang="en-US" sz="2000" kern="1200" noProof="0" dirty="0">
            <a:solidFill>
              <a:schemeClr val="accent6">
                <a:lumMod val="50000"/>
              </a:schemeClr>
            </a:solidFill>
          </a:endParaRPr>
        </a:p>
      </dsp:txBody>
      <dsp:txXfrm>
        <a:off x="7218443" y="2664711"/>
        <a:ext cx="1684900" cy="1305892"/>
      </dsp:txXfrm>
    </dsp:sp>
    <dsp:sp modelId="{B0D99446-D4AE-4ECA-9303-B4991C445B03}">
      <dsp:nvSpPr>
        <dsp:cNvPr id="0" name=""/>
        <dsp:cNvSpPr/>
      </dsp:nvSpPr>
      <dsp:spPr>
        <a:xfrm>
          <a:off x="3174525" y="1241698"/>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3328146" y="1387638"/>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a:solidFill>
                <a:schemeClr val="accent5">
                  <a:lumMod val="50000"/>
                </a:schemeClr>
              </a:solidFill>
            </a:rPr>
            <a:t>الأمل</a:t>
          </a:r>
          <a:endParaRPr lang="en-US" sz="2000" kern="1200" noProof="0" dirty="0">
            <a:solidFill>
              <a:schemeClr val="accent5">
                <a:lumMod val="50000"/>
              </a:schemeClr>
            </a:solidFill>
          </a:endParaRPr>
        </a:p>
      </dsp:txBody>
      <dsp:txXfrm>
        <a:off x="3353860" y="1413352"/>
        <a:ext cx="2359593" cy="826513"/>
      </dsp:txXfrm>
    </dsp:sp>
    <dsp:sp modelId="{1C97EA1C-DD2A-4FC5-A4AC-0C822779E2A8}">
      <dsp:nvSpPr>
        <dsp:cNvPr id="0" name=""/>
        <dsp:cNvSpPr/>
      </dsp:nvSpPr>
      <dsp:spPr>
        <a:xfrm>
          <a:off x="4722269" y="2473051"/>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875890" y="2618991"/>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accent6">
                  <a:lumMod val="50000"/>
                </a:schemeClr>
              </a:solidFill>
            </a:rPr>
            <a:t>جلب الأمل </a:t>
          </a:r>
          <a:br>
            <a:rPr lang="es-ES" sz="2000" b="1" kern="1200" noProof="0" dirty="0">
              <a:solidFill>
                <a:schemeClr val="accent6">
                  <a:lumMod val="50000"/>
                </a:schemeClr>
              </a:solidFill>
            </a:rPr>
          </a:br>
          <a:r>
            <a:rPr lang="ar-SA" sz="2000" b="1" kern="1200" noProof="0" dirty="0">
              <a:solidFill>
                <a:schemeClr val="accent6">
                  <a:lumMod val="50000"/>
                </a:schemeClr>
              </a:solidFill>
            </a:rPr>
            <a:t>(كو </a:t>
          </a:r>
          <a:r>
            <a:rPr lang="fr-FR" sz="2000" b="1" kern="1200" noProof="0" dirty="0">
              <a:solidFill>
                <a:schemeClr val="accent6">
                  <a:lumMod val="50000"/>
                </a:schemeClr>
              </a:solidFill>
            </a:rPr>
            <a:t>25-24:1</a:t>
          </a:r>
          <a:endParaRPr lang="en-US" sz="2000" kern="1200" noProof="0" dirty="0">
            <a:solidFill>
              <a:schemeClr val="accent6">
                <a:lumMod val="50000"/>
              </a:schemeClr>
            </a:solidFill>
          </a:endParaRPr>
        </a:p>
      </dsp:txBody>
      <dsp:txXfrm>
        <a:off x="4916518" y="2659619"/>
        <a:ext cx="1684900" cy="1305892"/>
      </dsp:txXfrm>
    </dsp:sp>
    <dsp:sp modelId="{B02ACB1A-363A-4CB4-8E9B-39E85E01A57C}">
      <dsp:nvSpPr>
        <dsp:cNvPr id="0" name=""/>
        <dsp:cNvSpPr/>
      </dsp:nvSpPr>
      <dsp:spPr>
        <a:xfrm>
          <a:off x="2408606" y="247814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2562227" y="262408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accent6">
                  <a:lumMod val="50000"/>
                </a:schemeClr>
              </a:solidFill>
            </a:rPr>
            <a:t>سر الله </a:t>
          </a:r>
          <a:br>
            <a:rPr lang="es-ES" sz="2000" b="1" kern="1200" noProof="0" dirty="0">
              <a:solidFill>
                <a:schemeClr val="accent6">
                  <a:lumMod val="50000"/>
                </a:schemeClr>
              </a:solidFill>
            </a:rPr>
          </a:br>
          <a:r>
            <a:rPr lang="ar-SA" sz="2000" b="1" kern="1200" noProof="0" dirty="0">
              <a:solidFill>
                <a:schemeClr val="accent6">
                  <a:lumMod val="50000"/>
                </a:schemeClr>
              </a:solidFill>
            </a:rPr>
            <a:t>(كو</a:t>
          </a:r>
          <a:r>
            <a:rPr lang="fr-FR" sz="2000" b="1" kern="1200" noProof="0" dirty="0">
              <a:solidFill>
                <a:schemeClr val="accent6">
                  <a:lumMod val="50000"/>
                </a:schemeClr>
              </a:solidFill>
            </a:rPr>
            <a:t>27-26:1</a:t>
          </a:r>
          <a:r>
            <a:rPr lang="ar-SA" sz="2000" b="1" kern="1200" noProof="0" dirty="0">
              <a:solidFill>
                <a:schemeClr val="accent6">
                  <a:lumMod val="50000"/>
                </a:schemeClr>
              </a:solidFill>
            </a:rPr>
            <a:t>)</a:t>
          </a:r>
          <a:endParaRPr lang="en-US" sz="2000" kern="1200" noProof="0" dirty="0">
            <a:solidFill>
              <a:schemeClr val="accent6">
                <a:lumMod val="50000"/>
              </a:schemeClr>
            </a:solidFill>
          </a:endParaRPr>
        </a:p>
      </dsp:txBody>
      <dsp:txXfrm>
        <a:off x="2602855" y="2664711"/>
        <a:ext cx="1684900" cy="1305892"/>
      </dsp:txXfrm>
    </dsp:sp>
    <dsp:sp modelId="{CBFFB407-C583-4B58-96BA-C44E032E75B1}">
      <dsp:nvSpPr>
        <dsp:cNvPr id="0" name=""/>
        <dsp:cNvSpPr/>
      </dsp:nvSpPr>
      <dsp:spPr>
        <a:xfrm>
          <a:off x="-153620" y="1211225"/>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0" y="1357164"/>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accent5">
                  <a:lumMod val="50000"/>
                </a:schemeClr>
              </a:solidFill>
            </a:rPr>
            <a:t>قوة الإنجيل</a:t>
          </a:r>
          <a:endParaRPr lang="en-US" sz="2000" kern="1200" noProof="0" dirty="0">
            <a:solidFill>
              <a:schemeClr val="accent5">
                <a:lumMod val="50000"/>
              </a:schemeClr>
            </a:solidFill>
          </a:endParaRPr>
        </a:p>
      </dsp:txBody>
      <dsp:txXfrm>
        <a:off x="25714" y="1382878"/>
        <a:ext cx="2359593" cy="826513"/>
      </dsp:txXfrm>
    </dsp:sp>
    <dsp:sp modelId="{F8F5BE52-68D2-47B8-B49A-551BF9B43FBC}">
      <dsp:nvSpPr>
        <dsp:cNvPr id="0" name=""/>
        <dsp:cNvSpPr/>
      </dsp:nvSpPr>
      <dsp:spPr>
        <a:xfrm>
          <a:off x="46400" y="247814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200021" y="262408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solidFill>
                <a:schemeClr val="accent6">
                  <a:lumMod val="50000"/>
                </a:schemeClr>
              </a:solidFill>
            </a:rPr>
            <a:t>إعلان الإنجيل (</a:t>
          </a:r>
          <a:r>
            <a:rPr lang="ar-SA" sz="2000" b="1" kern="1200" noProof="0" dirty="0" err="1">
              <a:solidFill>
                <a:schemeClr val="accent6">
                  <a:lumMod val="50000"/>
                </a:schemeClr>
              </a:solidFill>
            </a:rPr>
            <a:t>كو</a:t>
          </a:r>
          <a:r>
            <a:rPr lang="fr-FR" sz="2000" b="1" kern="1200" noProof="0" dirty="0">
              <a:solidFill>
                <a:schemeClr val="accent6">
                  <a:lumMod val="50000"/>
                </a:schemeClr>
              </a:solidFill>
            </a:rPr>
            <a:t>(29-28:1</a:t>
          </a:r>
        </a:p>
      </dsp:txBody>
      <dsp:txXfrm>
        <a:off x="240649" y="266471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804047" y="125789"/>
          <a:ext cx="4032006" cy="140792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مات على الصليب ليدفع ثمن خطايانا </a:t>
          </a:r>
          <a:br>
            <a:rPr lang="es-ES" sz="2000" b="1" kern="1200" noProof="0" dirty="0">
              <a:effectLst>
                <a:outerShdw blurRad="38100" dist="38100" dir="2700000" algn="tl">
                  <a:srgbClr val="000000">
                    <a:alpha val="43137"/>
                  </a:srgbClr>
                </a:outerShdw>
              </a:effectLst>
            </a:rPr>
          </a:br>
          <a:r>
            <a:rPr lang="ar-SA" sz="2000" b="1" kern="1200" noProof="0" dirty="0">
              <a:effectLst>
                <a:outerShdw blurRad="38100" dist="38100" dir="2700000" algn="tl">
                  <a:srgbClr val="000000">
                    <a:alpha val="43137"/>
                  </a:srgbClr>
                </a:outerShdw>
              </a:effectLst>
            </a:rPr>
            <a:t>(رومية </a:t>
          </a:r>
          <a:r>
            <a:rPr lang="fr-FR" sz="2000" b="1" kern="1200" noProof="0" dirty="0">
              <a:effectLst>
                <a:outerShdw blurRad="38100" dist="38100" dir="2700000" algn="tl">
                  <a:srgbClr val="000000">
                    <a:alpha val="43137"/>
                  </a:srgbClr>
                </a:outerShdw>
              </a:effectLst>
            </a:rPr>
            <a:t>8:5</a:t>
          </a:r>
          <a:r>
            <a:rPr lang="ar-SA" sz="2000" b="1" kern="1200" noProof="0" dirty="0">
              <a:effectLst>
                <a:outerShdw blurRad="38100" dist="38100" dir="2700000" algn="tl">
                  <a:srgbClr val="000000">
                    <a:alpha val="43137"/>
                  </a:srgbClr>
                </a:outerShdw>
              </a:effectLst>
            </a:rPr>
            <a:t>)</a:t>
          </a:r>
          <a:endParaRPr lang="en-US" sz="2000" kern="1200" noProof="0" dirty="0">
            <a:effectLst>
              <a:outerShdw blurRad="38100" dist="38100" dir="2700000" algn="tl">
                <a:srgbClr val="000000">
                  <a:alpha val="43137"/>
                </a:srgbClr>
              </a:outerShdw>
            </a:effectLst>
          </a:endParaRPr>
        </a:p>
      </dsp:txBody>
      <dsp:txXfrm>
        <a:off x="804047" y="125789"/>
        <a:ext cx="4032006" cy="1407922"/>
      </dsp:txXfrm>
    </dsp:sp>
    <dsp:sp modelId="{C109F6EB-5007-4416-A0BB-A8537E14AA87}">
      <dsp:nvSpPr>
        <dsp:cNvPr id="0" name=""/>
        <dsp:cNvSpPr/>
      </dsp:nvSpPr>
      <dsp:spPr>
        <a:xfrm>
          <a:off x="5017699" y="147006"/>
          <a:ext cx="2376001" cy="140792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4357574" y="1697622"/>
          <a:ext cx="3816000" cy="1407922"/>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noProof="0" dirty="0">
              <a:effectLst>
                <a:outerShdw blurRad="38100" dist="38100" dir="2700000" algn="tl">
                  <a:srgbClr val="000000">
                    <a:alpha val="43137"/>
                  </a:srgbClr>
                </a:outerShdw>
              </a:effectLst>
            </a:rPr>
            <a:t>من خلال الإيمان والتوبة والمعمودية نتحرر من خطايانا ونصبح بلا عيب وبلا لوم أمام الله [التبرير] </a:t>
          </a:r>
          <a:br>
            <a:rPr lang="es-ES" sz="2000" b="1" kern="1200" noProof="0" dirty="0">
              <a:effectLst>
                <a:outerShdw blurRad="38100" dist="38100" dir="2700000" algn="tl">
                  <a:srgbClr val="000000">
                    <a:alpha val="43137"/>
                  </a:srgbClr>
                </a:outerShdw>
              </a:effectLst>
            </a:rPr>
          </a:br>
          <a:r>
            <a:rPr lang="ar-SA" sz="2000" b="1" kern="1200" noProof="0" dirty="0">
              <a:effectLst>
                <a:outerShdw blurRad="38100" dist="38100" dir="2700000" algn="tl">
                  <a:srgbClr val="000000">
                    <a:alpha val="43137"/>
                  </a:srgbClr>
                </a:outerShdw>
              </a:effectLst>
            </a:rPr>
            <a:t>(رومية 10:5؛ كولوسي 22:1)</a:t>
          </a:r>
          <a:endParaRPr lang="en-US" sz="2000" b="1" kern="1200" noProof="0" dirty="0">
            <a:effectLst>
              <a:outerShdw blurRad="38100" dist="38100" dir="2700000" algn="tl">
                <a:srgbClr val="000000">
                  <a:alpha val="43137"/>
                </a:srgbClr>
              </a:outerShdw>
            </a:effectLst>
          </a:endParaRPr>
        </a:p>
      </dsp:txBody>
      <dsp:txXfrm>
        <a:off x="4357574" y="1697622"/>
        <a:ext cx="3816000" cy="1407922"/>
      </dsp:txXfrm>
    </dsp:sp>
    <dsp:sp modelId="{6C7FBD44-A5F9-4455-A01E-1F65E2D55A80}">
      <dsp:nvSpPr>
        <dsp:cNvPr id="0" name=""/>
        <dsp:cNvSpPr/>
      </dsp:nvSpPr>
      <dsp:spPr>
        <a:xfrm>
          <a:off x="2836590" y="1697622"/>
          <a:ext cx="1393843" cy="140792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734753" y="3178602"/>
          <a:ext cx="4032006" cy="140792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من خلال عمل الروح القدس، تتغيّر حياتنا تدريجيًا ونصير قدّيسين أمام الله [التقديس] (رومية </a:t>
          </a:r>
          <a:r>
            <a:rPr lang="fr-FR" sz="2000" b="1" kern="1200" dirty="0"/>
            <a:t>/1:8</a:t>
          </a:r>
          <a:r>
            <a:rPr lang="ar-SA" sz="2000" b="1" kern="1200" dirty="0"/>
            <a:t> </a:t>
          </a:r>
          <a:r>
            <a:rPr lang="fr-FR" sz="2000" b="1" kern="1200" dirty="0"/>
            <a:t>2</a:t>
          </a:r>
          <a:r>
            <a:rPr lang="ar-SA" sz="2000" b="1" kern="1200" dirty="0" err="1"/>
            <a:t>كورنثوس</a:t>
          </a:r>
          <a:r>
            <a:rPr lang="ar-SA" sz="2000" b="1" kern="1200" dirty="0"/>
            <a:t> </a:t>
          </a:r>
          <a:r>
            <a:rPr lang="fr-FR" sz="2000" b="1" kern="1200" dirty="0"/>
            <a:t>17:5</a:t>
          </a:r>
          <a:r>
            <a:rPr lang="ar-SA" sz="2000" b="1" kern="1200" dirty="0"/>
            <a:t>).</a:t>
          </a:r>
          <a:endParaRPr lang="en-US" sz="2000" b="1" kern="1200" noProof="0" dirty="0">
            <a:effectLst>
              <a:outerShdw blurRad="38100" dist="38100" dir="2700000" algn="tl">
                <a:srgbClr val="000000">
                  <a:alpha val="43137"/>
                </a:srgbClr>
              </a:outerShdw>
            </a:effectLst>
          </a:endParaRPr>
        </a:p>
      </dsp:txBody>
      <dsp:txXfrm>
        <a:off x="734753" y="3178602"/>
        <a:ext cx="4032006" cy="1407922"/>
      </dsp:txXfrm>
    </dsp:sp>
    <dsp:sp modelId="{23C4F2D5-6CC6-4ABD-B543-1004840CE357}">
      <dsp:nvSpPr>
        <dsp:cNvPr id="0" name=""/>
        <dsp:cNvSpPr/>
      </dsp:nvSpPr>
      <dsp:spPr>
        <a:xfrm>
          <a:off x="4923238" y="3197215"/>
          <a:ext cx="2376001" cy="140792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038851" y="0"/>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0">
              <a:effectLst>
                <a:outerShdw blurRad="38100" dist="38100" dir="2700000" algn="tl">
                  <a:srgbClr val="000000">
                    <a:alpha val="43137"/>
                  </a:srgbClr>
                </a:outerShdw>
              </a:effectLst>
            </a:rPr>
            <a:t>استمر في الإيمان</a:t>
          </a:r>
          <a:endParaRPr lang="en-US" sz="2400" kern="1200" noProof="0" dirty="0">
            <a:effectLst>
              <a:outerShdw blurRad="38100" dist="38100" dir="2700000" algn="tl">
                <a:srgbClr val="000000">
                  <a:alpha val="43137"/>
                </a:srgbClr>
              </a:outerShdw>
            </a:effectLst>
          </a:endParaRPr>
        </a:p>
      </dsp:txBody>
      <dsp:txXfrm>
        <a:off x="8053080" y="14229"/>
        <a:ext cx="3632464" cy="457347"/>
      </dsp:txXfrm>
    </dsp:sp>
    <dsp:sp modelId="{99D36536-A3B4-4D49-83BE-457AE2F5B7A2}">
      <dsp:nvSpPr>
        <dsp:cNvPr id="0" name=""/>
        <dsp:cNvSpPr/>
      </dsp:nvSpPr>
      <dsp:spPr>
        <a:xfrm>
          <a:off x="10350991" y="597884"/>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7917799" y="600213"/>
          <a:ext cx="2325457" cy="2838318"/>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solidFill>
                <a:schemeClr val="tx1"/>
              </a:solidFill>
            </a:rPr>
            <a:t>كن مثابرا، كما كان </a:t>
          </a:r>
          <a:r>
            <a:rPr lang="ar-SA" sz="2400" b="1" i="0" kern="1200" dirty="0">
              <a:solidFill>
                <a:schemeClr val="tx1"/>
              </a:solidFill>
            </a:rPr>
            <a:t>بُطرُسُ</a:t>
          </a:r>
          <a:r>
            <a:rPr lang="ar-SA" sz="2400" b="1" kern="1200" noProof="0" dirty="0">
              <a:solidFill>
                <a:schemeClr val="tx1"/>
              </a:solidFill>
            </a:rPr>
            <a:t> بعد خروجه من السجن طرق الباب حتى فتح له</a:t>
          </a:r>
          <a:br>
            <a:rPr lang="ar-SA" sz="2400" b="1" kern="1200" noProof="0" dirty="0">
              <a:solidFill>
                <a:schemeClr val="tx1"/>
              </a:solidFill>
            </a:rPr>
          </a:br>
          <a:r>
            <a:rPr lang="ar-SA" sz="2400" b="1" kern="1200" noProof="0" dirty="0">
              <a:solidFill>
                <a:schemeClr val="tx1"/>
              </a:solidFill>
            </a:rPr>
            <a:t>(أعمال </a:t>
          </a:r>
          <a:r>
            <a:rPr lang="fr-FR" sz="2400" b="1" kern="1200" noProof="0" dirty="0">
              <a:solidFill>
                <a:schemeClr val="tx1"/>
              </a:solidFill>
            </a:rPr>
            <a:t>16-11:12</a:t>
          </a:r>
          <a:r>
            <a:rPr lang="ar-SA" sz="2400" b="1" kern="1200" noProof="0" dirty="0">
              <a:solidFill>
                <a:schemeClr val="tx1"/>
              </a:solidFill>
            </a:rPr>
            <a:t>)</a:t>
          </a:r>
          <a:endParaRPr lang="en-US" sz="2400" kern="1200" noProof="0" dirty="0">
            <a:solidFill>
              <a:schemeClr val="tx1"/>
            </a:solidFill>
          </a:endParaRPr>
        </a:p>
      </dsp:txBody>
      <dsp:txXfrm>
        <a:off x="8031339" y="713753"/>
        <a:ext cx="2098377" cy="2611238"/>
      </dsp:txXfrm>
    </dsp:sp>
    <dsp:sp modelId="{38F04ACA-9C01-45E8-8BFC-5DCFD3FAEB20}">
      <dsp:nvSpPr>
        <dsp:cNvPr id="0" name=""/>
        <dsp:cNvSpPr/>
      </dsp:nvSpPr>
      <dsp:spPr>
        <a:xfrm>
          <a:off x="3979784" y="51712"/>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alpha val="43137"/>
                  </a:srgbClr>
                </a:outerShdw>
              </a:effectLst>
            </a:rPr>
            <a:t>راسخ</a:t>
          </a:r>
          <a:endParaRPr lang="en-US" sz="2400" kern="1200" noProof="0" dirty="0">
            <a:effectLst>
              <a:outerShdw blurRad="38100" dist="38100" dir="2700000" algn="tl">
                <a:srgbClr val="000000">
                  <a:alpha val="43137"/>
                </a:srgbClr>
              </a:outerShdw>
            </a:effectLst>
          </a:endParaRPr>
        </a:p>
      </dsp:txBody>
      <dsp:txXfrm>
        <a:off x="3994013" y="65941"/>
        <a:ext cx="3632464" cy="457347"/>
      </dsp:txXfrm>
    </dsp:sp>
    <dsp:sp modelId="{F20D61F0-7A4B-4A87-8119-BA789B8B2306}">
      <dsp:nvSpPr>
        <dsp:cNvPr id="0" name=""/>
        <dsp:cNvSpPr/>
      </dsp:nvSpPr>
      <dsp:spPr>
        <a:xfrm>
          <a:off x="6355199" y="712184"/>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3936082" y="61725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noProof="0">
              <a:solidFill>
                <a:schemeClr val="tx1"/>
              </a:solidFill>
            </a:rPr>
            <a:t>يجب أن يكون إيماننا صلبا، مبنيا على الحقائق التي تعلمناها في الكتاب المقدس</a:t>
          </a:r>
          <a:endParaRPr lang="en-US" sz="2400" kern="1200" noProof="0" dirty="0">
            <a:solidFill>
              <a:schemeClr val="tx1"/>
            </a:solidFill>
          </a:endParaRPr>
        </a:p>
      </dsp:txBody>
      <dsp:txXfrm>
        <a:off x="4049622" y="730791"/>
        <a:ext cx="2098377" cy="2820779"/>
      </dsp:txXfrm>
    </dsp:sp>
    <dsp:sp modelId="{C473FD13-5BAF-4B9B-BF2E-9AAD8331BEC3}">
      <dsp:nvSpPr>
        <dsp:cNvPr id="0" name=""/>
        <dsp:cNvSpPr/>
      </dsp:nvSpPr>
      <dsp:spPr>
        <a:xfrm>
          <a:off x="11847" y="38070"/>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effectLst>
                <a:outerShdw blurRad="38100" dist="38100" dir="2700000" algn="tl">
                  <a:srgbClr val="000000">
                    <a:alpha val="43137"/>
                  </a:srgbClr>
                </a:outerShdw>
              </a:effectLst>
            </a:rPr>
            <a:t>صامد</a:t>
          </a:r>
          <a:endParaRPr lang="en-US" sz="2400" kern="1200" noProof="0" dirty="0">
            <a:effectLst>
              <a:outerShdw blurRad="38100" dist="38100" dir="2700000" algn="tl">
                <a:srgbClr val="000000">
                  <a:alpha val="43137"/>
                </a:srgbClr>
              </a:outerShdw>
            </a:effectLst>
          </a:endParaRPr>
        </a:p>
      </dsp:txBody>
      <dsp:txXfrm>
        <a:off x="26076" y="52299"/>
        <a:ext cx="3632464" cy="457347"/>
      </dsp:txXfrm>
    </dsp:sp>
    <dsp:sp modelId="{B9BC0BC2-73FB-4F25-88C4-5E109F8D6048}">
      <dsp:nvSpPr>
        <dsp:cNvPr id="0" name=""/>
        <dsp:cNvSpPr/>
      </dsp:nvSpPr>
      <dsp:spPr>
        <a:xfrm>
          <a:off x="2418403" y="62655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11852" y="645513"/>
          <a:ext cx="2325457" cy="2876608"/>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SA" sz="2400" b="1" kern="1200" noProof="0">
              <a:solidFill>
                <a:schemeClr val="tx1"/>
              </a:solidFill>
            </a:rPr>
            <a:t>يجب أن نكون ثابتين، ولا نتوقف أبدا عن الثقة في "أمل الإنجيل"</a:t>
          </a:r>
          <a:endParaRPr lang="en-US" sz="2400" kern="1200" noProof="0" dirty="0">
            <a:solidFill>
              <a:schemeClr val="tx1"/>
            </a:solidFill>
          </a:endParaRPr>
        </a:p>
      </dsp:txBody>
      <dsp:txXfrm>
        <a:off x="125392" y="759053"/>
        <a:ext cx="2098377" cy="26495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7967726"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91440" tIns="91440" rIns="713342"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تم ابتكاره قبل تأسيس العالم (1 بطرس 20:1)</a:t>
          </a:r>
          <a:endParaRPr lang="es-ES" sz="2400" b="1" kern="1200" dirty="0"/>
        </a:p>
      </dsp:txBody>
      <dsp:txXfrm>
        <a:off x="7967726" y="357185"/>
        <a:ext cx="3370118" cy="1053161"/>
      </dsp:txXfrm>
    </dsp:sp>
    <dsp:sp modelId="{3C6B5002-180C-4477-A2ED-292F41229F86}">
      <dsp:nvSpPr>
        <dsp:cNvPr id="0" name=""/>
        <dsp:cNvSpPr/>
      </dsp:nvSpPr>
      <dsp:spPr>
        <a:xfrm>
          <a:off x="10741053" y="205061"/>
          <a:ext cx="737213" cy="1105820"/>
        </a:xfrm>
        <a:prstGeom prst="rect">
          <a:avLst/>
        </a:prstGeom>
        <a:blipFill rotWithShape="1">
          <a:blip xmlns:r="http://schemas.openxmlformats.org/officeDocument/2006/relationships" r:embed="rId1"/>
          <a:srcRect/>
          <a:stretch>
            <a:fillRect l="-25000" r="-25000"/>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334083"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91440" tIns="91440" rIns="712891"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وقد تم نقله جزئيا إلى الملائكة </a:t>
          </a:r>
          <a:br>
            <a:rPr lang="es-ES" sz="2400" b="1" kern="1200" dirty="0"/>
          </a:br>
          <a:r>
            <a:rPr lang="ar-SA" sz="2400" b="1" kern="1200" dirty="0"/>
            <a:t>(1 بطرس 12:1)</a:t>
          </a:r>
          <a:endParaRPr lang="es-ES" sz="2400" b="1" kern="1200" dirty="0"/>
        </a:p>
      </dsp:txBody>
      <dsp:txXfrm>
        <a:off x="4334083" y="357469"/>
        <a:ext cx="3367990" cy="1052496"/>
      </dsp:txXfrm>
    </dsp:sp>
    <dsp:sp modelId="{C5F1C311-16D1-4BAD-BD58-36ECB6089C14}">
      <dsp:nvSpPr>
        <dsp:cNvPr id="0" name=""/>
        <dsp:cNvSpPr/>
      </dsp:nvSpPr>
      <dsp:spPr>
        <a:xfrm>
          <a:off x="7105659" y="205442"/>
          <a:ext cx="736747" cy="1105121"/>
        </a:xfrm>
        <a:prstGeom prst="rect">
          <a:avLst/>
        </a:prstGeom>
        <a:blipFill rotWithShape="1">
          <a:blip xmlns:r="http://schemas.openxmlformats.org/officeDocument/2006/relationships" r:embed="rId2"/>
          <a:srcRect/>
          <a:stretch>
            <a:fillRect l="-25000" r="-25000"/>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351736"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91440" tIns="91440" rIns="71019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كانت لمحة أولى عن آدم وحواء (تكوين 15:3)</a:t>
          </a:r>
          <a:endParaRPr lang="es-ES" sz="2400" b="1" kern="1200" dirty="0"/>
        </a:p>
      </dsp:txBody>
      <dsp:txXfrm>
        <a:off x="351736" y="359175"/>
        <a:ext cx="3355230" cy="1048509"/>
      </dsp:txXfrm>
    </dsp:sp>
    <dsp:sp modelId="{99FF1246-F785-43B0-88F4-BA95F6998F80}">
      <dsp:nvSpPr>
        <dsp:cNvPr id="0" name=""/>
        <dsp:cNvSpPr/>
      </dsp:nvSpPr>
      <dsp:spPr>
        <a:xfrm>
          <a:off x="3322379" y="207723"/>
          <a:ext cx="733956" cy="1100935"/>
        </a:xfrm>
        <a:prstGeom prst="rect">
          <a:avLst/>
        </a:prstGeom>
        <a:blipFill rotWithShape="1">
          <a:blip xmlns:r="http://schemas.openxmlformats.org/officeDocument/2006/relationships" r:embed="rId3"/>
          <a:srcRect/>
          <a:stretch>
            <a:fillRect l="-6000" r="-6000"/>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7906378"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91440" tIns="91440" rIns="71019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وقد وحي للأنبياء </a:t>
          </a:r>
          <a:br>
            <a:rPr lang="es-ES" sz="2400" b="1" kern="1200" dirty="0"/>
          </a:br>
          <a:r>
            <a:rPr lang="ar-SA" sz="2400" b="1" kern="1200" dirty="0"/>
            <a:t>(1 بطرس -11-10:1)</a:t>
          </a:r>
          <a:endParaRPr lang="es-ES" sz="2400" b="1" kern="1200" dirty="0"/>
        </a:p>
      </dsp:txBody>
      <dsp:txXfrm>
        <a:off x="7906378" y="1701192"/>
        <a:ext cx="3355230" cy="1048509"/>
      </dsp:txXfrm>
    </dsp:sp>
    <dsp:sp modelId="{24FA9EF7-A039-45B7-914F-CE5657FE2BAA}">
      <dsp:nvSpPr>
        <dsp:cNvPr id="0" name=""/>
        <dsp:cNvSpPr/>
      </dsp:nvSpPr>
      <dsp:spPr>
        <a:xfrm>
          <a:off x="10667453" y="1549741"/>
          <a:ext cx="733956" cy="1100935"/>
        </a:xfrm>
        <a:prstGeom prst="rect">
          <a:avLst/>
        </a:prstGeom>
        <a:blipFill rotWithShape="1">
          <a:blip xmlns:r="http://schemas.openxmlformats.org/officeDocument/2006/relationships" r:embed="rId4"/>
          <a:srcRect/>
          <a:stretch>
            <a:fillRect l="-3000" r="-3000"/>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286026"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91440" tIns="91440" rIns="71019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t>يسوع كشف ذلك أولا لليهود (متى 24:15)</a:t>
          </a:r>
          <a:endParaRPr lang="es-ES" sz="2400" b="1" kern="1200" dirty="0"/>
        </a:p>
      </dsp:txBody>
      <dsp:txXfrm>
        <a:off x="4286026" y="1701192"/>
        <a:ext cx="3355230" cy="1048509"/>
      </dsp:txXfrm>
    </dsp:sp>
    <dsp:sp modelId="{33EB6DAF-74F0-41B9-A2AB-5845D37A1B97}">
      <dsp:nvSpPr>
        <dsp:cNvPr id="0" name=""/>
        <dsp:cNvSpPr/>
      </dsp:nvSpPr>
      <dsp:spPr>
        <a:xfrm>
          <a:off x="7047101" y="1549741"/>
          <a:ext cx="733956" cy="1100935"/>
        </a:xfrm>
        <a:prstGeom prst="rect">
          <a:avLst/>
        </a:prstGeom>
        <a:blipFill rotWithShape="1">
          <a:blip xmlns:r="http://schemas.openxmlformats.org/officeDocument/2006/relationships" r:embed="rId5"/>
          <a:srcRect/>
          <a:stretch>
            <a:fillRect t="-3000" b="-3000"/>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428604"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6200" tIns="76200" rIns="824998"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ثم انكشف بالكامل لجميع الناس (كولوسي 27:1)</a:t>
          </a:r>
          <a:endParaRPr lang="es-ES" sz="2000" b="1" kern="1200" dirty="0"/>
        </a:p>
      </dsp:txBody>
      <dsp:txXfrm>
        <a:off x="428604" y="1690881"/>
        <a:ext cx="3370118" cy="1053161"/>
      </dsp:txXfrm>
    </dsp:sp>
    <dsp:sp modelId="{FD69359A-4654-49F1-B6B2-52CF039360B0}">
      <dsp:nvSpPr>
        <dsp:cNvPr id="0" name=""/>
        <dsp:cNvSpPr/>
      </dsp:nvSpPr>
      <dsp:spPr>
        <a:xfrm>
          <a:off x="3260508" y="1555400"/>
          <a:ext cx="737213" cy="1105820"/>
        </a:xfrm>
        <a:prstGeom prst="rect">
          <a:avLst/>
        </a:prstGeom>
        <a:blipFill rotWithShape="1">
          <a:blip xmlns:r="http://schemas.openxmlformats.org/officeDocument/2006/relationships" r:embed="rId6"/>
          <a:srcRect/>
          <a:stretch>
            <a:fillRect l="-6000" r="-6000"/>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10186570" y="0"/>
          <a:ext cx="1406156" cy="1406156"/>
        </a:xfrm>
        <a:prstGeom prst="pie">
          <a:avLst>
            <a:gd name="adj1" fmla="val 16200000"/>
            <a:gd name="adj2" fmla="val 54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0"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t>شرح لهم العقيدة المسيحية والممارسات (2 تسالونيكي </a:t>
          </a:r>
          <a:r>
            <a:rPr lang="fr-FR" sz="2400" b="1" kern="1200" noProof="0" dirty="0"/>
            <a:t>15:2</a:t>
          </a:r>
          <a:r>
            <a:rPr lang="ar-SA" sz="2400" b="1" kern="1200" noProof="0" dirty="0"/>
            <a:t>)</a:t>
          </a:r>
          <a:endParaRPr lang="en-US" sz="2400" kern="1200" noProof="0" dirty="0"/>
        </a:p>
      </dsp:txBody>
      <dsp:txXfrm>
        <a:off x="0" y="0"/>
        <a:ext cx="10889649" cy="421847"/>
      </dsp:txXfrm>
    </dsp:sp>
    <dsp:sp modelId="{10BD5450-BABB-48E3-B9FF-9E8AA18A9B3D}">
      <dsp:nvSpPr>
        <dsp:cNvPr id="0" name=""/>
        <dsp:cNvSpPr/>
      </dsp:nvSpPr>
      <dsp:spPr>
        <a:xfrm>
          <a:off x="10432648" y="421847"/>
          <a:ext cx="914000" cy="914000"/>
        </a:xfrm>
        <a:prstGeom prst="pie">
          <a:avLst>
            <a:gd name="adj1" fmla="val 16200000"/>
            <a:gd name="adj2" fmla="val 54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0"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t>حذرهم من عواقب رفض الإنجيل (عبرانيين </a:t>
          </a:r>
          <a:r>
            <a:rPr lang="fr-FR" sz="2400" b="1" kern="1200" noProof="0" dirty="0"/>
            <a:t>25:10</a:t>
          </a:r>
          <a:r>
            <a:rPr lang="ar-SA" sz="2400" b="1" kern="1200" noProof="0" dirty="0"/>
            <a:t>-29)</a:t>
          </a:r>
          <a:endParaRPr lang="en-US" sz="2400" kern="1200" noProof="0" dirty="0"/>
        </a:p>
      </dsp:txBody>
      <dsp:txXfrm>
        <a:off x="0" y="421847"/>
        <a:ext cx="10889649" cy="421846"/>
      </dsp:txXfrm>
    </dsp:sp>
    <dsp:sp modelId="{F4807447-6BA8-4E90-861B-DD95033FF1E2}">
      <dsp:nvSpPr>
        <dsp:cNvPr id="0" name=""/>
        <dsp:cNvSpPr/>
      </dsp:nvSpPr>
      <dsp:spPr>
        <a:xfrm>
          <a:off x="10678725" y="843694"/>
          <a:ext cx="421846" cy="421846"/>
        </a:xfrm>
        <a:prstGeom prst="pie">
          <a:avLst>
            <a:gd name="adj1" fmla="val 16200000"/>
            <a:gd name="adj2" fmla="val 54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0"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noProof="0" dirty="0"/>
            <a:t>حذرهم من مخاطر المعلمين الكذبة (أعمال </a:t>
          </a:r>
          <a:r>
            <a:rPr lang="fr-FR" sz="2400" b="1" kern="1200" noProof="0" dirty="0"/>
            <a:t>29:20</a:t>
          </a:r>
          <a:r>
            <a:rPr lang="ar-SA" sz="2400" b="1" kern="1200" noProof="0" dirty="0"/>
            <a:t>-30)</a:t>
          </a:r>
          <a:endParaRPr lang="en-US" sz="2400" kern="1200" noProof="0" dirty="0"/>
        </a:p>
      </dsp:txBody>
      <dsp:txXfrm>
        <a:off x="0"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24/02/2026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24/02/2026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24/02/2026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0.jpeg"/><Relationship Id="rId4" Type="http://schemas.openxmlformats.org/officeDocument/2006/relationships/diagramLayout" Target="../diagrams/layout5.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0" y="-50800"/>
            <a:ext cx="12192000" cy="769441"/>
          </a:xfrm>
          <a:prstGeom prst="rect">
            <a:avLst/>
          </a:prstGeom>
          <a:noFill/>
        </p:spPr>
        <p:txBody>
          <a:bodyPr wrap="square" rtlCol="0">
            <a:spAutoFit/>
            <a:scene3d>
              <a:camera prst="orthographicFront"/>
              <a:lightRig rig="sunset" dir="t"/>
            </a:scene3d>
            <a:sp3d extrusionH="57150">
              <a:bevelT h="25400" prst="softRound"/>
            </a:sp3d>
          </a:bodyPr>
          <a:lstStyle/>
          <a:p>
            <a:pPr algn="ctr" rtl="1"/>
            <a:r>
              <a:rPr lang="ar-SA" sz="4400" b="1" spc="600" dirty="0">
                <a:ln w="12700" cmpd="sng">
                  <a:solidFill>
                    <a:schemeClr val="accent4"/>
                  </a:solidFill>
                  <a:prstDash val="solid"/>
                </a:ln>
                <a:solidFill>
                  <a:schemeClr val="accent4">
                    <a:lumMod val="75000"/>
                  </a:schemeClr>
                </a:solidFill>
                <a:effectLst>
                  <a:outerShdw blurRad="38100" dist="38100" dir="2700000" algn="tl">
                    <a:srgbClr val="000000"/>
                  </a:outerShdw>
                </a:effectLst>
              </a:rPr>
              <a:t>المصالحة والرجاء</a:t>
            </a:r>
            <a:endParaRPr lang="en-US" sz="4400" b="1" spc="600" noProof="0" dirty="0">
              <a:ln w="12700" cmpd="sng">
                <a:solidFill>
                  <a:schemeClr val="accent4"/>
                </a:solidFill>
                <a:prstDash val="solid"/>
              </a:ln>
              <a:solidFill>
                <a:schemeClr val="accent4">
                  <a:lumMod val="75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D1996CD4-A69F-B7FA-EBD2-92956A4A54EE}"/>
              </a:ext>
            </a:extLst>
          </p:cNvPr>
          <p:cNvSpPr txBox="1"/>
          <p:nvPr/>
        </p:nvSpPr>
        <p:spPr>
          <a:xfrm>
            <a:off x="4909617" y="6465570"/>
            <a:ext cx="2372765" cy="338554"/>
          </a:xfrm>
          <a:prstGeom prst="rect">
            <a:avLst/>
          </a:prstGeom>
          <a:noFill/>
        </p:spPr>
        <p:txBody>
          <a:bodyPr wrap="none" rtlCol="0">
            <a:spAutoFit/>
          </a:bodyPr>
          <a:lstStyle/>
          <a:p>
            <a:pPr algn="ctr" rtl="1"/>
            <a:r>
              <a:rPr lang="ar-SA" sz="1600" b="1">
                <a:solidFill>
                  <a:srgbClr val="C3AF97"/>
                </a:solidFill>
              </a:rPr>
              <a:t>الدرس 9 ليوم 28 فبراير 2026</a:t>
            </a:r>
            <a:endParaRPr lang="en-US" sz="1600" b="1" noProof="0" dirty="0">
              <a:solidFill>
                <a:srgbClr val="C3AF97"/>
              </a:solidFill>
            </a:endParaRP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rtl="1"/>
            <a:r>
              <a:rPr lang="ar-SA" sz="6000" b="1" spc="50">
                <a:ln w="0"/>
                <a:solidFill>
                  <a:schemeClr val="bg1"/>
                </a:solidFill>
                <a:effectLst>
                  <a:innerShdw blurRad="63500" dist="50800" dir="13500000">
                    <a:srgbClr val="000000">
                      <a:alpha val="50000"/>
                    </a:srgbClr>
                  </a:innerShdw>
                </a:effectLst>
              </a:rPr>
              <a:t>قوة الإنجيل</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87160"/>
            <a:ext cx="12191999" cy="769441"/>
          </a:xfrm>
          <a:prstGeom prst="rect">
            <a:avLst/>
          </a:prstGeom>
          <a:noFill/>
        </p:spPr>
        <p:txBody>
          <a:bodyPr wrap="square">
            <a:spAutoFit/>
          </a:bodyPr>
          <a:lstStyle/>
          <a:p>
            <a:pPr algn="ctr" rtl="1"/>
            <a:r>
              <a:rPr lang="ar-SA" sz="4400" b="1" spc="50">
                <a:ln w="9525" cmpd="sng">
                  <a:solidFill>
                    <a:schemeClr val="accent1"/>
                  </a:solidFill>
                  <a:prstDash val="solid"/>
                </a:ln>
                <a:solidFill>
                  <a:srgbClr val="70AD47">
                    <a:tint val="1000"/>
                  </a:srgbClr>
                </a:solidFill>
                <a:effectLst>
                  <a:glow rad="38100">
                    <a:schemeClr val="accent1">
                      <a:alpha val="40000"/>
                    </a:schemeClr>
                  </a:glow>
                </a:effectLst>
              </a:rPr>
              <a:t>إعلان الإنجيل</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a:extLst>
              <a:ext uri="{FF2B5EF4-FFF2-40B4-BE49-F238E27FC236}">
                <a16:creationId xmlns:a16="http://schemas.microsoft.com/office/drawing/2014/main" id="{53678017-D366-38C6-1F76-5FA1CDF6332E}"/>
              </a:ext>
            </a:extLst>
          </p:cNvPr>
          <p:cNvSpPr txBox="1"/>
          <p:nvPr/>
        </p:nvSpPr>
        <p:spPr>
          <a:xfrm>
            <a:off x="519112" y="850328"/>
            <a:ext cx="11153774" cy="400110"/>
          </a:xfrm>
          <a:prstGeom prst="rect">
            <a:avLst/>
          </a:prstGeom>
          <a:noFill/>
        </p:spPr>
        <p:txBody>
          <a:bodyPr wrap="square">
            <a:spAutoFit/>
          </a:bodyPr>
          <a:lstStyle/>
          <a:p>
            <a:pPr algn="ctr" rtl="1"/>
            <a:r>
              <a:rPr lang="en-U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الّذي نُنادي بهِ منذِرينَ كُلَّ إنسانٍ، ومُعَلِّمينَ كُلَّ إنسانٍ، بكُلِّ حِكمَةٍ، لكَيْ نُحضِرَ كُلَّ إنسانٍ كامِلًا في المَسيحِ يَسوعَ.” </a:t>
            </a:r>
            <a:r>
              <a:rPr lang="ar-SA"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(كولوسي </a:t>
            </a:r>
            <a:r>
              <a:rPr lang="fr-FR"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28:1</a:t>
            </a:r>
            <a:r>
              <a:rPr lang="ar-SA"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n-US" sz="16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687420"/>
            <a:ext cx="6987941" cy="1200329"/>
          </a:xfrm>
          <a:prstGeom prst="rect">
            <a:avLst/>
          </a:prstGeom>
          <a:noFill/>
        </p:spPr>
        <p:txBody>
          <a:bodyPr wrap="square" rtlCol="0">
            <a:spAutoFit/>
          </a:bodyPr>
          <a:lstStyle/>
          <a:p>
            <a:pPr algn="r" rtl="1">
              <a:spcBef>
                <a:spcPts val="600"/>
              </a:spcBef>
            </a:pPr>
            <a:r>
              <a:rPr lang="ar-SA" sz="2400" b="1" dirty="0"/>
              <a:t>كيف بشر بولس بالإنجيل؟ كان تركيز وعظه على المسيح المصلوب (1 </a:t>
            </a:r>
            <a:r>
              <a:rPr lang="ar-SA" sz="2400" b="1" dirty="0" err="1"/>
              <a:t>كورنثوس</a:t>
            </a:r>
            <a:r>
              <a:rPr lang="ar-SA" sz="2400" b="1" dirty="0"/>
              <a:t> </a:t>
            </a:r>
            <a:r>
              <a:rPr lang="fr-FR" sz="2400" b="1" dirty="0"/>
              <a:t>23:1</a:t>
            </a:r>
            <a:r>
              <a:rPr lang="ar-SA" sz="2400" b="1" dirty="0"/>
              <a:t>). وبمجرد أن قبل الناس يسوع، وبخهم وعلمهم حتى أصبحوا كاملين (</a:t>
            </a:r>
            <a:r>
              <a:rPr lang="ar-SA" sz="2400" b="1" dirty="0" err="1"/>
              <a:t>كولوسي</a:t>
            </a:r>
            <a:r>
              <a:rPr lang="ar-SA" sz="2400" b="1" dirty="0"/>
              <a:t> </a:t>
            </a:r>
            <a:r>
              <a:rPr lang="fr-FR" sz="2400" b="1" dirty="0"/>
              <a:t>29-28:1</a:t>
            </a:r>
            <a:r>
              <a:rPr lang="ar-SA" sz="2400" b="1" dirty="0"/>
              <a:t>). كيف فعل ذلك؟</a:t>
            </a:r>
            <a:endParaRPr lang="en-US" sz="2400" b="1" noProof="0" dirty="0"/>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2070892001"/>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468453" cy="830997"/>
          </a:xfrm>
          <a:prstGeom prst="rect">
            <a:avLst/>
          </a:prstGeom>
          <a:noFill/>
        </p:spPr>
        <p:txBody>
          <a:bodyPr wrap="square" rtlCol="0">
            <a:spAutoFit/>
          </a:bodyPr>
          <a:lstStyle/>
          <a:p>
            <a:pPr algn="r" rtl="1">
              <a:spcBef>
                <a:spcPts val="600"/>
              </a:spcBef>
            </a:pPr>
            <a:r>
              <a:rPr lang="ar-SA" sz="2400" b="1" dirty="0"/>
              <a:t>انتظر لحظة... هل تجعلها مثالية؟ وليس فقط بعضهم... "كل رجل"!  </a:t>
            </a:r>
            <a:br>
              <a:rPr lang="es-ES" sz="2400" b="1" dirty="0"/>
            </a:br>
            <a:r>
              <a:rPr lang="ar-SA" sz="2400" b="1" dirty="0"/>
              <a:t>(كولوسي </a:t>
            </a:r>
            <a:r>
              <a:rPr lang="fr-FR" sz="2400" b="1" dirty="0"/>
              <a:t>28:1</a:t>
            </a:r>
            <a:r>
              <a:rPr lang="ar-SA" sz="2400" b="1" dirty="0"/>
              <a:t>ب).</a:t>
            </a:r>
            <a:endParaRPr lang="en-US" sz="2400" b="1" noProof="0" dirty="0"/>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413823"/>
            <a:ext cx="8468453" cy="1200329"/>
          </a:xfrm>
          <a:prstGeom prst="rect">
            <a:avLst/>
          </a:prstGeom>
          <a:noFill/>
        </p:spPr>
        <p:txBody>
          <a:bodyPr wrap="square">
            <a:spAutoFit/>
          </a:bodyPr>
          <a:lstStyle/>
          <a:p>
            <a:pPr algn="r" rtl="1">
              <a:spcBef>
                <a:spcPts val="600"/>
              </a:spcBef>
            </a:pPr>
            <a:r>
              <a:rPr lang="ar-SA" sz="2400" b="1" dirty="0"/>
              <a:t>الكلمة اليونانية التي تترجم إلى "ناضج" (</a:t>
            </a:r>
            <a:r>
              <a:rPr lang="en-US" sz="2400" b="1" i="1" dirty="0" err="1"/>
              <a:t>teleios</a:t>
            </a:r>
            <a:r>
              <a:rPr lang="ar-SA" sz="2400" b="1" dirty="0"/>
              <a:t>) تعني التام وبدون عيب. من خلال عملية النمو المسيحي، نصبح مدركين بشدة لعمق شريعة الله ومتطلباتها. هدفنا، إذا، هو أن نكون كاملين في المسيح يسوع.</a:t>
            </a:r>
            <a:endParaRPr lang="en-US" sz="2400" b="1" noProof="0" dirty="0"/>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left)">
                                      <p:cBhvr>
                                        <p:cTn id="48" dur="500"/>
                                        <p:tgtEl>
                                          <p:spTgt spid="2">
                                            <p:graphicEl>
                                              <a:dgm id="{12DA069D-C27C-447C-ABA1-9A69B5259F86}"/>
                                            </p:graphicEl>
                                          </p:spTgt>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righ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left)">
                                      <p:cBhvr>
                                        <p:cTn id="56" dur="500"/>
                                        <p:tgtEl>
                                          <p:spTgt spid="2">
                                            <p:graphicEl>
                                              <a:dgm id="{10BD5450-BABB-48E3-B9FF-9E8AA18A9B3D}"/>
                                            </p:graphicEl>
                                          </p:spTgt>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righ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left)">
                                      <p:cBhvr>
                                        <p:cTn id="64" dur="500"/>
                                        <p:tgtEl>
                                          <p:spTgt spid="2">
                                            <p:graphicEl>
                                              <a:dgm id="{F4807447-6BA8-4E90-861B-DD95033FF1E2}"/>
                                            </p:graphicEl>
                                          </p:spTgt>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righ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righ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131649" y="2161411"/>
            <a:ext cx="9701263" cy="3416320"/>
          </a:xfrm>
          <a:prstGeom prst="rect">
            <a:avLst/>
          </a:prstGeom>
          <a:noFill/>
        </p:spPr>
        <p:txBody>
          <a:bodyPr wrap="square">
            <a:spAutoFit/>
          </a:bodyPr>
          <a:lstStyle/>
          <a:p>
            <a:pPr algn="ctr" rtl="1">
              <a:spcBef>
                <a:spcPts val="600"/>
              </a:spcBef>
            </a:pPr>
            <a:r>
              <a:rPr lang="en-US" sz="2800" b="1" noProof="0" dirty="0">
                <a:latin typeface="Constantia" panose="02030602050306030303" pitchFamily="18" charset="0"/>
              </a:rPr>
              <a:t>“</a:t>
            </a:r>
            <a:r>
              <a:rPr lang="ar-SA" sz="3600" b="1" dirty="0"/>
              <a:t>عندما نتأمّل في الفادي المصلوب، ندرك بصورة أعمق عظمة ومعنى الذبيحة التي قدّمها جلال السماء. إن خطة الخلاص تتمجّد أمامنا، وفكر </a:t>
            </a:r>
            <a:r>
              <a:rPr lang="ar-SA" sz="3600" b="1" dirty="0" err="1"/>
              <a:t>الجلجثة</a:t>
            </a:r>
            <a:r>
              <a:rPr lang="ar-SA" sz="3600" b="1" dirty="0"/>
              <a:t> يوقظ في قلوبنا مشاعر حيّة ومقدّسة. سيكون تسبيح الله والحمل في قلوبنا وعلى شفاهنا؛ لأن الكبرياء وعبادة الذات لا يمكن أن يزدهرا في النفس التي تحفظ حيّة في ذاكرتها مشاهد </a:t>
            </a:r>
            <a:r>
              <a:rPr lang="ar-SA" sz="3600" b="1" dirty="0" err="1"/>
              <a:t>الجلجثة</a:t>
            </a:r>
            <a:r>
              <a:rPr lang="en-US" sz="28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B370FBA7-1FC7-35CC-116F-E319079AA086}"/>
              </a:ext>
            </a:extLst>
          </p:cNvPr>
          <p:cNvSpPr txBox="1"/>
          <p:nvPr/>
        </p:nvSpPr>
        <p:spPr>
          <a:xfrm>
            <a:off x="7904536" y="5808445"/>
            <a:ext cx="3152531" cy="338554"/>
          </a:xfrm>
          <a:prstGeom prst="rect">
            <a:avLst/>
          </a:prstGeom>
          <a:noFill/>
        </p:spPr>
        <p:txBody>
          <a:bodyPr wrap="none" rtlCol="0">
            <a:spAutoFit/>
          </a:bodyPr>
          <a:lstStyle/>
          <a:p>
            <a:pPr algn="r"/>
            <a:r>
              <a:rPr lang="en-US" sz="1600" b="1" noProof="0" dirty="0" err="1"/>
              <a:t>EGW</a:t>
            </a:r>
            <a:r>
              <a:rPr lang="en-US" sz="1600" b="1" noProof="0" dirty="0"/>
              <a:t> (The Desire of Ages, p. 661)</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66676" y="2421329"/>
            <a:ext cx="6303350" cy="286232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kumimoji="0" lang="en-US" sz="6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a:t>
            </a:r>
            <a:r>
              <a:rPr lang="ar-SA" sz="6000" b="1" i="0" dirty="0">
                <a:solidFill>
                  <a:srgbClr val="DDDDFF"/>
                </a:solidFill>
                <a:effectLst/>
                <a:latin typeface="Inter"/>
              </a:rPr>
              <a:t>لأنَّهُ جَعَلَ الّذي لم يَعرِفْ خَطيَّةً، خَطيَّةً لأجلِنا، لنَصيرَ نَحنُ برَّ اللهِ فيهِ</a:t>
            </a:r>
            <a:r>
              <a:rPr kumimoji="0" lang="en-US" sz="60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endParaRPr kumimoji="0" lang="en-US" sz="48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23220"/>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lvl="0" rtl="1">
              <a:defRPr/>
            </a:pPr>
            <a:r>
              <a:rPr lang="ar-SA" sz="2800" dirty="0">
                <a:solidFill>
                  <a:srgbClr val="156082">
                    <a:lumMod val="20000"/>
                    <a:lumOff val="80000"/>
                  </a:srgbClr>
                </a:solidFill>
              </a:rPr>
              <a:t>2 </a:t>
            </a:r>
            <a:r>
              <a:rPr lang="ar-SA" sz="2800" dirty="0" err="1">
                <a:solidFill>
                  <a:srgbClr val="156082">
                    <a:lumMod val="20000"/>
                    <a:lumOff val="80000"/>
                  </a:srgbClr>
                </a:solidFill>
              </a:rPr>
              <a:t>كورنثوس</a:t>
            </a:r>
            <a:r>
              <a:rPr lang="ar-SA" sz="2800" dirty="0">
                <a:solidFill>
                  <a:srgbClr val="156082">
                    <a:lumMod val="20000"/>
                    <a:lumOff val="80000"/>
                  </a:srgbClr>
                </a:solidFill>
              </a:rPr>
              <a:t> </a:t>
            </a:r>
            <a:r>
              <a:rPr lang="fr-FR" sz="2800" dirty="0">
                <a:solidFill>
                  <a:srgbClr val="156082">
                    <a:lumMod val="20000"/>
                    <a:lumOff val="80000"/>
                  </a:srgbClr>
                </a:solidFill>
              </a:rPr>
              <a:t>21:5</a:t>
            </a:r>
            <a:endParaRPr kumimoji="0" lang="en-US" sz="2800"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480845587"/>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94037"/>
            <a:ext cx="7432727" cy="830997"/>
          </a:xfrm>
          <a:prstGeom prst="rect">
            <a:avLst/>
          </a:prstGeom>
          <a:noFill/>
        </p:spPr>
        <p:txBody>
          <a:bodyPr wrap="square" rtlCol="0">
            <a:spAutoFit/>
          </a:bodyPr>
          <a:lstStyle/>
          <a:p>
            <a:pPr algn="r" rtl="1">
              <a:spcBef>
                <a:spcPts val="600"/>
              </a:spcBef>
            </a:pPr>
            <a:r>
              <a:rPr lang="ar-SA" sz="2400" b="1" dirty="0"/>
              <a:t>بعد أن ذكر أن صليب المسيح قد صالح بين السماء والأرض (</a:t>
            </a:r>
            <a:r>
              <a:rPr lang="ar-SA" sz="2400" b="1" dirty="0" err="1"/>
              <a:t>كولوسي</a:t>
            </a:r>
            <a:r>
              <a:rPr lang="ar-SA" sz="2400" b="1" dirty="0"/>
              <a:t> </a:t>
            </a:r>
            <a:r>
              <a:rPr lang="fr-FR" sz="2400" b="1" dirty="0"/>
              <a:t>20:1</a:t>
            </a:r>
            <a:r>
              <a:rPr lang="ar-SA" sz="2400" b="1" dirty="0"/>
              <a:t>)، يمضي بولس ليشرح الآثار العملية لهذه المصالحة بالنسبة لنا.</a:t>
            </a:r>
            <a:endParaRPr lang="en-US" sz="2400" b="1" noProof="0" dirty="0"/>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7" y="1280750"/>
            <a:ext cx="7432727" cy="830997"/>
          </a:xfrm>
          <a:prstGeom prst="rect">
            <a:avLst/>
          </a:prstGeom>
          <a:noFill/>
        </p:spPr>
        <p:txBody>
          <a:bodyPr wrap="square">
            <a:spAutoFit/>
          </a:bodyPr>
          <a:lstStyle/>
          <a:p>
            <a:pPr algn="r" rtl="1">
              <a:spcBef>
                <a:spcPts val="600"/>
              </a:spcBef>
            </a:pPr>
            <a:r>
              <a:rPr lang="ar-SA" sz="2400" b="1" dirty="0"/>
              <a:t>كيف غيرنا هذا؟ كيف توقع الله كل هذا؟ ماذا يمكننا أن نفعل لمساعدة الآخرين على المشاركة في المصالحة وكسب الأمل؟</a:t>
            </a:r>
            <a:endParaRPr lang="en-US" sz="2400" b="1" noProof="0" dirty="0"/>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66675"/>
            <a:ext cx="7964130" cy="2571750"/>
          </a:xfrm>
          <a:prstGeom prst="rect">
            <a:avLst/>
          </a:prstGeom>
          <a:noFill/>
        </p:spPr>
        <p:txBody>
          <a:bodyPr wrap="square">
            <a:prstTxWarp prst="textTriangle">
              <a:avLst/>
            </a:prstTxWarp>
            <a:spAutoFit/>
          </a:bodyPr>
          <a:lstStyle/>
          <a:p>
            <a:pPr algn="ctr" rtl="1"/>
            <a:r>
              <a:rPr lang="ar-SA" sz="6000" b="1" spc="50" dirty="0">
                <a:ln w="0"/>
                <a:solidFill>
                  <a:schemeClr val="bg1"/>
                </a:solidFill>
                <a:effectLst>
                  <a:innerShdw blurRad="63500" dist="50800" dir="13500000">
                    <a:srgbClr val="000000">
                      <a:alpha val="50000"/>
                    </a:srgbClr>
                  </a:innerShdw>
                </a:effectLst>
              </a:rPr>
              <a:t>آثار المصالحة</a:t>
            </a:r>
            <a:endParaRPr lang="en-US" sz="6000" b="1" spc="50" noProof="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12456"/>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rtl="1"/>
            <a:r>
              <a:rPr lang="ar-SA" sz="4400" b="1" spc="600">
                <a:ln w="25400">
                  <a:solidFill>
                    <a:schemeClr val="accent2"/>
                  </a:solidFill>
                  <a:prstDash val="solid"/>
                </a:ln>
                <a:solidFill>
                  <a:schemeClr val="accent2">
                    <a:lumMod val="40000"/>
                    <a:lumOff val="60000"/>
                  </a:schemeClr>
                </a:solidFill>
              </a:rPr>
              <a:t>من الأشرار إلى القديسين</a:t>
            </a:r>
            <a:endParaRPr lang="en-US" sz="4400" b="1" spc="600" noProof="0" dirty="0">
              <a:ln w="25400">
                <a:solidFill>
                  <a:schemeClr val="accent2"/>
                </a:solid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829468"/>
            <a:ext cx="11277600" cy="646331"/>
          </a:xfrm>
          <a:prstGeom prst="rect">
            <a:avLst/>
          </a:prstGeom>
          <a:noFill/>
        </p:spPr>
        <p:txBody>
          <a:bodyPr wrap="square">
            <a:spAutoFit/>
            <a:scene3d>
              <a:camera prst="orthographicFront"/>
              <a:lightRig rig="threePt" dir="t"/>
            </a:scene3d>
            <a:sp3d extrusionH="57150">
              <a:bevelT w="38100" h="38100"/>
            </a:sp3d>
          </a:bodyPr>
          <a:lstStyle/>
          <a:p>
            <a:pPr algn="ctr" rtl="1"/>
            <a:r>
              <a:rPr lang="en-US" b="1" noProof="0" dirty="0">
                <a:solidFill>
                  <a:schemeClr val="accent3"/>
                </a:solidFill>
                <a:latin typeface="Comic Sans MS" panose="030F0702030302020204" pitchFamily="66" charset="0"/>
              </a:rPr>
              <a:t>“</a:t>
            </a:r>
            <a:r>
              <a:rPr lang="ar-SA" b="1" dirty="0">
                <a:solidFill>
                  <a:schemeClr val="accent3"/>
                </a:solidFill>
                <a:latin typeface="Comic Sans MS" panose="030F0702030302020204" pitchFamily="66" charset="0"/>
              </a:rPr>
              <a:t>وأنتُمُ الّذينَ كنتُم قَبلًا أجنَبيّينَ وأعداءً في الفِكرِ، في الأعمالِ الشِّرّيرَةِ، قد صالَحَكُمُ الآنَ 22في جِسمِ بَشَريَّتِهِ بالموتِ، ليُحضِرَكُمْ قِدّيسينَ وبلا لومٍ ولا شَكوَى أمامَهُ</a:t>
            </a:r>
            <a:r>
              <a:rPr lang="en-US" b="1" dirty="0">
                <a:solidFill>
                  <a:schemeClr val="accent3"/>
                </a:solidFill>
                <a:latin typeface="Comic Sans MS" panose="030F0702030302020204" pitchFamily="66" charset="0"/>
              </a:rPr>
              <a:t>—.” </a:t>
            </a:r>
            <a:r>
              <a:rPr lang="ar-SA" sz="1400" b="1" dirty="0">
                <a:solidFill>
                  <a:schemeClr val="accent3"/>
                </a:solidFill>
                <a:latin typeface="Comic Sans MS" panose="030F0702030302020204" pitchFamily="66" charset="0"/>
              </a:rPr>
              <a:t>(</a:t>
            </a:r>
            <a:r>
              <a:rPr lang="ar-SA" sz="1400" b="1" dirty="0" err="1">
                <a:solidFill>
                  <a:schemeClr val="accent3"/>
                </a:solidFill>
                <a:latin typeface="Comic Sans MS" panose="030F0702030302020204" pitchFamily="66" charset="0"/>
              </a:rPr>
              <a:t>كولوسي</a:t>
            </a:r>
            <a:r>
              <a:rPr lang="ar-SA" sz="1400" b="1" dirty="0">
                <a:solidFill>
                  <a:schemeClr val="accent3"/>
                </a:solidFill>
                <a:latin typeface="Comic Sans MS" panose="030F0702030302020204" pitchFamily="66" charset="0"/>
              </a:rPr>
              <a:t> </a:t>
            </a:r>
            <a:r>
              <a:rPr lang="fr-FR" sz="1400" b="1" dirty="0">
                <a:solidFill>
                  <a:schemeClr val="accent3"/>
                </a:solidFill>
                <a:latin typeface="Comic Sans MS" panose="030F0702030302020204" pitchFamily="66" charset="0"/>
              </a:rPr>
              <a:t>22-21:1</a:t>
            </a:r>
            <a:r>
              <a:rPr lang="ar-SA" sz="1400" b="1" dirty="0">
                <a:solidFill>
                  <a:schemeClr val="accent3"/>
                </a:solidFill>
                <a:latin typeface="Comic Sans MS" panose="030F0702030302020204" pitchFamily="66" charset="0"/>
              </a:rPr>
              <a:t>)</a:t>
            </a:r>
            <a:endParaRPr lang="en-US" sz="1400" b="1" noProof="0" dirty="0">
              <a:solidFill>
                <a:schemeClr val="accent3"/>
              </a:solidFill>
              <a:latin typeface="Comic Sans MS" panose="030F0702030302020204" pitchFamily="66" charset="0"/>
            </a:endParaRPr>
          </a:p>
        </p:txBody>
      </p:sp>
      <p:sp>
        <p:nvSpPr>
          <p:cNvPr id="5" name="CuadroTexto 4">
            <a:extLst>
              <a:ext uri="{FF2B5EF4-FFF2-40B4-BE49-F238E27FC236}">
                <a16:creationId xmlns:a16="http://schemas.microsoft.com/office/drawing/2014/main" id="{8397845E-E1FF-E0AF-80CC-4479D7D6E49E}"/>
              </a:ext>
            </a:extLst>
          </p:cNvPr>
          <p:cNvSpPr txBox="1"/>
          <p:nvPr/>
        </p:nvSpPr>
        <p:spPr>
          <a:xfrm>
            <a:off x="8085310" y="1870721"/>
            <a:ext cx="4086713" cy="1200329"/>
          </a:xfrm>
          <a:prstGeom prst="rect">
            <a:avLst/>
          </a:prstGeom>
          <a:noFill/>
        </p:spPr>
        <p:txBody>
          <a:bodyPr wrap="square" rtlCol="0">
            <a:spAutoFit/>
          </a:bodyPr>
          <a:lstStyle/>
          <a:p>
            <a:pPr algn="r" rtl="1">
              <a:spcBef>
                <a:spcPts val="600"/>
              </a:spcBef>
            </a:pPr>
            <a:r>
              <a:rPr lang="ar-SA" sz="2400" b="1" dirty="0"/>
              <a:t>المسألة بسيطة. عشنا نفعل الشر، ولذلك حكم علينا بالموت الأبدي (رومية </a:t>
            </a:r>
            <a:r>
              <a:rPr lang="fr-FR" sz="2400" b="1" dirty="0"/>
              <a:t>23:6</a:t>
            </a:r>
            <a:r>
              <a:rPr lang="ar-SA" sz="2400" b="1" dirty="0"/>
              <a:t>؛ رؤيا </a:t>
            </a:r>
            <a:r>
              <a:rPr lang="fr-FR" sz="2400" b="1" dirty="0"/>
              <a:t>8:21</a:t>
            </a:r>
            <a:r>
              <a:rPr lang="ar-SA" sz="2400" b="1" dirty="0"/>
              <a:t>).</a:t>
            </a:r>
            <a:endParaRPr lang="en-US" sz="2400" b="1" noProof="0" dirty="0"/>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3159974950"/>
              </p:ext>
            </p:extLst>
          </p:nvPr>
        </p:nvGraphicFramePr>
        <p:xfrm>
          <a:off x="386959" y="1946921"/>
          <a:ext cx="8288594"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1686725" y="3633852"/>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37654" y="3633852"/>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134383" y="4505325"/>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8085310" y="5213224"/>
            <a:ext cx="1963565" cy="1200329"/>
          </a:xfrm>
          <a:prstGeom prst="rect">
            <a:avLst/>
          </a:prstGeom>
          <a:noFill/>
        </p:spPr>
        <p:txBody>
          <a:bodyPr wrap="square">
            <a:spAutoFit/>
          </a:bodyPr>
          <a:lstStyle/>
          <a:p>
            <a:pPr algn="r" rtl="1"/>
            <a:r>
              <a:rPr lang="ar-SA" sz="2400" b="1" dirty="0"/>
              <a:t>لكن الله كان لديه خطة عظيمة أعدها لنا:</a:t>
            </a:r>
            <a:endParaRPr lang="en-US" sz="2400" noProof="0" dirty="0"/>
          </a:p>
        </p:txBody>
      </p:sp>
      <p:sp>
        <p:nvSpPr>
          <p:cNvPr id="20" name="CuadroTexto 19">
            <a:extLst>
              <a:ext uri="{FF2B5EF4-FFF2-40B4-BE49-F238E27FC236}">
                <a16:creationId xmlns:a16="http://schemas.microsoft.com/office/drawing/2014/main" id="{8FB664AE-ED1E-C533-E7E1-00DEBCB40DC0}"/>
              </a:ext>
            </a:extLst>
          </p:cNvPr>
          <p:cNvSpPr txBox="1"/>
          <p:nvPr/>
        </p:nvSpPr>
        <p:spPr>
          <a:xfrm>
            <a:off x="8576926" y="3188023"/>
            <a:ext cx="3477420" cy="1200329"/>
          </a:xfrm>
          <a:prstGeom prst="rect">
            <a:avLst/>
          </a:prstGeom>
          <a:noFill/>
        </p:spPr>
        <p:txBody>
          <a:bodyPr wrap="square">
            <a:spAutoFit/>
          </a:bodyPr>
          <a:lstStyle/>
          <a:p>
            <a:pPr algn="r" rtl="1"/>
            <a:r>
              <a:rPr lang="ar-SA" sz="2400" b="1" dirty="0"/>
              <a:t>لم نكن قادرين على تغيير هذا الوضع بأنفسنا، أو دفع ثمن خلاصنا (مزمور </a:t>
            </a:r>
            <a:r>
              <a:rPr lang="fr-FR" sz="2400" b="1" dirty="0"/>
              <a:t>7:47</a:t>
            </a:r>
            <a:r>
              <a:rPr lang="ar-SA" sz="2400" b="1" dirty="0"/>
              <a:t>-8).</a:t>
            </a:r>
            <a:endParaRPr lang="en-US" sz="2400" noProof="0" dirty="0"/>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2"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8"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2"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21855"/>
            <a:ext cx="9015292" cy="830997"/>
          </a:xfrm>
          <a:prstGeom prst="rect">
            <a:avLst/>
          </a:prstGeom>
          <a:noFill/>
        </p:spPr>
        <p:txBody>
          <a:bodyPr wrap="square">
            <a:spAutoFit/>
          </a:bodyPr>
          <a:lstStyle/>
          <a:p>
            <a:pPr lvl="0" algn="ctr" rtl="1"/>
            <a:r>
              <a:rPr lang="ar-SA" sz="4800" b="1" i="1" dirty="0">
                <a:solidFill>
                  <a:schemeClr val="accent2">
                    <a:lumMod val="20000"/>
                    <a:lumOff val="80000"/>
                  </a:schemeClr>
                </a:solidFill>
                <a:effectLst>
                  <a:outerShdw blurRad="38100" dist="38100" dir="2700000" algn="tl">
                    <a:srgbClr val="000000">
                      <a:alpha val="43137"/>
                    </a:srgbClr>
                  </a:outerShdw>
                </a:effectLst>
              </a:rPr>
              <a:t>راسخون وثابتون</a:t>
            </a:r>
            <a:endParaRPr lang="fr-FR" sz="4800" b="1" i="1" dirty="0">
              <a:solidFill>
                <a:schemeClr val="accent2">
                  <a:lumMod val="20000"/>
                  <a:lumOff val="8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1096365"/>
            <a:ext cx="8420098" cy="646331"/>
          </a:xfrm>
          <a:prstGeom prst="rect">
            <a:avLst/>
          </a:prstGeom>
          <a:noFill/>
        </p:spPr>
        <p:txBody>
          <a:bodyPr wrap="square">
            <a:spAutoFit/>
          </a:bodyPr>
          <a:lstStyle/>
          <a:p>
            <a:pPr algn="ctr" rtl="1"/>
            <a:r>
              <a:rPr lang="en-U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chemeClr val="accent6">
                    <a:lumMod val="20000"/>
                    <a:lumOff val="80000"/>
                  </a:schemeClr>
                </a:solidFill>
              </a:rPr>
              <a:t>إنْ ثَبَتُّمْ علَى الإيمانِ، مُتأسِّسينَ وراسِخينَ وغَيرَ مُنتَقِلينَ عن رَجاءِ الإنجيلِ، الّذي سمِعتُموهُ</a:t>
            </a:r>
            <a:br>
              <a:rPr lang="es-ES" sz="2000" b="1" dirty="0">
                <a:solidFill>
                  <a:schemeClr val="accent6">
                    <a:lumMod val="20000"/>
                    <a:lumOff val="80000"/>
                  </a:schemeClr>
                </a:solidFill>
              </a:rPr>
            </a:b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sz="1600" b="1" dirty="0" err="1">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كولوسي</a:t>
            </a:r>
            <a:r>
              <a:rPr lang="ar-SA"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fr-FR"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23:1</a:t>
            </a:r>
            <a:r>
              <a:rPr lang="ar-SA"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أ</a:t>
            </a:r>
            <a:r>
              <a:rPr lang="en-US" sz="16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n-US" sz="16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181E06BE-FEB0-6BA0-59EE-FF43F3E08C5C}"/>
              </a:ext>
            </a:extLst>
          </p:cNvPr>
          <p:cNvSpPr txBox="1"/>
          <p:nvPr/>
        </p:nvSpPr>
        <p:spPr>
          <a:xfrm>
            <a:off x="228599" y="1738262"/>
            <a:ext cx="8586633" cy="1200329"/>
          </a:xfrm>
          <a:prstGeom prst="rect">
            <a:avLst/>
          </a:prstGeom>
          <a:noFill/>
        </p:spPr>
        <p:txBody>
          <a:bodyPr wrap="square" rtlCol="0">
            <a:spAutoFit/>
          </a:bodyPr>
          <a:lstStyle/>
          <a:p>
            <a:pPr algn="r" rtl="1">
              <a:spcBef>
                <a:spcPts val="600"/>
              </a:spcBef>
            </a:pPr>
            <a:r>
              <a:rPr lang="ar-SA" sz="2400" b="1" dirty="0"/>
              <a:t>لقد تبرّرنا بالفعل، ونحن الآن في طريق التقديس، لكن الرحلة لم تنتهِ بعد. نحن معرّضون لخطر الانحراف وعدم بلوغ الهدف. لذلك ينصحنا بولس الرسول</a:t>
            </a:r>
            <a:r>
              <a:rPr lang="fr-FR" sz="2400" b="1" dirty="0"/>
              <a:t> </a:t>
            </a:r>
            <a:r>
              <a:rPr lang="ar-SA" sz="2400" b="1" dirty="0"/>
              <a:t>بثلاثة أمور (</a:t>
            </a:r>
            <a:r>
              <a:rPr lang="ar-SA" sz="2400" b="1" dirty="0" err="1"/>
              <a:t>كولوسي</a:t>
            </a:r>
            <a:r>
              <a:rPr lang="ar-SA" sz="2400" b="1" dirty="0"/>
              <a:t> </a:t>
            </a:r>
            <a:r>
              <a:rPr lang="fr-FR" sz="2400" b="1" dirty="0"/>
              <a:t>23:1</a:t>
            </a:r>
            <a:r>
              <a:rPr lang="ar-SA" sz="2400" b="1" dirty="0"/>
              <a:t>أ):</a:t>
            </a:r>
            <a:endParaRPr lang="en-US" sz="2400" b="1" noProof="0" dirty="0"/>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2804919684"/>
              </p:ext>
            </p:extLst>
          </p:nvPr>
        </p:nvGraphicFramePr>
        <p:xfrm>
          <a:off x="285749" y="307657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righ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7DFAA27-0E9D-4E5B-9D9B-9A02D83E98C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rPr>
              <a:t>الأمل</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BA6DAD4A-F9E0-48BA-AEC8-4BB61B346148}"/>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ar-SA" altLang="fr-FR" sz="1800" b="0" i="0" u="none" strike="noStrike" cap="none" normalizeH="0" baseline="0">
                <a:ln>
                  <a:noFill/>
                </a:ln>
                <a:solidFill>
                  <a:schemeClr val="tx1"/>
                </a:solidFill>
                <a:effectLst/>
                <a:latin typeface="Arial" panose="020B0604020202020204" pitchFamily="34" charset="0"/>
                <a:cs typeface="Arial" panose="020B0604020202020204" pitchFamily="34" charset="0"/>
              </a:rPr>
              <a:t>امل</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ZoneTexte 4">
            <a:extLst>
              <a:ext uri="{FF2B5EF4-FFF2-40B4-BE49-F238E27FC236}">
                <a16:creationId xmlns:a16="http://schemas.microsoft.com/office/drawing/2014/main" id="{A43D570B-699E-4FF8-819D-CBF6DE781B4F}"/>
              </a:ext>
            </a:extLst>
          </p:cNvPr>
          <p:cNvSpPr txBox="1"/>
          <p:nvPr/>
        </p:nvSpPr>
        <p:spPr>
          <a:xfrm>
            <a:off x="1887855" y="152400"/>
            <a:ext cx="4951095" cy="2152650"/>
          </a:xfrm>
          <a:prstGeom prst="rect">
            <a:avLst/>
          </a:prstGeom>
          <a:noFill/>
        </p:spPr>
        <p:txBody>
          <a:bodyPr wrap="square" numCol="1">
            <a:prstTxWarp prst="textTriangle">
              <a:avLst/>
            </a:prstTxWarp>
            <a:spAutoFit/>
          </a:bodyPr>
          <a:lstStyle>
            <a:defPPr>
              <a:defRPr lang="es-ES"/>
            </a:defPPr>
            <a:lvl1pPr algn="ctr">
              <a:defRPr sz="6000" b="1" spc="50">
                <a:ln w="0"/>
                <a:solidFill>
                  <a:schemeClr val="bg1"/>
                </a:solidFill>
                <a:effectLst>
                  <a:innerShdw blurRad="63500" dist="50800" dir="13500000">
                    <a:srgbClr val="000000">
                      <a:alpha val="50000"/>
                    </a:srgbClr>
                  </a:innerShdw>
                </a:effectLst>
              </a:defRPr>
            </a:lvl1pPr>
          </a:lstStyle>
          <a:p>
            <a:r>
              <a:rPr lang="ar-SA" dirty="0"/>
              <a:t>أمل</a:t>
            </a:r>
            <a:endParaRPr lang="fr-FR" dirty="0"/>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5828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4400" b="1" spc="300">
                <a:ln/>
                <a:solidFill>
                  <a:srgbClr val="FFD03B"/>
                </a:solidFill>
                <a:effectLst>
                  <a:outerShdw blurRad="38100" dist="25400" dir="2700000" algn="tl">
                    <a:schemeClr val="accent2">
                      <a:lumMod val="20000"/>
                      <a:lumOff val="80000"/>
                      <a:alpha val="85000"/>
                    </a:schemeClr>
                  </a:outerShdw>
                </a:effectLst>
              </a:rPr>
              <a:t>جلب الأمل</a:t>
            </a:r>
            <a:endParaRPr lang="en-US" sz="4400" b="1" spc="300" noProof="0" dirty="0">
              <a:ln/>
              <a:solidFill>
                <a:srgbClr val="FFD03B"/>
              </a:solidFill>
              <a:effectLst>
                <a:outerShdw blurRad="38100" dist="25400" dir="2700000" algn="tl">
                  <a:schemeClr val="accent2">
                    <a:lumMod val="20000"/>
                    <a:lumOff val="80000"/>
                    <a:alpha val="85000"/>
                  </a:schemeClr>
                </a:outerShdw>
              </a:effectLst>
            </a:endParaRP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773386"/>
            <a:ext cx="11544300" cy="400110"/>
          </a:xfrm>
          <a:prstGeom prst="rect">
            <a:avLst/>
          </a:prstGeom>
          <a:noFill/>
        </p:spPr>
        <p:txBody>
          <a:bodyPr wrap="square">
            <a:spAutoFit/>
          </a:bodyPr>
          <a:lstStyle/>
          <a:p>
            <a:pPr algn="ctr" rtl="1"/>
            <a:r>
              <a:rPr lang="en-US"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الّتي صِرتُ أنا خادِمًا لها، حَسَبَ تدبيرِ اللهِ المُعطَى لي لأجلِكُمْ، لتَتميمِ كلِمَةِ اللهِ</a:t>
            </a:r>
            <a:r>
              <a:rPr lang="en-US"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ar-SA"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ar-SA" sz="1400"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كولوسي</a:t>
            </a:r>
            <a:r>
              <a:rPr lang="ar-SA"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fr-FR"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25:1</a:t>
            </a:r>
            <a:r>
              <a:rPr lang="ar-SA"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endParaRPr lang="en-US" sz="14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1" y="1427603"/>
            <a:ext cx="8458198" cy="1200329"/>
          </a:xfrm>
          <a:prstGeom prst="rect">
            <a:avLst/>
          </a:prstGeom>
          <a:noFill/>
        </p:spPr>
        <p:txBody>
          <a:bodyPr wrap="square" rtlCol="0">
            <a:spAutoFit/>
          </a:bodyPr>
          <a:lstStyle/>
          <a:p>
            <a:pPr algn="r" rtl="1">
              <a:spcBef>
                <a:spcPts val="600"/>
              </a:spcBef>
            </a:pPr>
            <a:r>
              <a:rPr lang="ar-SA" sz="2400" b="1" dirty="0"/>
              <a:t>كما رأينا، خطة الله لخلاصنا مبنية على موت يسوع وتشمل تبريرنا وتقديسنا. لكن هناك شيء مهم كان مفقودا: بطريقة ما، علينا أن نتعرف على هذه الخطة لنقبلها. نحتاج إلى شخص يكشفنا عنه.</a:t>
            </a:r>
            <a:endParaRPr lang="en-US" sz="2400" b="1" noProof="0" dirty="0"/>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14726" y="2878459"/>
            <a:ext cx="4619624" cy="1200329"/>
          </a:xfrm>
          <a:prstGeom prst="rect">
            <a:avLst/>
          </a:prstGeom>
          <a:noFill/>
        </p:spPr>
        <p:txBody>
          <a:bodyPr wrap="square">
            <a:spAutoFit/>
          </a:bodyPr>
          <a:lstStyle/>
          <a:p>
            <a:pPr algn="r" rtl="1">
              <a:spcBef>
                <a:spcPts val="600"/>
              </a:spcBef>
            </a:pPr>
            <a:r>
              <a:rPr lang="ar-SA" sz="2400" b="1" dirty="0"/>
              <a:t>هنا يأتي دور "إدارة الله" [طريقة الله في تنظيم الظروف والأفكار والناس، إلخ]، والتي كان بولس وزيرا لها (</a:t>
            </a:r>
            <a:r>
              <a:rPr lang="ar-SA" sz="2400" b="1" dirty="0" err="1"/>
              <a:t>كولوسي</a:t>
            </a:r>
            <a:r>
              <a:rPr lang="ar-SA" sz="2400" b="1" dirty="0"/>
              <a:t> </a:t>
            </a:r>
            <a:r>
              <a:rPr lang="fr-FR" sz="2400" b="1" dirty="0"/>
              <a:t>25:1</a:t>
            </a:r>
            <a:r>
              <a:rPr lang="ar-SA" sz="2400" b="1" dirty="0"/>
              <a:t>).</a:t>
            </a:r>
            <a:endParaRPr lang="en-US" sz="2400" b="1" noProof="0" dirty="0"/>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532515"/>
            <a:ext cx="8458197" cy="1200329"/>
          </a:xfrm>
          <a:prstGeom prst="rect">
            <a:avLst/>
          </a:prstGeom>
          <a:noFill/>
        </p:spPr>
        <p:txBody>
          <a:bodyPr wrap="square">
            <a:spAutoFit/>
          </a:bodyPr>
          <a:lstStyle/>
          <a:p>
            <a:pPr algn="r" rtl="1">
              <a:spcBef>
                <a:spcPts val="600"/>
              </a:spcBef>
            </a:pPr>
            <a:r>
              <a:rPr lang="ar-SA" sz="2400" b="1" dirty="0"/>
              <a:t>فرح بولس بكونه جزءا من هذه الخطة، رغم أنها تضمنت مصاعب، (</a:t>
            </a:r>
            <a:r>
              <a:rPr lang="ar-SA" sz="2400" b="1" dirty="0" err="1"/>
              <a:t>كولوسي</a:t>
            </a:r>
            <a:r>
              <a:rPr lang="ar-SA" sz="2400" b="1" dirty="0"/>
              <a:t> </a:t>
            </a:r>
            <a:r>
              <a:rPr lang="fr-FR" sz="2400" b="1" dirty="0"/>
              <a:t>24:1</a:t>
            </a:r>
            <a:r>
              <a:rPr lang="ar-SA" sz="2400" b="1" dirty="0"/>
              <a:t>). منذ اعتقاله في روما وحتى وفاته، كتب على الأقل سبع رسائل من أصل أربعة عشر محفوظة في العهد الجديد.</a:t>
            </a:r>
            <a:endParaRPr lang="en-US" sz="2400" b="1" noProof="0" dirty="0"/>
          </a:p>
        </p:txBody>
      </p:sp>
      <p:sp>
        <p:nvSpPr>
          <p:cNvPr id="7" name="CuadroTexto 6">
            <a:extLst>
              <a:ext uri="{FF2B5EF4-FFF2-40B4-BE49-F238E27FC236}">
                <a16:creationId xmlns:a16="http://schemas.microsoft.com/office/drawing/2014/main" id="{45C61711-7D7A-FC7B-9916-AB13167B0C67}"/>
              </a:ext>
            </a:extLst>
          </p:cNvPr>
          <p:cNvSpPr txBox="1"/>
          <p:nvPr/>
        </p:nvSpPr>
        <p:spPr>
          <a:xfrm>
            <a:off x="3482340" y="5777195"/>
            <a:ext cx="8519158" cy="830997"/>
          </a:xfrm>
          <a:prstGeom prst="rect">
            <a:avLst/>
          </a:prstGeom>
          <a:noFill/>
        </p:spPr>
        <p:txBody>
          <a:bodyPr wrap="square">
            <a:spAutoFit/>
          </a:bodyPr>
          <a:lstStyle/>
          <a:p>
            <a:pPr algn="r" rtl="1">
              <a:spcBef>
                <a:spcPts val="600"/>
              </a:spcBef>
            </a:pPr>
            <a:r>
              <a:rPr lang="ar-SA" sz="2400" b="1" dirty="0"/>
              <a:t>كان بولس جزءا مهما من خطة الله، وكان يفرح بها. يمكننا نحن أيضا أن نكون جزءا من هذه الخطة من خلال قيادة الآخرين إلى معرفة المسيح. هذه هي فرحتنا!</a:t>
            </a:r>
            <a:endParaRPr lang="en-US" sz="2400" b="1" noProof="0" dirty="0"/>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2"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4000"/>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48425"/>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lvl="0" algn="ctr" rtl="1"/>
            <a:r>
              <a:rPr lang="ar-SA" sz="4400" b="1" spc="300" dirty="0">
                <a:ln w="13462">
                  <a:noFill/>
                  <a:prstDash val="solid"/>
                </a:ln>
                <a:solidFill>
                  <a:srgbClr val="FFFF66">
                    <a:lumMod val="60000"/>
                    <a:lumOff val="40000"/>
                  </a:srgbClr>
                </a:solidFill>
                <a:effectLst>
                  <a:outerShdw dist="25400" dir="2700000" algn="bl" rotWithShape="0">
                    <a:srgbClr val="CC0000"/>
                  </a:outerShdw>
                </a:effectLst>
              </a:rPr>
              <a:t>سر الله</a:t>
            </a: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748142"/>
            <a:ext cx="9479178" cy="461665"/>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lvl="0" algn="ctr" rtl="1"/>
            <a:r>
              <a:rPr lang="ar-SA" sz="2400" b="1" dirty="0">
                <a:solidFill>
                  <a:srgbClr val="CC9900">
                    <a:lumMod val="75000"/>
                  </a:srgbClr>
                </a:solidFill>
                <a:latin typeface="Comic Sans MS" panose="030F0702030302020204" pitchFamily="66" charset="0"/>
              </a:rPr>
              <a:t>“السِّرِّ المَكتومِ منذُ الدُّهورِ ومنذُ الأجيالِ، لكنهُ الآنَ قد أُظهِرَ لقِدّيسيهِ” </a:t>
            </a:r>
            <a:r>
              <a:rPr lang="ar-SA" b="1" dirty="0">
                <a:solidFill>
                  <a:srgbClr val="CC9900">
                    <a:lumMod val="75000"/>
                  </a:srgbClr>
                </a:solidFill>
                <a:latin typeface="Comic Sans MS" panose="030F0702030302020204" pitchFamily="66" charset="0"/>
              </a:rPr>
              <a:t>(كولوسي 26:1)</a:t>
            </a:r>
            <a:endParaRPr lang="ar-SA" sz="2400" b="1" dirty="0">
              <a:solidFill>
                <a:srgbClr val="CC9900">
                  <a:lumMod val="75000"/>
                </a:srgb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830997"/>
          </a:xfrm>
          <a:prstGeom prst="rect">
            <a:avLst/>
          </a:prstGeom>
          <a:noFill/>
        </p:spPr>
        <p:txBody>
          <a:bodyPr wrap="square" rtlCol="0">
            <a:spAutoFit/>
          </a:bodyPr>
          <a:lstStyle/>
          <a:p>
            <a:pPr lvl="0" algn="r" rtl="1">
              <a:spcBef>
                <a:spcPts val="600"/>
              </a:spcBef>
            </a:pPr>
            <a:r>
              <a:rPr lang="ar-SA" sz="2400" b="1" dirty="0">
                <a:solidFill>
                  <a:prstClr val="black"/>
                </a:solidFill>
              </a:rPr>
              <a:t>يتحدث بولس عن سر كشف للكنيسة بعد قيامة المسيح (كولوسي 26:1). حتى ذلك الحين، لم تكن هناك سوى لمحات خاطفة منه. لكن ما هذا اللغز؟ " المَسيحُ فيكُم رَجاءُ المَجدِ" (كولوسي 27:1).</a:t>
            </a: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3585281153"/>
              </p:ext>
            </p:extLst>
          </p:nvPr>
        </p:nvGraphicFramePr>
        <p:xfrm>
          <a:off x="0" y="216640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263716"/>
            <a:ext cx="7952773" cy="1200329"/>
          </a:xfrm>
          <a:prstGeom prst="rect">
            <a:avLst/>
          </a:prstGeom>
          <a:noFill/>
        </p:spPr>
        <p:txBody>
          <a:bodyPr wrap="square" rtlCol="0">
            <a:spAutoFit/>
          </a:bodyPr>
          <a:lstStyle/>
          <a:p>
            <a:pPr lvl="0" algn="r" rtl="1">
              <a:spcBef>
                <a:spcPts val="600"/>
              </a:spcBef>
            </a:pPr>
            <a:r>
              <a:rPr lang="ar-SA" sz="2400" b="1" dirty="0">
                <a:solidFill>
                  <a:prstClr val="black"/>
                </a:solidFill>
              </a:rPr>
              <a:t>لا تزال هناك مراحل في هذا اللغز. الآن نعيش على أمل أن نتمجد. يا له من تغيير! يا لها من لغز! الأشخاص الخاطئون مبررون ومقدسون وممجدون بدم يسوع المخلص. سيظل هذا اللغز موضوعا للدراسة إلى الأبد.</a:t>
            </a: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a:extLst>
              <a:ext uri="{28A0092B-C50C-407E-A947-70E740481C1C}">
                <a14:useLocalDpi xmlns:a14="http://schemas.microsoft.com/office/drawing/2010/main" val="0"/>
              </a:ext>
            </a:extLst>
          </a:blip>
          <a:srcRect t="7233" b="7233"/>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a:extLst>
              <a:ext uri="{28A0092B-C50C-407E-A947-70E740481C1C}">
                <a14:useLocalDpi xmlns:a14="http://schemas.microsoft.com/office/drawing/2010/main" val="0"/>
              </a:ext>
            </a:extLst>
          </a:blip>
          <a:srcRect l="233" r="233"/>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395400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2"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righ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uiExpand="1">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980</TotalTime>
  <Words>938</Words>
  <Application>Microsoft Office PowerPoint</Application>
  <PresentationFormat>Panorámica</PresentationFormat>
  <Paragraphs>64</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Aptos Display</vt:lpstr>
      <vt:lpstr>Arial</vt:lpstr>
      <vt:lpstr>Comic Sans MS</vt:lpstr>
      <vt:lpstr>Constantia</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123</cp:revision>
  <dcterms:created xsi:type="dcterms:W3CDTF">2026-01-24T16:42:04Z</dcterms:created>
  <dcterms:modified xsi:type="dcterms:W3CDTF">2026-02-24T07:39:45Z</dcterms:modified>
</cp:coreProperties>
</file>