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327"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rtl="1"/>
          <a:r>
            <a:rPr lang="ar-SA" sz="2800" b="1" dirty="0">
              <a:effectLst>
                <a:outerShdw blurRad="38100" dist="38100" dir="2700000" algn="tl">
                  <a:srgbClr val="000000">
                    <a:alpha val="43137"/>
                  </a:srgbClr>
                </a:outerShdw>
              </a:effectLst>
            </a:rPr>
            <a:t>المبعوثون</a:t>
          </a:r>
          <a:endParaRPr lang="es-ES" sz="2800" b="1"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rtl="1">
            <a:buNone/>
          </a:pPr>
          <a:r>
            <a:rPr lang="ar-SA" sz="2000" b="1" dirty="0"/>
            <a:t>تيخيكُسُ وأُنِسيمُسَ (كولوسي 9-7:4)</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rtl="1"/>
          <a:r>
            <a:rPr lang="ar-SA" sz="2800" b="1" dirty="0">
              <a:effectLst>
                <a:outerShdw blurRad="38100" dist="38100" dir="2700000" algn="tl">
                  <a:srgbClr val="000000">
                    <a:alpha val="43137"/>
                  </a:srgbClr>
                </a:outerShdw>
              </a:effectLst>
            </a:rPr>
            <a:t>أولئك الذين يختنون</a:t>
          </a:r>
          <a:endParaRPr lang="es-ES" sz="2800" b="1"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rtl="1">
            <a:buNone/>
          </a:pPr>
          <a:r>
            <a:rPr lang="ar-SA" sz="2000" b="1" dirty="0"/>
            <a:t>أريستارخوس، مرقس، ويَسوعُ المَدعوُّ يُسطُسَ (كولوسي 11-10:4)</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rtl="1"/>
          <a:r>
            <a:rPr lang="ar-SA" sz="2800" b="1" dirty="0">
              <a:effectLst>
                <a:outerShdw blurRad="38100" dist="38100" dir="2700000" algn="tl">
                  <a:srgbClr val="000000">
                    <a:alpha val="43137"/>
                  </a:srgbClr>
                </a:outerShdw>
              </a:effectLst>
            </a:rPr>
            <a:t>المُعَلِّم</a:t>
          </a:r>
          <a:endParaRPr lang="es-ES" sz="2800" b="1" dirty="0">
            <a:effectLst>
              <a:outerShdw blurRad="38100" dist="38100" dir="2700000" algn="tl">
                <a:srgbClr val="000000">
                  <a:alpha val="43137"/>
                </a:srgbClr>
              </a:outerShdw>
            </a:effectLst>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rtl="1">
            <a:buNone/>
          </a:pPr>
          <a:r>
            <a:rPr lang="ar-SA" sz="2000" b="1" dirty="0"/>
            <a:t>أبَفراسُ (كولوسي 13-12:4)</a:t>
          </a:r>
          <a:endParaRPr lang="es-ES" sz="20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rtl="1"/>
          <a:r>
            <a:rPr lang="ar-SA" sz="2800" b="1" dirty="0">
              <a:effectLst>
                <a:outerShdw blurRad="38100" dist="38100" dir="2700000" algn="tl">
                  <a:srgbClr val="000000">
                    <a:alpha val="43137"/>
                  </a:srgbClr>
                </a:outerShdw>
              </a:effectLst>
            </a:rPr>
            <a:t>المحبوب والعالم</a:t>
          </a:r>
          <a:endParaRPr lang="es-ES" sz="2800" b="1" dirty="0">
            <a:effectLst>
              <a:outerShdw blurRad="38100" dist="38100" dir="2700000" algn="tl">
                <a:srgbClr val="000000">
                  <a:alpha val="43137"/>
                </a:srgbClr>
              </a:outerShdw>
            </a:effectLst>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rtl="1">
            <a:buNone/>
          </a:pPr>
          <a:r>
            <a:rPr lang="ar-SA" sz="2000" b="1" dirty="0"/>
            <a:t>لوقا وديماسُ و (كولوسي 14:4)</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rtl="1"/>
          <a:r>
            <a:rPr lang="ar-SA" sz="2800" b="1" dirty="0">
              <a:effectLst>
                <a:outerShdw blurRad="38100" dist="38100" dir="2700000" algn="tl">
                  <a:srgbClr val="000000">
                    <a:alpha val="43137"/>
                  </a:srgbClr>
                </a:outerShdw>
              </a:effectLst>
            </a:rPr>
            <a:t>قادة الكنيسة</a:t>
          </a:r>
          <a:endParaRPr lang="es-ES" sz="2800" b="1" dirty="0">
            <a:effectLst>
              <a:outerShdw blurRad="38100" dist="38100" dir="2700000" algn="tl">
                <a:srgbClr val="000000">
                  <a:alpha val="43137"/>
                </a:srgbClr>
              </a:outerShdw>
            </a:effectLst>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rtl="1">
            <a:buNone/>
          </a:pPr>
          <a:r>
            <a:rPr lang="ar-SA" sz="2800" b="1" dirty="0"/>
            <a:t>حورية و أرخِبُّسَ (كولوسي -16;418)</a:t>
          </a:r>
          <a:endParaRPr lang="es-ES" sz="28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val="rev"/>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pPr rtl="1"/>
          <a:r>
            <a:rPr lang="ar-SA" sz="2800" b="0" i="0" dirty="0" err="1"/>
            <a:t>أ</a:t>
          </a:r>
          <a:r>
            <a:rPr lang="ar-SA" sz="2800" b="1" i="0" dirty="0" err="1">
              <a:solidFill>
                <a:schemeClr val="tx1"/>
              </a:solidFill>
            </a:rPr>
            <a:t>رِستَرخُسُ</a:t>
          </a:r>
          <a:endParaRPr lang="en" sz="28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rtl="1"/>
          <a:r>
            <a:rPr lang="ar-SA" sz="2000" b="1" dirty="0"/>
            <a:t>كان من مواليد تسالونيكي (أعمال الرسل </a:t>
          </a:r>
          <a:r>
            <a:rPr lang="fr-FR" sz="2000" b="1" dirty="0"/>
            <a:t>2:27</a:t>
          </a:r>
          <a:r>
            <a:rPr lang="ar-SA" sz="2000" b="1" dirty="0"/>
            <a:t>).                 واجه مشاكل أثناء الشغب في أفسس (أعمال الرسل </a:t>
          </a:r>
          <a:r>
            <a:rPr lang="fr-FR" sz="2000" b="1" dirty="0"/>
            <a:t>29:19</a:t>
          </a:r>
          <a:r>
            <a:rPr lang="ar-SA" sz="2000" b="1" dirty="0"/>
            <a:t>). رافق بولس لتقديم القربان في أورشليم (أعمال </a:t>
          </a:r>
          <a:r>
            <a:rPr lang="fr-FR" sz="2000" b="1" dirty="0"/>
            <a:t>4:20</a:t>
          </a:r>
          <a:r>
            <a:rPr lang="ar-SA" sz="2000" b="1" dirty="0"/>
            <a:t>)</a:t>
          </a:r>
          <a:r>
            <a:rPr lang="ar-SA" sz="2000" b="1" dirty="0">
              <a:solidFill>
                <a:schemeClr val="tx1"/>
              </a:solidFill>
            </a:rPr>
            <a:t>. </a:t>
          </a:r>
          <a:r>
            <a:rPr lang="ar-SA" sz="2000" b="1" dirty="0"/>
            <a:t>سجن مع بولس في روما، وأرسل تحياته إلى </a:t>
          </a:r>
          <a:r>
            <a:rPr lang="ar-SA" sz="2000" b="1" dirty="0" err="1"/>
            <a:t>كولوسيين</a:t>
          </a:r>
          <a:r>
            <a:rPr lang="ar-SA" sz="2000" b="1" dirty="0"/>
            <a:t> </a:t>
          </a:r>
          <a:r>
            <a:rPr lang="ar-SA" sz="2000" b="1" dirty="0" err="1"/>
            <a:t>وفيليمون</a:t>
          </a:r>
          <a:r>
            <a:rPr lang="ar-SA" sz="2000" b="1" dirty="0"/>
            <a:t> (</a:t>
          </a:r>
          <a:r>
            <a:rPr lang="ar-SA" sz="2000" b="1" dirty="0" err="1"/>
            <a:t>كولوسي</a:t>
          </a:r>
          <a:r>
            <a:rPr lang="ar-SA" sz="2000" b="1" dirty="0"/>
            <a:t> </a:t>
          </a:r>
          <a:r>
            <a:rPr lang="fr-FR" sz="2000" b="1" dirty="0"/>
            <a:t>10:4</a:t>
          </a:r>
          <a:r>
            <a:rPr lang="ar-SA" sz="2000" b="1" dirty="0"/>
            <a:t>؛ </a:t>
          </a:r>
          <a:r>
            <a:rPr lang="ar-SA" sz="2000" b="1" dirty="0" err="1"/>
            <a:t>فيليمون</a:t>
          </a:r>
          <a:r>
            <a:rPr lang="ar-SA" sz="2000" b="1" dirty="0"/>
            <a:t> </a:t>
          </a:r>
          <a:r>
            <a:rPr lang="fr-FR" sz="2000" b="1" dirty="0"/>
            <a:t>24:1</a:t>
          </a:r>
          <a:r>
            <a:rPr lang="ar-SA" sz="2000" b="1" dirty="0"/>
            <a:t>)</a:t>
          </a:r>
          <a:endParaRPr lang="en" sz="2000" b="1" dirty="0"/>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pPr rtl="1"/>
          <a:r>
            <a:rPr lang="ar-SA" sz="2800" b="1" dirty="0">
              <a:effectLst>
                <a:outerShdw blurRad="38100" dist="38100" dir="2700000" algn="tl">
                  <a:srgbClr val="000000">
                    <a:alpha val="43137"/>
                  </a:srgbClr>
                </a:outerShdw>
              </a:effectLst>
            </a:rPr>
            <a:t>مرقس</a:t>
          </a:r>
          <a:endParaRPr lang="en" sz="28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rtl="1"/>
          <a:r>
            <a:rPr lang="ar-SA" sz="2000" b="1" dirty="0"/>
            <a:t>ابن أخ رفيق بولس الأول، برنابا، هرب من البعثة في </a:t>
          </a:r>
          <a:r>
            <a:rPr lang="ar-SA" sz="2000" b="1" dirty="0" err="1"/>
            <a:t>بمفيليا</a:t>
          </a:r>
          <a:r>
            <a:rPr lang="ar-SA" sz="2000" b="1" dirty="0"/>
            <a:t>، ورفض بولس أخذه في رحلة ثانية (أعمال </a:t>
          </a:r>
          <a:r>
            <a:rPr lang="fr-FR" sz="2000" b="1" dirty="0"/>
            <a:t>37:15</a:t>
          </a:r>
          <a:r>
            <a:rPr lang="ar-SA" sz="2000" b="1" dirty="0"/>
            <a:t>-38). رافق عمه وأصبح مبشر مفيدا لبولس (أعمال </a:t>
          </a:r>
          <a:r>
            <a:rPr lang="fr-FR" sz="2000" b="1" dirty="0"/>
            <a:t>39:15</a:t>
          </a:r>
          <a:r>
            <a:rPr lang="ar-SA" sz="2000" b="1" dirty="0"/>
            <a:t>؛ 2 تيموثاوس </a:t>
          </a:r>
          <a:r>
            <a:rPr lang="fr-FR" sz="2000" b="1" dirty="0"/>
            <a:t>11:4</a:t>
          </a:r>
          <a:r>
            <a:rPr lang="ar-SA" sz="2000" b="1" dirty="0"/>
            <a:t>). عامله بطرس كابن له (1 بطرس </a:t>
          </a:r>
          <a:r>
            <a:rPr lang="fr-FR" sz="2000" b="1" dirty="0"/>
            <a:t>13:5</a:t>
          </a:r>
          <a:r>
            <a:rPr lang="ar-SA" sz="2000" b="1" dirty="0"/>
            <a:t>). كان مؤلف إنجيل مرقس</a:t>
          </a:r>
          <a:endParaRPr lang="en" sz="2000" b="1" dirty="0"/>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rtl="1"/>
          <a:r>
            <a:rPr lang="ar-SA" sz="2000" b="1" dirty="0">
              <a:solidFill>
                <a:schemeClr val="tx1"/>
              </a:solidFill>
            </a:rPr>
            <a:t>ويَسوعُ المَدعوُّ يُسطُسَ، الّذينَ هُم مِنَ الخِتانِ. هؤُلاءِ هُم وحدَهُمُ العامِلونَ مَعي لملكوتِ اللهِ، الّذينَ صاروا لي تسليَةً</a:t>
          </a:r>
          <a:r>
            <a:rPr lang="en" sz="2000" b="1" dirty="0"/>
            <a:t>” </a:t>
          </a:r>
          <a:r>
            <a:rPr lang="ar-SA" sz="2000" b="1" dirty="0"/>
            <a:t>(</a:t>
          </a:r>
          <a:r>
            <a:rPr lang="ar-SA" sz="2000" b="1" dirty="0" err="1"/>
            <a:t>كولوسي</a:t>
          </a:r>
          <a:r>
            <a:rPr lang="ar-SA" sz="2000" b="1" dirty="0"/>
            <a:t> </a:t>
          </a:r>
          <a:r>
            <a:rPr lang="fr-FR" sz="2000" b="1" dirty="0"/>
            <a:t>11:4</a:t>
          </a:r>
          <a:r>
            <a:rPr lang="ar-SA" sz="2000" b="1" dirty="0"/>
            <a:t>)</a:t>
          </a:r>
          <a:endParaRPr lang="en" sz="2000" b="1" dirty="0"/>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pPr rtl="1"/>
          <a:r>
            <a:rPr lang="ar-SA" sz="2800" b="1" dirty="0">
              <a:solidFill>
                <a:schemeClr val="bg1"/>
              </a:solidFill>
              <a:effectLst>
                <a:outerShdw blurRad="38100" dist="38100" dir="2700000" algn="tl">
                  <a:srgbClr val="000000">
                    <a:alpha val="43137"/>
                  </a:srgbClr>
                </a:outerShdw>
              </a:effectLst>
            </a:rPr>
            <a:t>يَسوعُ</a:t>
          </a:r>
          <a:endParaRPr lang="en" sz="2800" b="1" spc="0" dirty="0">
            <a:solidFill>
              <a:schemeClr val="tx1"/>
            </a:solidFill>
            <a:effectLst>
              <a:outerShdw blurRad="38100" dist="38100" dir="2700000" algn="tl">
                <a:srgbClr val="000000">
                  <a:alpha val="43137"/>
                </a:srgbClr>
              </a:outerShdw>
            </a:effectLst>
          </a:endParaRP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val="rev"/>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2240179" custLinFactNeighborX="2300000"/>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X="6526" custLinFactNeighborY="4897">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2412" custLinFactNeighborX="1900000"/>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98">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pPr rtl="1"/>
          <a:r>
            <a:rPr lang="ar-SA" sz="2400" b="1" dirty="0"/>
            <a:t>قام بتعليم الكنيسة في </a:t>
          </a:r>
          <a:r>
            <a:rPr lang="ar-SA" sz="2400" b="1" dirty="0" err="1"/>
            <a:t>كولوساي</a:t>
          </a:r>
          <a:r>
            <a:rPr lang="ar-SA" sz="2400" b="1" dirty="0"/>
            <a:t>، وجعل الإنجيل معروفا لهم على نطاق واسع </a:t>
          </a:r>
          <a:endParaRPr lang="fr-FR" sz="2400" b="1" dirty="0"/>
        </a:p>
        <a:p>
          <a:pPr rtl="1"/>
          <a:r>
            <a:rPr lang="ar-SA" sz="2400" b="1" dirty="0"/>
            <a:t>(</a:t>
          </a:r>
          <a:r>
            <a:rPr lang="ar-SA" sz="2400" b="1" dirty="0" err="1"/>
            <a:t>كولوسي</a:t>
          </a:r>
          <a:r>
            <a:rPr lang="ar-SA" sz="2400" b="1" dirty="0"/>
            <a:t> </a:t>
          </a:r>
          <a:r>
            <a:rPr lang="fr-FR" sz="2400" b="1" dirty="0"/>
            <a:t>7:1</a:t>
          </a:r>
          <a:r>
            <a:rPr lang="ar-SA" sz="2400" b="1" dirty="0"/>
            <a:t>). يمنحه بولس ثلاثة ألقاب: "عزيزي الخادم"; عبد المسيح"؛ و"زميل السجين"</a:t>
          </a:r>
          <a:br>
            <a:rPr lang="en" sz="2400" b="1" dirty="0"/>
          </a:br>
          <a:r>
            <a:rPr lang="en" sz="2400" b="1" dirty="0"/>
            <a:t>(</a:t>
          </a:r>
          <a:r>
            <a:rPr lang="ar-SA" sz="2400" b="1" dirty="0" err="1"/>
            <a:t>كولوسي</a:t>
          </a:r>
          <a:r>
            <a:rPr lang="ar-SA" sz="2400" b="1" dirty="0"/>
            <a:t> </a:t>
          </a:r>
          <a:r>
            <a:rPr lang="fr-FR" sz="2400" b="1" dirty="0"/>
            <a:t>7:1</a:t>
          </a:r>
          <a:r>
            <a:rPr lang="ar-SA" sz="2400" b="1" dirty="0"/>
            <a:t>؛ </a:t>
          </a:r>
          <a:r>
            <a:rPr lang="fr-FR" sz="2400" b="1" dirty="0"/>
            <a:t>12:4</a:t>
          </a:r>
          <a:r>
            <a:rPr lang="ar-SA" sz="2400" b="1" dirty="0"/>
            <a:t>; فل </a:t>
          </a:r>
          <a:r>
            <a:rPr lang="fr-FR" sz="2400" b="1" dirty="0"/>
            <a:t>23:1</a:t>
          </a:r>
          <a:r>
            <a:rPr lang="ar-SA" sz="2400" b="1" dirty="0"/>
            <a:t>)</a:t>
          </a:r>
          <a:endParaRPr lang="es-ES" sz="24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pPr rtl="1"/>
          <a:r>
            <a:rPr lang="ar-SA" sz="2400" b="1" dirty="0"/>
            <a:t>تمسك بثبات</a:t>
          </a:r>
          <a:endParaRPr lang="es-ES" sz="24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pPr rtl="1"/>
          <a:r>
            <a:rPr lang="ar-SA" sz="2400" b="1" dirty="0">
              <a:effectLst>
                <a:outerShdw blurRad="38100" dist="38100" dir="2700000" algn="tl">
                  <a:srgbClr val="000000">
                    <a:alpha val="43137"/>
                  </a:srgbClr>
                </a:outerShdw>
              </a:effectLst>
            </a:rPr>
            <a:t>يجب أن يبقوا ثابتين، خاصة في مواجهة خطط العدو </a:t>
          </a:r>
          <a:endParaRPr lang="fr-FR" sz="2400" b="1" dirty="0">
            <a:effectLst>
              <a:outerShdw blurRad="38100" dist="38100" dir="2700000" algn="tl">
                <a:srgbClr val="000000">
                  <a:alpha val="43137"/>
                </a:srgbClr>
              </a:outerShdw>
            </a:effectLst>
          </a:endParaRPr>
        </a:p>
        <a:p>
          <a:pPr rtl="1"/>
          <a:r>
            <a:rPr lang="ar-SA" sz="2400" b="1" dirty="0">
              <a:effectLst>
                <a:outerShdw blurRad="38100" dist="38100" dir="2700000" algn="tl">
                  <a:srgbClr val="000000">
                    <a:alpha val="43137"/>
                  </a:srgbClr>
                </a:outerShdw>
              </a:effectLst>
            </a:rPr>
            <a:t>(أفسس </a:t>
          </a:r>
          <a:r>
            <a:rPr lang="fr-FR" sz="2400" b="1" dirty="0">
              <a:effectLst>
                <a:outerShdw blurRad="38100" dist="38100" dir="2700000" algn="tl">
                  <a:srgbClr val="000000">
                    <a:alpha val="43137"/>
                  </a:srgbClr>
                </a:outerShdw>
              </a:effectLst>
            </a:rPr>
            <a:t>11:6</a:t>
          </a:r>
          <a:r>
            <a:rPr lang="ar-SA" sz="2400" b="1" dirty="0">
              <a:effectLst>
                <a:outerShdw blurRad="38100" dist="38100" dir="2700000" algn="tl">
                  <a:srgbClr val="000000">
                    <a:alpha val="43137"/>
                  </a:srgbClr>
                </a:outerShdw>
              </a:effectLst>
            </a:rPr>
            <a:t>)</a:t>
          </a:r>
          <a:endParaRPr lang="es-ES" sz="24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pPr rtl="1"/>
          <a:r>
            <a:rPr lang="ar-SA" sz="2400" b="1" dirty="0"/>
            <a:t>أتمنى أن تكون مثاليا</a:t>
          </a:r>
          <a:endParaRPr lang="es-ES" sz="2400" dirty="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pPr rtl="1"/>
          <a:r>
            <a:rPr lang="ar-SA" sz="2400" b="1" dirty="0">
              <a:effectLst>
                <a:outerShdw blurRad="38100" dist="38100" dir="2700000" algn="tl">
                  <a:srgbClr val="000000">
                    <a:alpha val="43137"/>
                  </a:srgbClr>
                </a:outerShdw>
              </a:effectLst>
            </a:rPr>
            <a:t>هذا الكمال يتحقق من خلال الحب غير الأناني</a:t>
          </a:r>
          <a:br>
            <a:rPr lang="ar-SA" sz="2400" b="1" dirty="0">
              <a:effectLst>
                <a:outerShdw blurRad="38100" dist="38100" dir="2700000" algn="tl">
                  <a:srgbClr val="000000">
                    <a:alpha val="43137"/>
                  </a:srgbClr>
                </a:outerShdw>
              </a:effectLst>
            </a:rPr>
          </a:br>
          <a:r>
            <a:rPr lang="ar-SA" sz="2400" b="1" dirty="0">
              <a:effectLst>
                <a:outerShdw blurRad="38100" dist="38100" dir="2700000" algn="tl">
                  <a:srgbClr val="000000">
                    <a:alpha val="43137"/>
                  </a:srgbClr>
                </a:outerShdw>
              </a:effectLst>
            </a:rPr>
            <a:t>(متى</a:t>
          </a:r>
          <a:r>
            <a:rPr lang="fr-FR" sz="2400" b="1" dirty="0">
              <a:effectLst>
                <a:outerShdw blurRad="38100" dist="38100" dir="2700000" algn="tl">
                  <a:srgbClr val="000000">
                    <a:alpha val="43137"/>
                  </a:srgbClr>
                </a:outerShdw>
              </a:effectLst>
            </a:rPr>
            <a:t>-44:5</a:t>
          </a:r>
          <a:r>
            <a:rPr lang="ar-SA" sz="2400" b="1" dirty="0">
              <a:effectLst>
                <a:outerShdw blurRad="38100" dist="38100" dir="2700000" algn="tl">
                  <a:srgbClr val="000000">
                    <a:alpha val="43137"/>
                  </a:srgbClr>
                </a:outerShdw>
              </a:effectLst>
            </a:rPr>
            <a:t>48)، رغم أن الإنسان ينمو فيه دائما (</a:t>
          </a:r>
          <a:r>
            <a:rPr lang="ar-SA" sz="2400" b="1" dirty="0" err="1">
              <a:effectLst>
                <a:outerShdw blurRad="38100" dist="38100" dir="2700000" algn="tl">
                  <a:srgbClr val="000000">
                    <a:alpha val="43137"/>
                  </a:srgbClr>
                </a:outerShdw>
              </a:effectLst>
            </a:rPr>
            <a:t>فلپ</a:t>
          </a:r>
          <a:r>
            <a:rPr lang="ar-SA" sz="2400" b="1" dirty="0">
              <a:effectLst>
                <a:outerShdw blurRad="38100" dist="38100" dir="2700000" algn="tl">
                  <a:srgbClr val="000000">
                    <a:alpha val="43137"/>
                  </a:srgbClr>
                </a:outerShdw>
              </a:effectLst>
            </a:rPr>
            <a:t> </a:t>
          </a:r>
          <a:r>
            <a:rPr lang="fr-FR" sz="2400" b="1" dirty="0">
              <a:effectLst>
                <a:outerShdw blurRad="38100" dist="38100" dir="2700000" algn="tl">
                  <a:srgbClr val="000000">
                    <a:alpha val="43137"/>
                  </a:srgbClr>
                </a:outerShdw>
              </a:effectLst>
            </a:rPr>
            <a:t>12:3</a:t>
          </a:r>
          <a:r>
            <a:rPr lang="ar-SA" sz="24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pPr rtl="1"/>
          <a:r>
            <a:rPr lang="ar-SA" sz="2400" b="1"/>
            <a:t>أتمنى أن تكون كاملا</a:t>
          </a:r>
          <a:endParaRPr lang="es-ES" sz="24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pPr rtl="1"/>
          <a:r>
            <a:rPr lang="ar-SA" sz="2400" b="1">
              <a:effectLst>
                <a:outerShdw blurRad="38100" dist="38100" dir="2700000" algn="tl">
                  <a:srgbClr val="000000">
                    <a:alpha val="43137"/>
                  </a:srgbClr>
                </a:outerShdw>
              </a:effectLst>
            </a:rPr>
            <a:t>أن نملأ بكل ما نستطيع أن نحصل عليه من الله</a:t>
          </a:r>
          <a:endParaRPr lang="es-ES" sz="24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val="rev"/>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a:noFill/>
        <a:ln w="12700" cap="flat" cmpd="sng" algn="ctr">
          <a:solidFill>
            <a:prstClr val="black">
              <a:alpha val="0"/>
              <a:hueOff val="0"/>
              <a:satOff val="0"/>
              <a:lumOff val="0"/>
              <a:alphaOff val="0"/>
            </a:prstClr>
          </a:solidFill>
          <a:prstDash val="solid"/>
          <a:miter lim="800000"/>
        </a:ln>
        <a:effectLst/>
      </dgm:spPr>
      <dgm:t>
        <a:bodyPr spcFirstLastPara="0" vert="horz" wrap="square" lIns="243840" tIns="91440" rIns="243840" bIns="91440" numCol="1" spcCol="1270" anchor="ctr" anchorCtr="0"/>
        <a:lstStyle/>
        <a:p>
          <a:pPr algn="ctr" rtl="1"/>
          <a:r>
            <a:rPr lang="ar-SA" sz="2400" b="1" kern="1200" dirty="0">
              <a:solidFill>
                <a:srgbClr val="FFCC00">
                  <a:lumMod val="50000"/>
                </a:srgbClr>
              </a:solidFill>
              <a:latin typeface="Aptos" panose="02110004020202020204"/>
              <a:ea typeface="+mn-ea"/>
              <a:cs typeface="+mn-cs"/>
            </a:rPr>
            <a:t>لوقا</a:t>
          </a:r>
          <a:r>
            <a:rPr lang="es-ES" sz="2400" b="1" kern="1200" dirty="0">
              <a:solidFill>
                <a:schemeClr val="accent2">
                  <a:lumMod val="50000"/>
                </a:schemeClr>
              </a:solidFill>
            </a:rPr>
            <a:t> </a:t>
          </a:r>
          <a:endParaRPr lang="en" sz="2400" b="1" kern="1200"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pPr algn="r" rtl="1"/>
          <a:r>
            <a:rPr lang="ar-SA" sz="2400" b="1" dirty="0"/>
            <a:t>مؤلف إنجيل لوقا وأعمال الرسل، ويعتبر كاتب سيرة بولس (لوقا 1:1-4؛ أعمال الرسل 1:1). الطبيب بالمهنة، يطلق عليه بولس لقب "محبوب". ظل مع بولس حتى وفاته</a:t>
          </a:r>
          <a:endParaRPr lang="fr-FR" sz="2400" b="1" dirty="0"/>
        </a:p>
        <a:p>
          <a:pPr algn="r" rtl="1"/>
          <a:r>
            <a:rPr lang="ar-SA" sz="2400" b="1" dirty="0"/>
            <a:t> (2 </a:t>
          </a:r>
          <a:r>
            <a:rPr lang="ar-SA" sz="2400" b="1" dirty="0" err="1"/>
            <a:t>تيموثوس</a:t>
          </a:r>
          <a:r>
            <a:rPr lang="ar-SA" sz="2400" b="1" dirty="0"/>
            <a:t> </a:t>
          </a:r>
          <a:r>
            <a:rPr lang="fr-FR" sz="2400" b="1" dirty="0"/>
            <a:t>11:4</a:t>
          </a:r>
          <a:r>
            <a:rPr lang="ar-SA" sz="2400" b="1" dirty="0"/>
            <a:t>).</a:t>
          </a:r>
          <a:endParaRPr lang="en" sz="2400" b="1" dirty="0"/>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a:noFill/>
        <a:ln w="12700" cap="flat" cmpd="sng" algn="ctr">
          <a:solidFill>
            <a:prstClr val="black">
              <a:alpha val="0"/>
              <a:hueOff val="0"/>
              <a:satOff val="0"/>
              <a:lumOff val="0"/>
              <a:alphaOff val="0"/>
            </a:prstClr>
          </a:solidFill>
          <a:prstDash val="solid"/>
          <a:miter lim="800000"/>
        </a:ln>
        <a:effectLst/>
      </dgm:spPr>
      <dgm:t>
        <a:bodyPr spcFirstLastPara="0" vert="horz" wrap="square" lIns="243840" tIns="91440" rIns="243840" bIns="91440" numCol="1" spcCol="1270" anchor="ctr" anchorCtr="0"/>
        <a:lstStyle/>
        <a:p>
          <a:pPr algn="ctr" rtl="1"/>
          <a:r>
            <a:rPr lang="ar-SA" sz="2400" b="1" kern="1200" dirty="0">
              <a:solidFill>
                <a:srgbClr val="48CEE0">
                  <a:lumMod val="50000"/>
                </a:srgbClr>
              </a:solidFill>
              <a:latin typeface="Aptos" panose="02110004020202020204"/>
              <a:ea typeface="+mn-ea"/>
              <a:cs typeface="+mn-cs"/>
            </a:rPr>
            <a:t>ديماسُ</a:t>
          </a:r>
          <a:r>
            <a:rPr lang="es-ES" sz="2400" b="1" kern="1200" dirty="0">
              <a:solidFill>
                <a:schemeClr val="accent4">
                  <a:lumMod val="50000"/>
                </a:schemeClr>
              </a:solidFill>
            </a:rPr>
            <a:t> </a:t>
          </a:r>
          <a:endParaRPr lang="en" sz="2400" b="1" kern="1200"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pPr algn="r" rtl="1"/>
          <a:r>
            <a:rPr lang="ar-SA" sz="2400" b="1" kern="1200" dirty="0"/>
            <a:t>كان زميل بولس في العمل خلال سجنه الأول في روما (فلمية </a:t>
          </a:r>
          <a:r>
            <a:rPr lang="fr-FR" sz="2400" b="1" kern="1200" dirty="0"/>
            <a:t>24:1</a:t>
          </a:r>
          <a:r>
            <a:rPr lang="ar-SA" sz="2400" b="1" kern="1200" dirty="0"/>
            <a:t>). ومع ذلك، خلال سجنه الأخير، تخلى عن بولس، "محبا لهذا العالم"</a:t>
          </a:r>
          <a:br>
            <a:rPr lang="ar-SA" sz="2400" b="1" kern="1200" dirty="0"/>
          </a:br>
          <a:r>
            <a:rPr lang="ar-SA" sz="2400" b="1" kern="1200" dirty="0"/>
            <a:t>(2 </a:t>
          </a:r>
          <a:r>
            <a:rPr lang="ar-SA" sz="2400" b="1" kern="1200" dirty="0" err="1"/>
            <a:t>تيموثوس</a:t>
          </a:r>
          <a:r>
            <a:rPr lang="ar-SA" sz="2400" b="1" kern="1200" dirty="0"/>
            <a:t> </a:t>
          </a:r>
          <a:r>
            <a:rPr lang="fr-FR" sz="2400" b="1" kern="1200" dirty="0"/>
            <a:t>10:4</a:t>
          </a:r>
          <a:r>
            <a:rPr lang="ar-SA" sz="2400" b="1" kern="1200" dirty="0"/>
            <a:t>).</a:t>
          </a:r>
          <a:endParaRPr lang="en" sz="24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val="rev"/>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350"/>
      <dgm:spPr>
        <a:solidFill>
          <a:schemeClr val="accent2"/>
        </a:solidFill>
      </dgm:spPr>
    </dgm:pt>
    <dgm:pt modelId="{E36749FD-4D0E-4C6B-909F-B0722ED313FD}" type="pres">
      <dgm:prSet presAssocID="{2258452D-5D47-4765-9C67-6E53521F21C9}" presName="ParentText" presStyleLbl="revTx" presStyleIdx="0" presStyleCnt="4" custLinFactNeighborX="23248" custLinFactNeighborY="7268">
        <dgm:presLayoutVars>
          <dgm:chMax val="1"/>
          <dgm:chPref val="1"/>
          <dgm:bulletEnabled val="1"/>
        </dgm:presLayoutVars>
      </dgm:prSet>
      <dgm:spPr>
        <a:xfrm>
          <a:off x="4462083" y="2184842"/>
          <a:ext cx="2960834" cy="271122"/>
        </a:xfrm>
        <a:prstGeom prst="rect">
          <a:avLst/>
        </a:prstGeom>
      </dgm:spPr>
    </dgm:pt>
    <dgm:pt modelId="{6FDA5621-7295-456D-8BDF-809D3107DCE3}" type="pres">
      <dgm:prSet presAssocID="{2258452D-5D47-4765-9C67-6E53521F21C9}" presName="ChildText" presStyleLbl="revTx" presStyleIdx="1" presStyleCnt="4" custScaleX="265684" custLinFactNeighborX="-35723" custLinFactNeighborY="17745">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700000" custLinFactNeighborX="-734340"/>
      <dgm:spPr>
        <a:solidFill>
          <a:schemeClr val="accent2"/>
        </a:solidFill>
      </dgm:spPr>
    </dgm:pt>
    <dgm:pt modelId="{5ABE2846-6534-495C-956A-E346E73F7D79}" type="pres">
      <dgm:prSet presAssocID="{2258452D-5D47-4765-9C67-6E53521F21C9}" presName="Image" presStyleLbl="alignImgPlace1" presStyleIdx="0" presStyleCnt="2" custLinFactNeighborX="24164"/>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1767"/>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3577" custLinFactNeighborY="7268">
        <dgm:presLayoutVars>
          <dgm:chMax val="1"/>
          <dgm:chPref val="1"/>
          <dgm:bulletEnabled val="1"/>
        </dgm:presLayoutVars>
      </dgm:prSet>
      <dgm:spPr>
        <a:xfrm>
          <a:off x="4471824" y="5106439"/>
          <a:ext cx="2960834" cy="271122"/>
        </a:xfrm>
        <a:prstGeom prst="rect">
          <a:avLst/>
        </a:prstGeom>
      </dgm:spPr>
    </dgm:pt>
    <dgm:pt modelId="{2925429F-F028-493B-81E8-3D46E970EC4F}" type="pres">
      <dgm:prSet presAssocID="{B762625F-3623-4ED8-A377-60C54794DCB1}" presName="ChildText" presStyleLbl="revTx" presStyleIdx="3" presStyleCnt="4" custScaleX="265684" custLinFactNeighborX="-36542"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700000" custLinFactNeighborX="-73434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260"/>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pPr rtl="1"/>
          <a:r>
            <a:rPr lang="ar-SA" sz="2400" b="1" dirty="0">
              <a:effectLst>
                <a:outerShdw blurRad="38100" dist="38100" dir="2700000" algn="tl">
                  <a:srgbClr val="000000">
                    <a:alpha val="43137"/>
                  </a:srgbClr>
                </a:outerShdw>
              </a:effectLst>
            </a:rPr>
            <a:t>كل ما نعرفه عن </a:t>
          </a:r>
          <a:r>
            <a:rPr lang="ar-SA" sz="2400" b="1" dirty="0" err="1"/>
            <a:t>نِمفاسَ</a:t>
          </a:r>
          <a:r>
            <a:rPr lang="ar-SA" sz="2400" b="1" dirty="0">
              <a:effectLst>
                <a:outerShdw blurRad="38100" dist="38100" dir="2700000" algn="tl">
                  <a:srgbClr val="000000">
                    <a:alpha val="43137"/>
                  </a:srgbClr>
                </a:outerShdw>
              </a:effectLst>
            </a:rPr>
            <a:t> هو أنها كانت تقود كنيسة في مدينة </a:t>
          </a:r>
          <a:r>
            <a:rPr lang="ar-SA" sz="2400" b="1" dirty="0" err="1">
              <a:effectLst>
                <a:outerShdw blurRad="38100" dist="38100" dir="2700000" algn="tl">
                  <a:srgbClr val="000000">
                    <a:alpha val="43137"/>
                  </a:srgbClr>
                </a:outerShdw>
              </a:effectLst>
            </a:rPr>
            <a:t>لاوديكيا</a:t>
          </a:r>
          <a:r>
            <a:rPr lang="ar-SA" sz="2400" b="1" dirty="0">
              <a:effectLst>
                <a:outerShdw blurRad="38100" dist="38100" dir="2700000" algn="tl">
                  <a:srgbClr val="000000">
                    <a:alpha val="43137"/>
                  </a:srgbClr>
                </a:outerShdw>
              </a:effectLst>
            </a:rPr>
            <a:t>. لا نعرف حتى إن كانت رجلا أم امرأة، لأن بعض المخطوطات تقول "منزله"، وأخرى "منزلهم"، وأخرى - الأغلبية - "منزلها".</a:t>
          </a:r>
          <a:endParaRPr lang="en" sz="2400" b="1" dirty="0">
            <a:effectLst>
              <a:outerShdw blurRad="38100" dist="38100" dir="2700000" algn="tl">
                <a:srgbClr val="000000">
                  <a:alpha val="43137"/>
                </a:srgbClr>
              </a:outerShdw>
            </a:effectLst>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rtl="1">
            <a:lnSpc>
              <a:spcPct val="90000"/>
            </a:lnSpc>
            <a:spcBef>
              <a:spcPct val="0"/>
            </a:spcBef>
            <a:spcAft>
              <a:spcPct val="35000"/>
            </a:spcAft>
            <a:buNone/>
          </a:pPr>
          <a:r>
            <a:rPr lang="ar-SA" sz="2400" b="1" kern="1200" dirty="0"/>
            <a:t>ابن </a:t>
          </a:r>
          <a:r>
            <a:rPr lang="ar-SA" sz="2400" b="1" kern="1200" dirty="0" err="1"/>
            <a:t>فيليمون</a:t>
          </a:r>
          <a:r>
            <a:rPr lang="fr-FR" sz="2400" b="1" kern="1200" dirty="0"/>
            <a:t>، </a:t>
          </a:r>
          <a:r>
            <a:rPr lang="ar-SA" sz="2400" b="1" kern="1200" dirty="0"/>
            <a:t>وهو من مواليد </a:t>
          </a:r>
          <a:r>
            <a:rPr lang="ar-SA" sz="2400" b="1" kern="1200" dirty="0" err="1"/>
            <a:t>كولوسي</a:t>
          </a:r>
          <a:r>
            <a:rPr lang="ar-SA" sz="2400" b="1" kern="1200" dirty="0"/>
            <a:t>، كان في وقت ما رفيقًا للرسول بولس (فيلمون 1:1-2). يطلب منه بولس أن يستمر في الخدمة في الخدمة المسيحية (كشمّاس، أو كاهن، أو شيخ للكنيسة في </a:t>
          </a:r>
          <a:r>
            <a:rPr lang="ar-SA" sz="2400" b="1" kern="1200" dirty="0" err="1"/>
            <a:t>كولوسي</a:t>
          </a:r>
          <a:r>
            <a:rPr lang="ar-SA" sz="2400" b="1" kern="1200" dirty="0"/>
            <a:t>).</a:t>
          </a:r>
          <a:endParaRPr lang="en" sz="24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13109"/>
          <a:ext cx="6591925" cy="822937"/>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r" defTabSz="889000" rtl="1">
            <a:lnSpc>
              <a:spcPct val="90000"/>
            </a:lnSpc>
            <a:spcBef>
              <a:spcPct val="0"/>
            </a:spcBef>
            <a:spcAft>
              <a:spcPct val="15000"/>
            </a:spcAft>
            <a:buNone/>
          </a:pPr>
          <a:r>
            <a:rPr lang="ar-SA" sz="2000" b="1" kern="1200" dirty="0"/>
            <a:t>تيخيكُسُ وأُنِسيمُسَ (كولوسي 9-7:4)</a:t>
          </a:r>
          <a:endParaRPr lang="es-ES" sz="2000" kern="1200" dirty="0"/>
        </a:p>
      </dsp:txBody>
      <dsp:txXfrm>
        <a:off x="0" y="313109"/>
        <a:ext cx="6591925" cy="822937"/>
      </dsp:txXfrm>
    </dsp:sp>
    <dsp:sp modelId="{C16A1F59-2B17-40D4-9031-15B79F27600D}">
      <dsp:nvSpPr>
        <dsp:cNvPr id="0" name=""/>
        <dsp:cNvSpPr/>
      </dsp:nvSpPr>
      <dsp:spPr>
        <a:xfrm>
          <a:off x="1647981" y="32669"/>
          <a:ext cx="4614347" cy="56088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411" tIns="0" rIns="174411" bIns="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المبعوثون</a:t>
          </a:r>
          <a:endParaRPr lang="es-ES" sz="2800" b="1" kern="1200" dirty="0">
            <a:effectLst>
              <a:outerShdw blurRad="38100" dist="38100" dir="2700000" algn="tl">
                <a:srgbClr val="000000">
                  <a:alpha val="43137"/>
                </a:srgbClr>
              </a:outerShdw>
            </a:effectLst>
          </a:endParaRPr>
        </a:p>
      </dsp:txBody>
      <dsp:txXfrm>
        <a:off x="1675361" y="60049"/>
        <a:ext cx="4559587" cy="506120"/>
      </dsp:txXfrm>
    </dsp:sp>
    <dsp:sp modelId="{6B625139-16CA-4A7C-97AC-B8D051656ED2}">
      <dsp:nvSpPr>
        <dsp:cNvPr id="0" name=""/>
        <dsp:cNvSpPr/>
      </dsp:nvSpPr>
      <dsp:spPr>
        <a:xfrm>
          <a:off x="0" y="1519087"/>
          <a:ext cx="6591925" cy="822937"/>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r" defTabSz="889000" rtl="1">
            <a:lnSpc>
              <a:spcPct val="90000"/>
            </a:lnSpc>
            <a:spcBef>
              <a:spcPct val="0"/>
            </a:spcBef>
            <a:spcAft>
              <a:spcPct val="15000"/>
            </a:spcAft>
            <a:buNone/>
          </a:pPr>
          <a:r>
            <a:rPr lang="ar-SA" sz="2000" b="1" kern="1200" dirty="0"/>
            <a:t>أريستارخوس، مرقس، ويَسوعُ المَدعوُّ يُسطُسَ (كولوسي 11-10:4)</a:t>
          </a:r>
          <a:endParaRPr lang="es-ES" sz="2000" kern="1200" dirty="0"/>
        </a:p>
      </dsp:txBody>
      <dsp:txXfrm>
        <a:off x="0" y="1519087"/>
        <a:ext cx="6591925" cy="822937"/>
      </dsp:txXfrm>
    </dsp:sp>
    <dsp:sp modelId="{22D2FB56-E614-4AE2-A667-F415ABDCE382}">
      <dsp:nvSpPr>
        <dsp:cNvPr id="0" name=""/>
        <dsp:cNvSpPr/>
      </dsp:nvSpPr>
      <dsp:spPr>
        <a:xfrm>
          <a:off x="1647981" y="1238647"/>
          <a:ext cx="4614347" cy="56088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411" tIns="0" rIns="174411" bIns="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أولئك الذين يختنون</a:t>
          </a:r>
          <a:endParaRPr lang="es-ES" sz="2800" b="1" kern="1200" dirty="0">
            <a:effectLst>
              <a:outerShdw blurRad="38100" dist="38100" dir="2700000" algn="tl">
                <a:srgbClr val="000000">
                  <a:alpha val="43137"/>
                </a:srgbClr>
              </a:outerShdw>
            </a:effectLst>
          </a:endParaRPr>
        </a:p>
      </dsp:txBody>
      <dsp:txXfrm>
        <a:off x="1675361" y="1266027"/>
        <a:ext cx="4559587" cy="506120"/>
      </dsp:txXfrm>
    </dsp:sp>
    <dsp:sp modelId="{5781F004-5181-4BE4-A36D-2DB88AE093E6}">
      <dsp:nvSpPr>
        <dsp:cNvPr id="0" name=""/>
        <dsp:cNvSpPr/>
      </dsp:nvSpPr>
      <dsp:spPr>
        <a:xfrm>
          <a:off x="0" y="2725064"/>
          <a:ext cx="6591925" cy="822937"/>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r" defTabSz="889000" rtl="1">
            <a:lnSpc>
              <a:spcPct val="90000"/>
            </a:lnSpc>
            <a:spcBef>
              <a:spcPct val="0"/>
            </a:spcBef>
            <a:spcAft>
              <a:spcPct val="15000"/>
            </a:spcAft>
            <a:buNone/>
          </a:pPr>
          <a:r>
            <a:rPr lang="ar-SA" sz="2000" b="1" kern="1200" dirty="0"/>
            <a:t>أبَفراسُ (كولوسي 13-12:4)</a:t>
          </a:r>
          <a:endParaRPr lang="es-ES" sz="2000" kern="1200" dirty="0"/>
        </a:p>
      </dsp:txBody>
      <dsp:txXfrm>
        <a:off x="0" y="2725064"/>
        <a:ext cx="6591925" cy="822937"/>
      </dsp:txXfrm>
    </dsp:sp>
    <dsp:sp modelId="{C0EBFF40-79BF-43FC-B422-5C88725CB91B}">
      <dsp:nvSpPr>
        <dsp:cNvPr id="0" name=""/>
        <dsp:cNvSpPr/>
      </dsp:nvSpPr>
      <dsp:spPr>
        <a:xfrm>
          <a:off x="1647981" y="2444624"/>
          <a:ext cx="4614347" cy="56088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411" tIns="0" rIns="174411" bIns="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المُعَلِّم</a:t>
          </a:r>
          <a:endParaRPr lang="es-ES" sz="2800" b="1" kern="1200" dirty="0">
            <a:effectLst>
              <a:outerShdw blurRad="38100" dist="38100" dir="2700000" algn="tl">
                <a:srgbClr val="000000">
                  <a:alpha val="43137"/>
                </a:srgbClr>
              </a:outerShdw>
            </a:effectLst>
          </a:endParaRPr>
        </a:p>
      </dsp:txBody>
      <dsp:txXfrm>
        <a:off x="1675361" y="2472004"/>
        <a:ext cx="4559587" cy="506120"/>
      </dsp:txXfrm>
    </dsp:sp>
    <dsp:sp modelId="{A6DA711B-BA5E-47CF-956E-581AAE891300}">
      <dsp:nvSpPr>
        <dsp:cNvPr id="0" name=""/>
        <dsp:cNvSpPr/>
      </dsp:nvSpPr>
      <dsp:spPr>
        <a:xfrm>
          <a:off x="0" y="3931041"/>
          <a:ext cx="6591925" cy="822937"/>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r" defTabSz="889000" rtl="1">
            <a:lnSpc>
              <a:spcPct val="90000"/>
            </a:lnSpc>
            <a:spcBef>
              <a:spcPct val="0"/>
            </a:spcBef>
            <a:spcAft>
              <a:spcPct val="15000"/>
            </a:spcAft>
            <a:buNone/>
          </a:pPr>
          <a:r>
            <a:rPr lang="ar-SA" sz="2000" b="1" kern="1200" dirty="0"/>
            <a:t>لوقا وديماسُ و (كولوسي 14:4)</a:t>
          </a:r>
          <a:endParaRPr lang="es-ES" sz="2000" kern="1200" dirty="0"/>
        </a:p>
      </dsp:txBody>
      <dsp:txXfrm>
        <a:off x="0" y="3931041"/>
        <a:ext cx="6591925" cy="822937"/>
      </dsp:txXfrm>
    </dsp:sp>
    <dsp:sp modelId="{316719C4-FD02-40A5-AA12-5214560F0185}">
      <dsp:nvSpPr>
        <dsp:cNvPr id="0" name=""/>
        <dsp:cNvSpPr/>
      </dsp:nvSpPr>
      <dsp:spPr>
        <a:xfrm>
          <a:off x="1647981" y="3650601"/>
          <a:ext cx="4614347" cy="56088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411" tIns="0" rIns="174411" bIns="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المحبوب والعالم</a:t>
          </a:r>
          <a:endParaRPr lang="es-ES" sz="2800" b="1" kern="1200" dirty="0">
            <a:effectLst>
              <a:outerShdw blurRad="38100" dist="38100" dir="2700000" algn="tl">
                <a:srgbClr val="000000">
                  <a:alpha val="43137"/>
                </a:srgbClr>
              </a:outerShdw>
            </a:effectLst>
          </a:endParaRPr>
        </a:p>
      </dsp:txBody>
      <dsp:txXfrm>
        <a:off x="1675361" y="3677981"/>
        <a:ext cx="4559587" cy="506120"/>
      </dsp:txXfrm>
    </dsp:sp>
    <dsp:sp modelId="{6A217529-102B-491E-A3EE-4D5A3C66E700}">
      <dsp:nvSpPr>
        <dsp:cNvPr id="0" name=""/>
        <dsp:cNvSpPr/>
      </dsp:nvSpPr>
      <dsp:spPr>
        <a:xfrm>
          <a:off x="0" y="5137019"/>
          <a:ext cx="6591925" cy="101745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99136" numCol="1" spcCol="1270" anchor="t" anchorCtr="0">
          <a:noAutofit/>
        </a:bodyPr>
        <a:lstStyle/>
        <a:p>
          <a:pPr marL="0" lvl="1" indent="0" algn="r" defTabSz="1244600" rtl="1">
            <a:lnSpc>
              <a:spcPct val="90000"/>
            </a:lnSpc>
            <a:spcBef>
              <a:spcPct val="0"/>
            </a:spcBef>
            <a:spcAft>
              <a:spcPct val="15000"/>
            </a:spcAft>
            <a:buNone/>
          </a:pPr>
          <a:r>
            <a:rPr lang="ar-SA" sz="2800" b="1" kern="1200" dirty="0"/>
            <a:t>حورية و أرخِبُّسَ (كولوسي -16;418)</a:t>
          </a:r>
          <a:endParaRPr lang="es-ES" sz="2800" kern="1200" dirty="0"/>
        </a:p>
      </dsp:txBody>
      <dsp:txXfrm>
        <a:off x="0" y="5137019"/>
        <a:ext cx="6591925" cy="1017450"/>
      </dsp:txXfrm>
    </dsp:sp>
    <dsp:sp modelId="{17887DA2-8E83-468E-8B4D-F8A5875DF4ED}">
      <dsp:nvSpPr>
        <dsp:cNvPr id="0" name=""/>
        <dsp:cNvSpPr/>
      </dsp:nvSpPr>
      <dsp:spPr>
        <a:xfrm>
          <a:off x="1647981" y="4856579"/>
          <a:ext cx="4614347" cy="56088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411" tIns="0" rIns="174411" bIns="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قادة الكنيسة</a:t>
          </a:r>
          <a:endParaRPr lang="es-ES" sz="2800" b="1" kern="1200" dirty="0">
            <a:effectLst>
              <a:outerShdw blurRad="38100" dist="38100" dir="2700000" algn="tl">
                <a:srgbClr val="000000">
                  <a:alpha val="43137"/>
                </a:srgbClr>
              </a:outerShdw>
            </a:effectLst>
          </a:endParaRPr>
        </a:p>
      </dsp:txBody>
      <dsp:txXfrm>
        <a:off x="1675361" y="4883959"/>
        <a:ext cx="4559587"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11715631" y="652477"/>
          <a:ext cx="0" cy="3277218"/>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8123658" y="683379"/>
          <a:ext cx="2873506" cy="1474748"/>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7443946" y="2319384"/>
          <a:ext cx="4271684" cy="1693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rtl="1">
            <a:lnSpc>
              <a:spcPct val="90000"/>
            </a:lnSpc>
            <a:spcBef>
              <a:spcPct val="0"/>
            </a:spcBef>
            <a:spcAft>
              <a:spcPct val="35000"/>
            </a:spcAft>
            <a:buNone/>
          </a:pPr>
          <a:r>
            <a:rPr lang="ar-SA" sz="2000" b="1" kern="1200" dirty="0"/>
            <a:t>كان من مواليد تسالونيكي (أعمال الرسل </a:t>
          </a:r>
          <a:r>
            <a:rPr lang="fr-FR" sz="2000" b="1" kern="1200" dirty="0"/>
            <a:t>2:27</a:t>
          </a:r>
          <a:r>
            <a:rPr lang="ar-SA" sz="2000" b="1" kern="1200" dirty="0"/>
            <a:t>).                 واجه مشاكل أثناء الشغب في أفسس (أعمال الرسل </a:t>
          </a:r>
          <a:r>
            <a:rPr lang="fr-FR" sz="2000" b="1" kern="1200" dirty="0"/>
            <a:t>29:19</a:t>
          </a:r>
          <a:r>
            <a:rPr lang="ar-SA" sz="2000" b="1" kern="1200" dirty="0"/>
            <a:t>). رافق بولس لتقديم القربان في أورشليم (أعمال </a:t>
          </a:r>
          <a:r>
            <a:rPr lang="fr-FR" sz="2000" b="1" kern="1200" dirty="0"/>
            <a:t>4:20</a:t>
          </a:r>
          <a:r>
            <a:rPr lang="ar-SA" sz="2000" b="1" kern="1200" dirty="0"/>
            <a:t>)</a:t>
          </a:r>
          <a:r>
            <a:rPr lang="ar-SA" sz="2000" b="1" kern="1200" dirty="0">
              <a:solidFill>
                <a:schemeClr val="tx1"/>
              </a:solidFill>
            </a:rPr>
            <a:t>. </a:t>
          </a:r>
          <a:r>
            <a:rPr lang="ar-SA" sz="2000" b="1" kern="1200" dirty="0"/>
            <a:t>سجن مع بولس في روما، وأرسل تحياته إلى </a:t>
          </a:r>
          <a:r>
            <a:rPr lang="ar-SA" sz="2000" b="1" kern="1200" dirty="0" err="1"/>
            <a:t>كولوسيين</a:t>
          </a:r>
          <a:r>
            <a:rPr lang="ar-SA" sz="2000" b="1" kern="1200" dirty="0"/>
            <a:t> </a:t>
          </a:r>
          <a:r>
            <a:rPr lang="ar-SA" sz="2000" b="1" kern="1200" dirty="0" err="1"/>
            <a:t>وفيليمون</a:t>
          </a:r>
          <a:r>
            <a:rPr lang="ar-SA" sz="2000" b="1" kern="1200" dirty="0"/>
            <a:t> (</a:t>
          </a:r>
          <a:r>
            <a:rPr lang="ar-SA" sz="2000" b="1" kern="1200" dirty="0" err="1"/>
            <a:t>كولوسي</a:t>
          </a:r>
          <a:r>
            <a:rPr lang="ar-SA" sz="2000" b="1" kern="1200" dirty="0"/>
            <a:t> </a:t>
          </a:r>
          <a:r>
            <a:rPr lang="fr-FR" sz="2000" b="1" kern="1200" dirty="0"/>
            <a:t>10:4</a:t>
          </a:r>
          <a:r>
            <a:rPr lang="ar-SA" sz="2000" b="1" kern="1200" dirty="0"/>
            <a:t>؛ </a:t>
          </a:r>
          <a:r>
            <a:rPr lang="ar-SA" sz="2000" b="1" kern="1200" dirty="0" err="1"/>
            <a:t>فيليمون</a:t>
          </a:r>
          <a:r>
            <a:rPr lang="ar-SA" sz="2000" b="1" kern="1200" dirty="0"/>
            <a:t> </a:t>
          </a:r>
          <a:r>
            <a:rPr lang="fr-FR" sz="2000" b="1" kern="1200" dirty="0"/>
            <a:t>24:1</a:t>
          </a:r>
          <a:r>
            <a:rPr lang="ar-SA" sz="2000" b="1" kern="1200" dirty="0"/>
            <a:t>)</a:t>
          </a:r>
          <a:endParaRPr lang="en" sz="2000" b="1" kern="1200" dirty="0"/>
        </a:p>
      </dsp:txBody>
      <dsp:txXfrm>
        <a:off x="7443946" y="2319384"/>
        <a:ext cx="4271684" cy="1693229"/>
      </dsp:txXfrm>
    </dsp:sp>
    <dsp:sp modelId="{420DB18E-EE8B-4D19-B5F0-DE3A04EC8B31}">
      <dsp:nvSpPr>
        <dsp:cNvPr id="0" name=""/>
        <dsp:cNvSpPr/>
      </dsp:nvSpPr>
      <dsp:spPr>
        <a:xfrm>
          <a:off x="7507689" y="288342"/>
          <a:ext cx="4202486" cy="36413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108000" rIns="71120" bIns="71120" numCol="1" spcCol="1270" anchor="ctr" anchorCtr="0">
          <a:noAutofit/>
        </a:bodyPr>
        <a:lstStyle/>
        <a:p>
          <a:pPr marL="0" lvl="0" indent="0" algn="ctr" defTabSz="1244600" rtl="1">
            <a:lnSpc>
              <a:spcPct val="90000"/>
            </a:lnSpc>
            <a:spcBef>
              <a:spcPct val="0"/>
            </a:spcBef>
            <a:spcAft>
              <a:spcPct val="35000"/>
            </a:spcAft>
            <a:buNone/>
          </a:pPr>
          <a:r>
            <a:rPr lang="ar-SA" sz="2800" b="0" i="0" kern="1200" dirty="0" err="1"/>
            <a:t>أ</a:t>
          </a:r>
          <a:r>
            <a:rPr lang="ar-SA" sz="2800" b="1" i="0" kern="1200" dirty="0" err="1">
              <a:solidFill>
                <a:schemeClr val="tx1"/>
              </a:solidFill>
            </a:rPr>
            <a:t>رِستَرخُسُ</a:t>
          </a:r>
          <a:endParaRPr lang="en" sz="2800" b="1" kern="1200" spc="300" dirty="0">
            <a:solidFill>
              <a:schemeClr val="tx1"/>
            </a:solidFill>
          </a:endParaRPr>
        </a:p>
      </dsp:txBody>
      <dsp:txXfrm>
        <a:off x="7507689" y="288342"/>
        <a:ext cx="4202486" cy="364135"/>
      </dsp:txXfrm>
    </dsp:sp>
    <dsp:sp modelId="{06E7AA2C-0ADD-4BF7-A908-55D4541A8284}">
      <dsp:nvSpPr>
        <dsp:cNvPr id="0" name=""/>
        <dsp:cNvSpPr/>
      </dsp:nvSpPr>
      <dsp:spPr>
        <a:xfrm>
          <a:off x="6940136" y="652477"/>
          <a:ext cx="0" cy="3277218"/>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3211655" y="683379"/>
          <a:ext cx="2873506" cy="1474748"/>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2400745" y="2207868"/>
          <a:ext cx="4495326" cy="1693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rtl="1">
            <a:lnSpc>
              <a:spcPct val="90000"/>
            </a:lnSpc>
            <a:spcBef>
              <a:spcPct val="0"/>
            </a:spcBef>
            <a:spcAft>
              <a:spcPct val="35000"/>
            </a:spcAft>
            <a:buNone/>
          </a:pPr>
          <a:r>
            <a:rPr lang="ar-SA" sz="2000" b="1" kern="1200" dirty="0"/>
            <a:t>ابن أخ رفيق بولس الأول، برنابا، هرب من البعثة في </a:t>
          </a:r>
          <a:r>
            <a:rPr lang="ar-SA" sz="2000" b="1" kern="1200" dirty="0" err="1"/>
            <a:t>بمفيليا</a:t>
          </a:r>
          <a:r>
            <a:rPr lang="ar-SA" sz="2000" b="1" kern="1200" dirty="0"/>
            <a:t>، ورفض بولس أخذه في رحلة ثانية (أعمال </a:t>
          </a:r>
          <a:r>
            <a:rPr lang="fr-FR" sz="2000" b="1" kern="1200" dirty="0"/>
            <a:t>37:15</a:t>
          </a:r>
          <a:r>
            <a:rPr lang="ar-SA" sz="2000" b="1" kern="1200" dirty="0"/>
            <a:t>-38). رافق عمه وأصبح مبشر مفيدا لبولس (أعمال </a:t>
          </a:r>
          <a:r>
            <a:rPr lang="fr-FR" sz="2000" b="1" kern="1200" dirty="0"/>
            <a:t>39:15</a:t>
          </a:r>
          <a:r>
            <a:rPr lang="ar-SA" sz="2000" b="1" kern="1200" dirty="0"/>
            <a:t>؛ 2 تيموثاوس </a:t>
          </a:r>
          <a:r>
            <a:rPr lang="fr-FR" sz="2000" b="1" kern="1200" dirty="0"/>
            <a:t>11:4</a:t>
          </a:r>
          <a:r>
            <a:rPr lang="ar-SA" sz="2000" b="1" kern="1200" dirty="0"/>
            <a:t>). عامله بطرس كابن له (1 بطرس </a:t>
          </a:r>
          <a:r>
            <a:rPr lang="fr-FR" sz="2000" b="1" kern="1200" dirty="0"/>
            <a:t>13:5</a:t>
          </a:r>
          <a:r>
            <a:rPr lang="ar-SA" sz="2000" b="1" kern="1200" dirty="0"/>
            <a:t>). كان مؤلف إنجيل مرقس</a:t>
          </a:r>
          <a:endParaRPr lang="en" sz="2000" b="1" kern="1200" dirty="0"/>
        </a:p>
      </dsp:txBody>
      <dsp:txXfrm>
        <a:off x="2400745" y="2207868"/>
        <a:ext cx="4495326" cy="1693229"/>
      </dsp:txXfrm>
    </dsp:sp>
    <dsp:sp modelId="{CCAFA9B2-8601-4C27-BC07-800636056FEF}">
      <dsp:nvSpPr>
        <dsp:cNvPr id="0" name=""/>
        <dsp:cNvSpPr/>
      </dsp:nvSpPr>
      <dsp:spPr>
        <a:xfrm>
          <a:off x="2474984" y="288342"/>
          <a:ext cx="4443890" cy="36413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108000" rIns="71120" bIns="71120" numCol="1" spcCol="1270" anchor="ctr" anchorCtr="0">
          <a:noAutofit/>
        </a:bodyPr>
        <a:lstStyle/>
        <a:p>
          <a:pPr marL="0" lvl="0" indent="0" algn="ctr" defTabSz="1244600" rtl="1">
            <a:lnSpc>
              <a:spcPct val="90000"/>
            </a:lnSpc>
            <a:spcBef>
              <a:spcPct val="0"/>
            </a:spcBef>
            <a:spcAft>
              <a:spcPct val="35000"/>
            </a:spcAft>
            <a:buNone/>
          </a:pPr>
          <a:r>
            <a:rPr lang="ar-SA" sz="2800" b="1" kern="1200" dirty="0">
              <a:effectLst>
                <a:outerShdw blurRad="38100" dist="38100" dir="2700000" algn="tl">
                  <a:srgbClr val="000000">
                    <a:alpha val="43137"/>
                  </a:srgbClr>
                </a:outerShdw>
              </a:effectLst>
            </a:rPr>
            <a:t>مرقس</a:t>
          </a:r>
          <a:endParaRPr lang="en" sz="2800" b="1" kern="1200" spc="300" dirty="0">
            <a:effectLst>
              <a:outerShdw blurRad="38100" dist="38100" dir="2700000" algn="tl">
                <a:srgbClr val="000000">
                  <a:alpha val="43137"/>
                </a:srgbClr>
              </a:outerShdw>
            </a:effectLst>
          </a:endParaRPr>
        </a:p>
      </dsp:txBody>
      <dsp:txXfrm>
        <a:off x="2474984" y="288342"/>
        <a:ext cx="4443890" cy="364135"/>
      </dsp:txXfrm>
    </dsp:sp>
    <dsp:sp modelId="{3CB5703F-7FED-47A1-ABF0-E52E1ABC6CAA}">
      <dsp:nvSpPr>
        <dsp:cNvPr id="0" name=""/>
        <dsp:cNvSpPr/>
      </dsp:nvSpPr>
      <dsp:spPr>
        <a:xfrm>
          <a:off x="1895051" y="652477"/>
          <a:ext cx="0" cy="3277218"/>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74374" y="683379"/>
          <a:ext cx="1723634" cy="1474748"/>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5455" y="2231421"/>
          <a:ext cx="1861473" cy="1693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rtl="1">
            <a:lnSpc>
              <a:spcPct val="90000"/>
            </a:lnSpc>
            <a:spcBef>
              <a:spcPct val="0"/>
            </a:spcBef>
            <a:spcAft>
              <a:spcPct val="35000"/>
            </a:spcAft>
            <a:buNone/>
          </a:pPr>
          <a:r>
            <a:rPr lang="ar-SA" sz="2000" b="1" kern="1200" dirty="0">
              <a:solidFill>
                <a:schemeClr val="tx1"/>
              </a:solidFill>
            </a:rPr>
            <a:t>ويَسوعُ المَدعوُّ يُسطُسَ، الّذينَ هُم مِنَ الخِتانِ. هؤُلاءِ هُم وحدَهُمُ العامِلونَ مَعي لملكوتِ اللهِ، الّذينَ صاروا لي تسليَةً</a:t>
          </a:r>
          <a:r>
            <a:rPr lang="en" sz="2000" b="1" kern="1200" dirty="0"/>
            <a:t>” </a:t>
          </a:r>
          <a:r>
            <a:rPr lang="ar-SA" sz="2000" b="1" kern="1200" dirty="0"/>
            <a:t>(</a:t>
          </a:r>
          <a:r>
            <a:rPr lang="ar-SA" sz="2000" b="1" kern="1200" dirty="0" err="1"/>
            <a:t>كولوسي</a:t>
          </a:r>
          <a:r>
            <a:rPr lang="ar-SA" sz="2000" b="1" kern="1200" dirty="0"/>
            <a:t> </a:t>
          </a:r>
          <a:r>
            <a:rPr lang="fr-FR" sz="2000" b="1" kern="1200" dirty="0"/>
            <a:t>11:4</a:t>
          </a:r>
          <a:r>
            <a:rPr lang="ar-SA" sz="2000" b="1" kern="1200" dirty="0"/>
            <a:t>)</a:t>
          </a:r>
          <a:endParaRPr lang="en" sz="2000" b="1" kern="1200" dirty="0"/>
        </a:p>
      </dsp:txBody>
      <dsp:txXfrm>
        <a:off x="5455" y="2231421"/>
        <a:ext cx="1861473" cy="1693229"/>
      </dsp:txXfrm>
    </dsp:sp>
    <dsp:sp modelId="{2FD56DAB-68DA-4763-BCE7-531A892BE78F}">
      <dsp:nvSpPr>
        <dsp:cNvPr id="0" name=""/>
        <dsp:cNvSpPr/>
      </dsp:nvSpPr>
      <dsp:spPr>
        <a:xfrm>
          <a:off x="74374" y="288342"/>
          <a:ext cx="1820676" cy="36413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108000" rIns="71120" bIns="71120" numCol="1" spcCol="1270" anchor="ctr" anchorCtr="0">
          <a:noAutofit/>
        </a:bodyPr>
        <a:lstStyle/>
        <a:p>
          <a:pPr marL="0" lvl="0" indent="0" algn="ctr" defTabSz="1244600" rtl="1">
            <a:lnSpc>
              <a:spcPct val="90000"/>
            </a:lnSpc>
            <a:spcBef>
              <a:spcPct val="0"/>
            </a:spcBef>
            <a:spcAft>
              <a:spcPct val="35000"/>
            </a:spcAft>
            <a:buNone/>
          </a:pPr>
          <a:r>
            <a:rPr lang="ar-SA" sz="2800" b="1" kern="1200" dirty="0">
              <a:solidFill>
                <a:schemeClr val="bg1"/>
              </a:solidFill>
              <a:effectLst>
                <a:outerShdw blurRad="38100" dist="38100" dir="2700000" algn="tl">
                  <a:srgbClr val="000000">
                    <a:alpha val="43137"/>
                  </a:srgbClr>
                </a:outerShdw>
              </a:effectLst>
            </a:rPr>
            <a:t>يَسوعُ</a:t>
          </a:r>
          <a:endParaRPr lang="en" sz="2800" b="1" kern="1200" spc="0" dirty="0">
            <a:solidFill>
              <a:schemeClr val="tx1"/>
            </a:solidFill>
            <a:effectLst>
              <a:outerShdw blurRad="38100" dist="38100" dir="2700000" algn="tl">
                <a:srgbClr val="000000">
                  <a:alpha val="43137"/>
                </a:srgbClr>
              </a:outerShdw>
            </a:effectLst>
          </a:endParaRPr>
        </a:p>
      </dsp:txBody>
      <dsp:txXfrm>
        <a:off x="74374" y="288342"/>
        <a:ext cx="1820676" cy="364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rtl="1">
            <a:lnSpc>
              <a:spcPct val="90000"/>
            </a:lnSpc>
            <a:spcBef>
              <a:spcPct val="0"/>
            </a:spcBef>
            <a:spcAft>
              <a:spcPct val="35000"/>
            </a:spcAft>
            <a:buNone/>
          </a:pPr>
          <a:r>
            <a:rPr lang="ar-SA" sz="2400" b="1" kern="1200" dirty="0"/>
            <a:t>قام بتعليم الكنيسة في </a:t>
          </a:r>
          <a:r>
            <a:rPr lang="ar-SA" sz="2400" b="1" kern="1200" dirty="0" err="1"/>
            <a:t>كولوساي</a:t>
          </a:r>
          <a:r>
            <a:rPr lang="ar-SA" sz="2400" b="1" kern="1200" dirty="0"/>
            <a:t>، وجعل الإنجيل معروفا لهم على نطاق واسع </a:t>
          </a:r>
          <a:endParaRPr lang="fr-FR" sz="2400" b="1" kern="1200" dirty="0"/>
        </a:p>
        <a:p>
          <a:pPr marL="0" lvl="0" indent="0" algn="ctr" defTabSz="1066800" rtl="1">
            <a:lnSpc>
              <a:spcPct val="90000"/>
            </a:lnSpc>
            <a:spcBef>
              <a:spcPct val="0"/>
            </a:spcBef>
            <a:spcAft>
              <a:spcPct val="35000"/>
            </a:spcAft>
            <a:buNone/>
          </a:pPr>
          <a:r>
            <a:rPr lang="ar-SA" sz="2400" b="1" kern="1200" dirty="0"/>
            <a:t>(</a:t>
          </a:r>
          <a:r>
            <a:rPr lang="ar-SA" sz="2400" b="1" kern="1200" dirty="0" err="1"/>
            <a:t>كولوسي</a:t>
          </a:r>
          <a:r>
            <a:rPr lang="ar-SA" sz="2400" b="1" kern="1200" dirty="0"/>
            <a:t> </a:t>
          </a:r>
          <a:r>
            <a:rPr lang="fr-FR" sz="2400" b="1" kern="1200" dirty="0"/>
            <a:t>7:1</a:t>
          </a:r>
          <a:r>
            <a:rPr lang="ar-SA" sz="2400" b="1" kern="1200" dirty="0"/>
            <a:t>). يمنحه بولس ثلاثة ألقاب: "عزيزي الخادم"; عبد المسيح"؛ و"زميل السجين"</a:t>
          </a:r>
          <a:br>
            <a:rPr lang="en" sz="2400" b="1" kern="1200" dirty="0"/>
          </a:br>
          <a:r>
            <a:rPr lang="en" sz="2400" b="1" kern="1200" dirty="0"/>
            <a:t>(</a:t>
          </a:r>
          <a:r>
            <a:rPr lang="ar-SA" sz="2400" b="1" kern="1200" dirty="0" err="1"/>
            <a:t>كولوسي</a:t>
          </a:r>
          <a:r>
            <a:rPr lang="ar-SA" sz="2400" b="1" kern="1200" dirty="0"/>
            <a:t> </a:t>
          </a:r>
          <a:r>
            <a:rPr lang="fr-FR" sz="2400" b="1" kern="1200" dirty="0"/>
            <a:t>7:1</a:t>
          </a:r>
          <a:r>
            <a:rPr lang="ar-SA" sz="2400" b="1" kern="1200" dirty="0"/>
            <a:t>؛ </a:t>
          </a:r>
          <a:r>
            <a:rPr lang="fr-FR" sz="2400" b="1" kern="1200" dirty="0"/>
            <a:t>12:4</a:t>
          </a:r>
          <a:r>
            <a:rPr lang="ar-SA" sz="2400" b="1" kern="1200" dirty="0"/>
            <a:t>; فل </a:t>
          </a:r>
          <a:r>
            <a:rPr lang="fr-FR" sz="2400" b="1" kern="1200" dirty="0"/>
            <a:t>23:1</a:t>
          </a:r>
          <a:r>
            <a:rPr lang="ar-SA" sz="2400" b="1" kern="1200" dirty="0"/>
            <a:t>)</a:t>
          </a:r>
          <a:endParaRPr lang="es-ES" sz="24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4905351"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تمسك بثبات</a:t>
          </a:r>
          <a:endParaRPr lang="es-ES" sz="2400" kern="1200" dirty="0"/>
        </a:p>
      </dsp:txBody>
      <dsp:txXfrm>
        <a:off x="4905351" y="0"/>
        <a:ext cx="2281150" cy="1120047"/>
      </dsp:txXfrm>
    </dsp:sp>
    <dsp:sp modelId="{0D41072C-F355-4543-A426-F6A5C45C70EA}">
      <dsp:nvSpPr>
        <dsp:cNvPr id="0" name=""/>
        <dsp:cNvSpPr/>
      </dsp:nvSpPr>
      <dsp:spPr>
        <a:xfrm>
          <a:off x="4983923"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يجب أن يبقوا ثابتين، خاصة في مواجهة خطط العدو </a:t>
          </a:r>
          <a:endParaRPr lang="fr-FR" sz="2400" b="1" kern="1200" dirty="0">
            <a:effectLst>
              <a:outerShdw blurRad="38100" dist="38100" dir="2700000" algn="tl">
                <a:srgbClr val="000000">
                  <a:alpha val="43137"/>
                </a:srgbClr>
              </a:outerShdw>
            </a:effectLst>
          </a:endParaRPr>
        </a:p>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(أفسس </a:t>
          </a:r>
          <a:r>
            <a:rPr lang="fr-FR" sz="2400" b="1" kern="1200" dirty="0">
              <a:effectLst>
                <a:outerShdw blurRad="38100" dist="38100" dir="2700000" algn="tl">
                  <a:srgbClr val="000000">
                    <a:alpha val="43137"/>
                  </a:srgbClr>
                </a:outerShdw>
              </a:effectLst>
            </a:rPr>
            <a:t>11:6</a:t>
          </a:r>
          <a:r>
            <a:rPr lang="ar-SA" sz="2400" b="1" kern="1200" dirty="0">
              <a:effectLst>
                <a:outerShdw blurRad="38100" dist="38100" dir="2700000" algn="tl">
                  <a:srgbClr val="000000">
                    <a:alpha val="43137"/>
                  </a:srgbClr>
                </a:outerShdw>
              </a:effectLst>
            </a:rPr>
            <a:t>)</a:t>
          </a:r>
          <a:endParaRPr lang="es-ES" sz="2400" kern="1200" dirty="0">
            <a:effectLst>
              <a:outerShdw blurRad="38100" dist="38100" dir="2700000" algn="tl">
                <a:srgbClr val="000000">
                  <a:alpha val="43137"/>
                </a:srgbClr>
              </a:outerShdw>
            </a:effectLst>
          </a:endParaRPr>
        </a:p>
      </dsp:txBody>
      <dsp:txXfrm>
        <a:off x="5046133"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أتمنى أن تكون مثاليا</a:t>
          </a:r>
          <a:endParaRPr lang="es-ES" sz="2400" kern="1200" dirty="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هذا الكمال يتحقق من خلال الحب غير الأناني</a:t>
          </a:r>
          <a:br>
            <a:rPr lang="ar-SA" sz="2400" b="1" kern="1200" dirty="0">
              <a:effectLst>
                <a:outerShdw blurRad="38100" dist="38100" dir="2700000" algn="tl">
                  <a:srgbClr val="000000">
                    <a:alpha val="43137"/>
                  </a:srgbClr>
                </a:outerShdw>
              </a:effectLst>
            </a:rPr>
          </a:br>
          <a:r>
            <a:rPr lang="ar-SA" sz="2400" b="1" kern="1200" dirty="0">
              <a:effectLst>
                <a:outerShdw blurRad="38100" dist="38100" dir="2700000" algn="tl">
                  <a:srgbClr val="000000">
                    <a:alpha val="43137"/>
                  </a:srgbClr>
                </a:outerShdw>
              </a:effectLst>
            </a:rPr>
            <a:t>(متى</a:t>
          </a:r>
          <a:r>
            <a:rPr lang="fr-FR" sz="2400" b="1" kern="1200" dirty="0">
              <a:effectLst>
                <a:outerShdw blurRad="38100" dist="38100" dir="2700000" algn="tl">
                  <a:srgbClr val="000000">
                    <a:alpha val="43137"/>
                  </a:srgbClr>
                </a:outerShdw>
              </a:effectLst>
            </a:rPr>
            <a:t>-44:5</a:t>
          </a:r>
          <a:r>
            <a:rPr lang="ar-SA" sz="2400" b="1" kern="1200" dirty="0">
              <a:effectLst>
                <a:outerShdw blurRad="38100" dist="38100" dir="2700000" algn="tl">
                  <a:srgbClr val="000000">
                    <a:alpha val="43137"/>
                  </a:srgbClr>
                </a:outerShdw>
              </a:effectLst>
            </a:rPr>
            <a:t>48)، رغم أن الإنسان ينمو فيه دائما (</a:t>
          </a:r>
          <a:r>
            <a:rPr lang="ar-SA" sz="2400" b="1" kern="1200" dirty="0" err="1">
              <a:effectLst>
                <a:outerShdw blurRad="38100" dist="38100" dir="2700000" algn="tl">
                  <a:srgbClr val="000000">
                    <a:alpha val="43137"/>
                  </a:srgbClr>
                </a:outerShdw>
              </a:effectLst>
            </a:rPr>
            <a:t>فلپ</a:t>
          </a:r>
          <a:r>
            <a:rPr lang="ar-SA" sz="2400" b="1" kern="1200" dirty="0">
              <a:effectLst>
                <a:outerShdw blurRad="38100" dist="38100" dir="2700000" algn="tl">
                  <a:srgbClr val="000000">
                    <a:alpha val="43137"/>
                  </a:srgbClr>
                </a:outerShdw>
              </a:effectLst>
            </a:rPr>
            <a:t> </a:t>
          </a:r>
          <a:r>
            <a:rPr lang="fr-FR" sz="2400" b="1" kern="1200" dirty="0">
              <a:effectLst>
                <a:outerShdw blurRad="38100" dist="38100" dir="2700000" algn="tl">
                  <a:srgbClr val="000000">
                    <a:alpha val="43137"/>
                  </a:srgbClr>
                </a:outerShdw>
              </a:effectLst>
            </a:rPr>
            <a:t>12:3</a:t>
          </a:r>
          <a:r>
            <a:rPr lang="ar-SA" sz="24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877"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a:t>أتمنى أن تكون كاملا</a:t>
          </a:r>
          <a:endParaRPr lang="es-ES" sz="2400" kern="1200" dirty="0"/>
        </a:p>
      </dsp:txBody>
      <dsp:txXfrm>
        <a:off x="877" y="0"/>
        <a:ext cx="2281150" cy="1120047"/>
      </dsp:txXfrm>
    </dsp:sp>
    <dsp:sp modelId="{74ECEBFE-0B62-4E5A-80CC-4583198EBC03}">
      <dsp:nvSpPr>
        <dsp:cNvPr id="0" name=""/>
        <dsp:cNvSpPr/>
      </dsp:nvSpPr>
      <dsp:spPr>
        <a:xfrm>
          <a:off x="79449"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1">
            <a:lnSpc>
              <a:spcPct val="90000"/>
            </a:lnSpc>
            <a:spcBef>
              <a:spcPct val="0"/>
            </a:spcBef>
            <a:spcAft>
              <a:spcPct val="35000"/>
            </a:spcAft>
            <a:buNone/>
          </a:pPr>
          <a:r>
            <a:rPr lang="ar-SA" sz="2400" b="1" kern="1200">
              <a:effectLst>
                <a:outerShdw blurRad="38100" dist="38100" dir="2700000" algn="tl">
                  <a:srgbClr val="000000">
                    <a:alpha val="43137"/>
                  </a:srgbClr>
                </a:outerShdw>
              </a:effectLst>
            </a:rPr>
            <a:t>أن نملأ بكل ما نستطيع أن نحصل عليه من الله</a:t>
          </a:r>
          <a:endParaRPr lang="es-ES" sz="2400" kern="1200" dirty="0">
            <a:effectLst>
              <a:outerShdw blurRad="38100" dist="38100" dir="2700000" algn="tl">
                <a:srgbClr val="000000">
                  <a:alpha val="43137"/>
                </a:srgbClr>
              </a:outerShdw>
            </a:effectLst>
          </a:endParaRPr>
        </a:p>
      </dsp:txBody>
      <dsp:txXfrm>
        <a:off x="141659"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279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4348999"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4367712"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279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4642938"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4462083" y="2184842"/>
          <a:ext cx="2960834" cy="271122"/>
        </a:xfrm>
        <a:prstGeom prst="rect">
          <a:avLst/>
        </a:prstGeom>
        <a:noFill/>
        <a:ln w="12700" cap="flat" cmpd="sng" algn="ctr">
          <a:solidFill>
            <a:prstClr val="black">
              <a:alpha val="0"/>
              <a:hueOff val="0"/>
              <a:satOff val="0"/>
              <a:lumOff val="0"/>
              <a:alphaOff val="0"/>
            </a:prst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solidFill>
                <a:srgbClr val="FFCC00">
                  <a:lumMod val="50000"/>
                </a:srgbClr>
              </a:solidFill>
              <a:latin typeface="Aptos" panose="02110004020202020204"/>
              <a:ea typeface="+mn-ea"/>
              <a:cs typeface="+mn-cs"/>
            </a:rPr>
            <a:t>لوقا</a:t>
          </a:r>
          <a:r>
            <a:rPr lang="es-ES" sz="2400" b="1" kern="1200" dirty="0">
              <a:solidFill>
                <a:schemeClr val="accent2">
                  <a:lumMod val="50000"/>
                </a:schemeClr>
              </a:solidFill>
            </a:rPr>
            <a:t> </a:t>
          </a:r>
          <a:endParaRPr lang="en" sz="2400" b="1" kern="1200" dirty="0">
            <a:solidFill>
              <a:schemeClr val="accent2">
                <a:lumMod val="50000"/>
              </a:schemeClr>
            </a:solidFill>
          </a:endParaRPr>
        </a:p>
      </dsp:txBody>
      <dsp:txXfrm>
        <a:off x="4462083" y="2184842"/>
        <a:ext cx="2960834" cy="271122"/>
      </dsp:txXfrm>
    </dsp:sp>
    <dsp:sp modelId="{6FDA5621-7295-456D-8BDF-809D3107DCE3}">
      <dsp:nvSpPr>
        <dsp:cNvPr id="0" name=""/>
        <dsp:cNvSpPr/>
      </dsp:nvSpPr>
      <dsp:spPr>
        <a:xfrm>
          <a:off x="312326" y="682819"/>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r" defTabSz="1066800" rtl="1">
            <a:lnSpc>
              <a:spcPct val="90000"/>
            </a:lnSpc>
            <a:spcBef>
              <a:spcPct val="0"/>
            </a:spcBef>
            <a:spcAft>
              <a:spcPct val="35000"/>
            </a:spcAft>
            <a:buNone/>
          </a:pPr>
          <a:r>
            <a:rPr lang="ar-SA" sz="2400" b="1" kern="1200" dirty="0"/>
            <a:t>مؤلف إنجيل لوقا وأعمال الرسل، ويعتبر كاتب سيرة بولس (لوقا 1:1-4؛ أعمال الرسل 1:1). الطبيب بالمهنة، يطلق عليه بولس لقب "محبوب". ظل مع بولس حتى وفاته</a:t>
          </a:r>
          <a:endParaRPr lang="fr-FR" sz="2400" b="1" kern="1200" dirty="0"/>
        </a:p>
        <a:p>
          <a:pPr marL="0" lvl="0" indent="0" algn="r" defTabSz="1066800" rtl="1">
            <a:lnSpc>
              <a:spcPct val="90000"/>
            </a:lnSpc>
            <a:spcBef>
              <a:spcPct val="0"/>
            </a:spcBef>
            <a:spcAft>
              <a:spcPct val="35000"/>
            </a:spcAft>
            <a:buNone/>
          </a:pPr>
          <a:r>
            <a:rPr lang="ar-SA" sz="2400" b="1" kern="1200" dirty="0"/>
            <a:t> (2 </a:t>
          </a:r>
          <a:r>
            <a:rPr lang="ar-SA" sz="2400" b="1" kern="1200" dirty="0" err="1"/>
            <a:t>تيموثوس</a:t>
          </a:r>
          <a:r>
            <a:rPr lang="ar-SA" sz="2400" b="1" kern="1200" dirty="0"/>
            <a:t> </a:t>
          </a:r>
          <a:r>
            <a:rPr lang="fr-FR" sz="2400" b="1" kern="1200" dirty="0"/>
            <a:t>11:4</a:t>
          </a:r>
          <a:r>
            <a:rPr lang="ar-SA" sz="2400" b="1" kern="1200" dirty="0"/>
            <a:t>).</a:t>
          </a:r>
          <a:endParaRPr lang="en" sz="2400" b="1" kern="1200" dirty="0"/>
        </a:p>
      </dsp:txBody>
      <dsp:txXfrm>
        <a:off x="312326" y="682819"/>
        <a:ext cx="3898789" cy="2284080"/>
      </dsp:txXfrm>
    </dsp:sp>
    <dsp:sp modelId="{E10F3862-0404-4E3B-B661-A2D060F03318}">
      <dsp:nvSpPr>
        <dsp:cNvPr id="0" name=""/>
        <dsp:cNvSpPr/>
      </dsp:nvSpPr>
      <dsp:spPr>
        <a:xfrm>
          <a:off x="4615038"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4471824" y="5106439"/>
          <a:ext cx="2960834" cy="271122"/>
        </a:xfrm>
        <a:prstGeom prst="rect">
          <a:avLst/>
        </a:prstGeom>
        <a:noFill/>
        <a:ln w="12700" cap="flat" cmpd="sng" algn="ctr">
          <a:solidFill>
            <a:prstClr val="black">
              <a:alpha val="0"/>
              <a:hueOff val="0"/>
              <a:satOff val="0"/>
              <a:lumOff val="0"/>
              <a:alphaOff val="0"/>
            </a:prst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solidFill>
                <a:srgbClr val="48CEE0">
                  <a:lumMod val="50000"/>
                </a:srgbClr>
              </a:solidFill>
              <a:latin typeface="Aptos" panose="02110004020202020204"/>
              <a:ea typeface="+mn-ea"/>
              <a:cs typeface="+mn-cs"/>
            </a:rPr>
            <a:t>ديماسُ</a:t>
          </a:r>
          <a:r>
            <a:rPr lang="es-ES" sz="2400" b="1" kern="1200" dirty="0">
              <a:solidFill>
                <a:schemeClr val="accent4">
                  <a:lumMod val="50000"/>
                </a:schemeClr>
              </a:solidFill>
            </a:rPr>
            <a:t> </a:t>
          </a:r>
          <a:endParaRPr lang="en" sz="2400" b="1" kern="1200" dirty="0">
            <a:solidFill>
              <a:schemeClr val="accent4">
                <a:lumMod val="50000"/>
              </a:schemeClr>
            </a:solidFill>
          </a:endParaRPr>
        </a:p>
      </dsp:txBody>
      <dsp:txXfrm>
        <a:off x="4471824" y="5106439"/>
        <a:ext cx="2960834" cy="271122"/>
      </dsp:txXfrm>
    </dsp:sp>
    <dsp:sp modelId="{2925429F-F028-493B-81E8-3D46E970EC4F}">
      <dsp:nvSpPr>
        <dsp:cNvPr id="0" name=""/>
        <dsp:cNvSpPr/>
      </dsp:nvSpPr>
      <dsp:spPr>
        <a:xfrm>
          <a:off x="300308"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r" defTabSz="1066800" rtl="1">
            <a:lnSpc>
              <a:spcPct val="90000"/>
            </a:lnSpc>
            <a:spcBef>
              <a:spcPct val="0"/>
            </a:spcBef>
            <a:spcAft>
              <a:spcPct val="35000"/>
            </a:spcAft>
            <a:buNone/>
          </a:pPr>
          <a:r>
            <a:rPr lang="ar-SA" sz="2400" b="1" kern="1200" dirty="0"/>
            <a:t>كان زميل بولس في العمل خلال سجنه الأول في روما (فلمية </a:t>
          </a:r>
          <a:r>
            <a:rPr lang="fr-FR" sz="2400" b="1" kern="1200" dirty="0"/>
            <a:t>24:1</a:t>
          </a:r>
          <a:r>
            <a:rPr lang="ar-SA" sz="2400" b="1" kern="1200" dirty="0"/>
            <a:t>). ومع ذلك، خلال سجنه الأخير، تخلى عن بولس، "محبا لهذا العالم"</a:t>
          </a:r>
          <a:br>
            <a:rPr lang="ar-SA" sz="2400" b="1" kern="1200" dirty="0"/>
          </a:br>
          <a:r>
            <a:rPr lang="ar-SA" sz="2400" b="1" kern="1200" dirty="0"/>
            <a:t>(2 </a:t>
          </a:r>
          <a:r>
            <a:rPr lang="ar-SA" sz="2400" b="1" kern="1200" dirty="0" err="1"/>
            <a:t>تيموثوس</a:t>
          </a:r>
          <a:r>
            <a:rPr lang="ar-SA" sz="2400" b="1" kern="1200" dirty="0"/>
            <a:t> </a:t>
          </a:r>
          <a:r>
            <a:rPr lang="fr-FR" sz="2400" b="1" kern="1200" dirty="0"/>
            <a:t>10:4</a:t>
          </a:r>
          <a:r>
            <a:rPr lang="ar-SA" sz="2400" b="1" kern="1200" dirty="0"/>
            <a:t>).</a:t>
          </a:r>
          <a:endParaRPr lang="en" sz="2400" b="1" kern="1200" dirty="0"/>
        </a:p>
      </dsp:txBody>
      <dsp:txXfrm>
        <a:off x="300308"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كل ما نعرفه عن </a:t>
          </a:r>
          <a:r>
            <a:rPr lang="ar-SA" sz="2400" b="1" kern="1200" dirty="0" err="1"/>
            <a:t>نِمفاسَ</a:t>
          </a:r>
          <a:r>
            <a:rPr lang="ar-SA" sz="2400" b="1" kern="1200" dirty="0">
              <a:effectLst>
                <a:outerShdw blurRad="38100" dist="38100" dir="2700000" algn="tl">
                  <a:srgbClr val="000000">
                    <a:alpha val="43137"/>
                  </a:srgbClr>
                </a:outerShdw>
              </a:effectLst>
            </a:rPr>
            <a:t> هو أنها كانت تقود كنيسة في مدينة </a:t>
          </a:r>
          <a:r>
            <a:rPr lang="ar-SA" sz="2400" b="1" kern="1200" dirty="0" err="1">
              <a:effectLst>
                <a:outerShdw blurRad="38100" dist="38100" dir="2700000" algn="tl">
                  <a:srgbClr val="000000">
                    <a:alpha val="43137"/>
                  </a:srgbClr>
                </a:outerShdw>
              </a:effectLst>
            </a:rPr>
            <a:t>لاوديكيا</a:t>
          </a:r>
          <a:r>
            <a:rPr lang="ar-SA" sz="2400" b="1" kern="1200" dirty="0">
              <a:effectLst>
                <a:outerShdw blurRad="38100" dist="38100" dir="2700000" algn="tl">
                  <a:srgbClr val="000000">
                    <a:alpha val="43137"/>
                  </a:srgbClr>
                </a:outerShdw>
              </a:effectLst>
            </a:rPr>
            <a:t>. لا نعرف حتى إن كانت رجلا أم امرأة، لأن بعض المخطوطات تقول "منزله"، وأخرى "منزلهم"، وأخرى - الأغلبية - "منزلها".</a:t>
          </a:r>
          <a:endParaRPr lang="en" sz="2400" b="1" kern="1200" dirty="0">
            <a:effectLst>
              <a:outerShdw blurRad="38100" dist="38100" dir="2700000" algn="tl">
                <a:srgbClr val="000000">
                  <a:alpha val="43137"/>
                </a:srgbClr>
              </a:outerShdw>
            </a:effectLst>
          </a:endParaRP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rtl="1">
            <a:lnSpc>
              <a:spcPct val="90000"/>
            </a:lnSpc>
            <a:spcBef>
              <a:spcPct val="0"/>
            </a:spcBef>
            <a:spcAft>
              <a:spcPct val="35000"/>
            </a:spcAft>
            <a:buNone/>
          </a:pPr>
          <a:r>
            <a:rPr lang="ar-SA" sz="2400" b="1" kern="1200" dirty="0"/>
            <a:t>ابن </a:t>
          </a:r>
          <a:r>
            <a:rPr lang="ar-SA" sz="2400" b="1" kern="1200" dirty="0" err="1"/>
            <a:t>فيليمون</a:t>
          </a:r>
          <a:r>
            <a:rPr lang="fr-FR" sz="2400" b="1" kern="1200" dirty="0"/>
            <a:t>، </a:t>
          </a:r>
          <a:r>
            <a:rPr lang="ar-SA" sz="2400" b="1" kern="1200" dirty="0"/>
            <a:t>وهو من مواليد </a:t>
          </a:r>
          <a:r>
            <a:rPr lang="ar-SA" sz="2400" b="1" kern="1200" dirty="0" err="1"/>
            <a:t>كولوسي</a:t>
          </a:r>
          <a:r>
            <a:rPr lang="ar-SA" sz="2400" b="1" kern="1200" dirty="0"/>
            <a:t>، كان في وقت ما رفيقًا للرسول بولس (فيلمون 1:1-2). يطلب منه بولس أن يستمر في الخدمة في الخدمة المسيحية (كشمّاس، أو كاهن، أو شيخ للكنيسة في </a:t>
          </a:r>
          <a:r>
            <a:rPr lang="ar-SA" sz="2400" b="1" kern="1200" dirty="0" err="1"/>
            <a:t>كولوسي</a:t>
          </a:r>
          <a:r>
            <a:rPr lang="ar-SA" sz="2400" b="1" kern="1200" dirty="0"/>
            <a:t>).</a:t>
          </a:r>
          <a:endParaRPr lang="en" sz="24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19/03/2026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19/03/2026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19/03/2026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19/03/2026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19/03/2026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19/03/2026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19/03/2026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g"/><Relationship Id="rId7" Type="http://schemas.openxmlformats.org/officeDocument/2006/relationships/diagramQuickStyle" Target="../diagrams/quickStyle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211990"/>
            <a:ext cx="12191999" cy="1569660"/>
          </a:xfrm>
          <a:prstGeom prst="rect">
            <a:avLst/>
          </a:prstGeom>
          <a:noFill/>
        </p:spPr>
        <p:txBody>
          <a:bodyPr wrap="square" rtlCol="0">
            <a:spAutoFit/>
          </a:bodyPr>
          <a:lstStyle/>
          <a:p>
            <a:pPr lvl="0" algn="ctr" rtl="1">
              <a:defRPr/>
            </a:pPr>
            <a:r>
              <a:rPr lang="ar-SA" sz="9600" b="1" dirty="0">
                <a:ln w="6600">
                  <a:solidFill>
                    <a:srgbClr val="FFCC00"/>
                  </a:solidFill>
                  <a:prstDash val="solid"/>
                </a:ln>
                <a:solidFill>
                  <a:srgbClr val="FFFFFF"/>
                </a:solidFill>
                <a:effectLst>
                  <a:outerShdw dist="38100" dir="2700000" algn="tl" rotWithShape="0">
                    <a:srgbClr val="FFCC00"/>
                  </a:outerShdw>
                </a:effectLst>
              </a:rPr>
              <a:t>لكي تثبتوا في كلِّ مشيئة اللّه </a:t>
            </a:r>
            <a:endParaRPr kumimoji="0" lang="en" sz="96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9695804" y="6519446"/>
            <a:ext cx="2496196" cy="338554"/>
          </a:xfrm>
          <a:prstGeom prst="rect">
            <a:avLst/>
          </a:prstGeom>
          <a:noFill/>
        </p:spPr>
        <p:txBody>
          <a:bodyPr wrap="none" rtlCol="0">
            <a:spAutoFit/>
          </a:bodyPr>
          <a:lstStyle/>
          <a:p>
            <a:pPr lvl="0" algn="r">
              <a:defRPr/>
            </a:pPr>
            <a:r>
              <a:rPr lang="ar-SA" sz="1600" b="1">
                <a:solidFill>
                  <a:srgbClr val="FFFF66">
                    <a:lumMod val="40000"/>
                    <a:lumOff val="60000"/>
                  </a:srgbClr>
                </a:solidFill>
                <a:effectLst>
                  <a:glow rad="127000">
                    <a:srgbClr val="7B882F"/>
                  </a:glow>
                  <a:outerShdw blurRad="38100" dist="38100" dir="2700000" algn="tl">
                    <a:srgbClr val="000000">
                      <a:alpha val="43137"/>
                    </a:srgbClr>
                  </a:outerShdw>
                </a:effectLst>
              </a:rPr>
              <a:t>الدرس 13 ليوم 28 مارس 2026</a:t>
            </a:r>
            <a:endParaRPr kumimoji="0" lang="e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832804"/>
            <a:ext cx="5067668" cy="390876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lang="ar-SA" sz="4800" b="1" dirty="0">
                <a:ln w="12700" cmpd="sng">
                  <a:noFill/>
                  <a:prstDash val="solid"/>
                </a:ln>
                <a:solidFill>
                  <a:srgbClr val="C00000"/>
                </a:solidFill>
                <a:latin typeface="Impact" panose="020B0806030902050204"/>
              </a:rPr>
              <a:t>اشكُروا في كُلِّ شَيءٍ، لأنَّ هذِهِ هي مَشيئَةُ اللهِ في المَسيحِ يَسوعَ مِنْ جِهَتِكُمْ.</a:t>
            </a: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p>
          <a:p>
            <a:pPr lvl="0" algn="ctr" rtl="1">
              <a:spcBef>
                <a:spcPts val="2400"/>
              </a:spcBef>
              <a:defRPr/>
            </a:pPr>
            <a:r>
              <a:rPr lang="ar-SA" sz="2800" b="1" dirty="0">
                <a:ln w="12700" cmpd="sng">
                  <a:noFill/>
                  <a:prstDash val="solid"/>
                </a:ln>
                <a:solidFill>
                  <a:srgbClr val="C00000"/>
                </a:solidFill>
              </a:rPr>
              <a:t>1 تسالونيكي </a:t>
            </a:r>
            <a:r>
              <a:rPr lang="fr-FR" sz="2800" dirty="0">
                <a:ln w="12700" cmpd="sng">
                  <a:noFill/>
                  <a:prstDash val="solid"/>
                </a:ln>
                <a:solidFill>
                  <a:srgbClr val="C00000"/>
                </a:solidFill>
              </a:rPr>
              <a:t>18:5</a:t>
            </a:r>
            <a:endParaRPr kumimoji="0" lang="es-ES" sz="2800"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B65DC-A2DC-785F-91D6-307CB2A79339}"/>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877AF254-4277-14AB-5382-F841A8EED3F8}"/>
              </a:ext>
            </a:extLst>
          </p:cNvPr>
          <p:cNvSpPr>
            <a:spLocks noGrp="1" noRot="1" noMove="1" noResize="1" noEditPoints="1" noAdjustHandles="1" noChangeArrowheads="1" noChangeShapeType="1"/>
          </p:cNvSpPr>
          <p:nvPr/>
        </p:nvSpPr>
        <p:spPr>
          <a:xfrm>
            <a:off x="6756853"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FE7B3F44-0B82-19FF-F6FE-55E60F97029C}"/>
              </a:ext>
            </a:extLst>
          </p:cNvPr>
          <p:cNvSpPr>
            <a:spLocks noGrp="1" noRot="1" noMove="1" noResize="1" noEditPoints="1" noAdjustHandles="1" noChangeArrowheads="1" noChangeShapeType="1"/>
          </p:cNvSpPr>
          <p:nvPr/>
        </p:nvSpPr>
        <p:spPr>
          <a:xfrm>
            <a:off x="0"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7DC9A29B-527A-BB07-21B3-69D6AB50AF7B}"/>
              </a:ext>
            </a:extLst>
          </p:cNvPr>
          <p:cNvSpPr txBox="1"/>
          <p:nvPr/>
        </p:nvSpPr>
        <p:spPr>
          <a:xfrm>
            <a:off x="7023737" y="110329"/>
            <a:ext cx="4984765" cy="1200329"/>
          </a:xfrm>
          <a:prstGeom prst="rect">
            <a:avLst/>
          </a:prstGeom>
          <a:noFill/>
        </p:spPr>
        <p:txBody>
          <a:bodyPr wrap="square" rtlCol="0">
            <a:spAutoFit/>
          </a:bodyPr>
          <a:lstStyle/>
          <a:p>
            <a:pPr lvl="0" algn="r" rtl="1">
              <a:spcBef>
                <a:spcPts val="600"/>
              </a:spcBef>
              <a:defRPr/>
            </a:pPr>
            <a:r>
              <a:rPr lang="ar-SA" sz="2400" b="1" dirty="0">
                <a:solidFill>
                  <a:prstClr val="black"/>
                </a:solidFill>
              </a:rPr>
              <a:t>عمل بولس مع متعاونين مختلفين، وأدرك عمل أولئك الذين كرسوا أنفسهم بكل إخلاص للحفاظ على الكنائس وتقويتها.</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9" name="Imagen 8" descr="Un par de personas de pie&#10;&#10;El contenido generado por IA puede ser incorrecto.">
            <a:extLst>
              <a:ext uri="{FF2B5EF4-FFF2-40B4-BE49-F238E27FC236}">
                <a16:creationId xmlns:a16="http://schemas.microsoft.com/office/drawing/2014/main" id="{7746CBDA-044C-45F4-7BEE-02569443D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478" y="3755571"/>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9333646-CAAE-40A8-2D84-5FD61F4A9B17}"/>
              </a:ext>
            </a:extLst>
          </p:cNvPr>
          <p:cNvSpPr txBox="1"/>
          <p:nvPr/>
        </p:nvSpPr>
        <p:spPr>
          <a:xfrm>
            <a:off x="6934138" y="2516148"/>
            <a:ext cx="5074364" cy="1200329"/>
          </a:xfrm>
          <a:prstGeom prst="rect">
            <a:avLst/>
          </a:prstGeom>
          <a:noFill/>
        </p:spPr>
        <p:txBody>
          <a:bodyPr wrap="square">
            <a:spAutoFit/>
          </a:bodyPr>
          <a:lstStyle/>
          <a:p>
            <a:pPr lvl="0" algn="r" rtl="1">
              <a:spcBef>
                <a:spcPts val="600"/>
              </a:spcBef>
              <a:defRPr/>
            </a:pPr>
            <a:r>
              <a:rPr lang="ar-SA" sz="2400" b="1" dirty="0">
                <a:solidFill>
                  <a:prstClr val="black"/>
                </a:solidFill>
              </a:rPr>
              <a:t>كما يتدخل في رغبة </a:t>
            </a:r>
            <a:r>
              <a:rPr lang="ar-SA" sz="2400" b="1" dirty="0" err="1">
                <a:solidFill>
                  <a:prstClr val="black"/>
                </a:solidFill>
              </a:rPr>
              <a:t>إيبافراس</a:t>
            </a:r>
            <a:r>
              <a:rPr lang="ar-SA" sz="2400" b="1" dirty="0">
                <a:solidFill>
                  <a:prstClr val="black"/>
                </a:solidFill>
              </a:rPr>
              <a:t> الحماسية: "لكي تقف ثابتا في كل إرادة الله، ناضجا ومطمئن" (</a:t>
            </a:r>
            <a:r>
              <a:rPr lang="ar-SA" sz="2400" b="1" dirty="0" err="1"/>
              <a:t>كولوسي</a:t>
            </a:r>
            <a:r>
              <a:rPr lang="fr-FR" sz="2400" b="1" dirty="0"/>
              <a:t> </a:t>
            </a:r>
            <a:r>
              <a:rPr lang="en-US" sz="2400" b="1" dirty="0">
                <a:solidFill>
                  <a:prstClr val="black"/>
                </a:solidFill>
              </a:rPr>
              <a:t>(12:4</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9AFA3EBD-0F03-FB36-D229-CA95D6BD2037}"/>
              </a:ext>
            </a:extLst>
          </p:cNvPr>
          <p:cNvSpPr txBox="1"/>
          <p:nvPr/>
        </p:nvSpPr>
        <p:spPr>
          <a:xfrm>
            <a:off x="6934138" y="1313239"/>
            <a:ext cx="5074364" cy="1200329"/>
          </a:xfrm>
          <a:prstGeom prst="rect">
            <a:avLst/>
          </a:prstGeom>
          <a:noFill/>
        </p:spPr>
        <p:txBody>
          <a:bodyPr wrap="square">
            <a:spAutoFit/>
          </a:bodyPr>
          <a:lstStyle/>
          <a:p>
            <a:pPr algn="r" rtl="1"/>
            <a:r>
              <a:rPr lang="ar-SA" sz="2400" b="1" dirty="0"/>
              <a:t>في ختام رسالته إلى أهل </a:t>
            </a:r>
            <a:r>
              <a:rPr lang="ar-SA" sz="2400" b="1" dirty="0" err="1"/>
              <a:t>كولوسي</a:t>
            </a:r>
            <a:r>
              <a:rPr lang="ar-SA" sz="2400" b="1" dirty="0"/>
              <a:t>، يُرسل </a:t>
            </a:r>
            <a:r>
              <a:rPr lang="ar-SA" sz="2400" b="1" dirty="0">
                <a:solidFill>
                  <a:prstClr val="black"/>
                </a:solidFill>
              </a:rPr>
              <a:t>بولس </a:t>
            </a:r>
            <a:r>
              <a:rPr lang="ar-SA" sz="2400" b="1" dirty="0"/>
              <a:t>تحيات من معاونيه، كما يحيّي الإخوة الأمناء في </a:t>
            </a:r>
            <a:r>
              <a:rPr lang="ar-SA" sz="2400" b="1" dirty="0" err="1"/>
              <a:t>كولوسي</a:t>
            </a:r>
            <a:r>
              <a:rPr lang="ar-SA" sz="2400" b="1" dirty="0"/>
              <a:t>.</a:t>
            </a:r>
          </a:p>
        </p:txBody>
      </p:sp>
      <p:graphicFrame>
        <p:nvGraphicFramePr>
          <p:cNvPr id="2" name="Diagrama 1">
            <a:extLst>
              <a:ext uri="{FF2B5EF4-FFF2-40B4-BE49-F238E27FC236}">
                <a16:creationId xmlns:a16="http://schemas.microsoft.com/office/drawing/2014/main" id="{3329597D-94CD-D306-AEBF-FFE8CD7EC123}"/>
              </a:ext>
            </a:extLst>
          </p:cNvPr>
          <p:cNvGraphicFramePr/>
          <p:nvPr>
            <p:extLst>
              <p:ext uri="{D42A27DB-BD31-4B8C-83A1-F6EECF244321}">
                <p14:modId xmlns:p14="http://schemas.microsoft.com/office/powerpoint/2010/main" val="2559371861"/>
              </p:ext>
            </p:extLst>
          </p:nvPr>
        </p:nvGraphicFramePr>
        <p:xfrm>
          <a:off x="88793" y="335430"/>
          <a:ext cx="6591925" cy="61871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1056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graphicEl>
                                              <a:dgm id="{C16A1F59-2B17-40D4-9031-15B79F27600D}"/>
                                            </p:graphicEl>
                                          </p:spTgt>
                                        </p:tgtEl>
                                        <p:attrNameLst>
                                          <p:attrName>style.visibility</p:attrName>
                                        </p:attrNameLst>
                                      </p:cBhvr>
                                      <p:to>
                                        <p:strVal val="visible"/>
                                      </p:to>
                                    </p:set>
                                    <p:anim calcmode="lin" valueType="num">
                                      <p:cBhvr>
                                        <p:cTn id="29" dur="500" fill="hold"/>
                                        <p:tgtEl>
                                          <p:spTgt spid="2">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graphicEl>
                                              <a:dgm id="{CD35A1CF-A58B-4BBA-B677-F2DE30697FF7}"/>
                                            </p:graphicEl>
                                          </p:spTgt>
                                        </p:tgtEl>
                                        <p:attrNameLst>
                                          <p:attrName>style.visibility</p:attrName>
                                        </p:attrNameLst>
                                      </p:cBhvr>
                                      <p:to>
                                        <p:strVal val="visible"/>
                                      </p:to>
                                    </p:set>
                                    <p:animEffect transition="in" filter="randombar(horizontal)">
                                      <p:cBhvr>
                                        <p:cTn id="36" dur="500"/>
                                        <p:tgtEl>
                                          <p:spTgt spid="2">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22D2FB56-E614-4AE2-A667-F415ABDCE382}"/>
                                            </p:graphicEl>
                                          </p:spTgt>
                                        </p:tgtEl>
                                        <p:attrNameLst>
                                          <p:attrName>style.visibility</p:attrName>
                                        </p:attrNameLst>
                                      </p:cBhvr>
                                      <p:to>
                                        <p:strVal val="visible"/>
                                      </p:to>
                                    </p:set>
                                    <p:anim calcmode="lin" valueType="num">
                                      <p:cBhvr>
                                        <p:cTn id="41" dur="500" fill="hold"/>
                                        <p:tgtEl>
                                          <p:spTgt spid="2">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graphicEl>
                                              <a:dgm id="{6B625139-16CA-4A7C-97AC-B8D051656ED2}"/>
                                            </p:graphicEl>
                                          </p:spTgt>
                                        </p:tgtEl>
                                        <p:attrNameLst>
                                          <p:attrName>style.visibility</p:attrName>
                                        </p:attrNameLst>
                                      </p:cBhvr>
                                      <p:to>
                                        <p:strVal val="visible"/>
                                      </p:to>
                                    </p:set>
                                    <p:animEffect transition="in" filter="randombar(horizontal)">
                                      <p:cBhvr>
                                        <p:cTn id="48" dur="500"/>
                                        <p:tgtEl>
                                          <p:spTgt spid="2">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C0EBFF40-79BF-43FC-B422-5C88725CB91B}"/>
                                            </p:graphicEl>
                                          </p:spTgt>
                                        </p:tgtEl>
                                        <p:attrNameLst>
                                          <p:attrName>style.visibility</p:attrName>
                                        </p:attrNameLst>
                                      </p:cBhvr>
                                      <p:to>
                                        <p:strVal val="visible"/>
                                      </p:to>
                                    </p:set>
                                    <p:anim calcmode="lin" valueType="num">
                                      <p:cBhvr>
                                        <p:cTn id="53" dur="500" fill="hold"/>
                                        <p:tgtEl>
                                          <p:spTgt spid="2">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
                                            <p:graphicEl>
                                              <a:dgm id="{5781F004-5181-4BE4-A36D-2DB88AE093E6}"/>
                                            </p:graphicEl>
                                          </p:spTgt>
                                        </p:tgtEl>
                                        <p:attrNameLst>
                                          <p:attrName>style.visibility</p:attrName>
                                        </p:attrNameLst>
                                      </p:cBhvr>
                                      <p:to>
                                        <p:strVal val="visible"/>
                                      </p:to>
                                    </p:set>
                                    <p:animEffect transition="in" filter="randombar(horizontal)">
                                      <p:cBhvr>
                                        <p:cTn id="60" dur="500"/>
                                        <p:tgtEl>
                                          <p:spTgt spid="2">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316719C4-FD02-40A5-AA12-5214560F0185}"/>
                                            </p:graphicEl>
                                          </p:spTgt>
                                        </p:tgtEl>
                                        <p:attrNameLst>
                                          <p:attrName>style.visibility</p:attrName>
                                        </p:attrNameLst>
                                      </p:cBhvr>
                                      <p:to>
                                        <p:strVal val="visible"/>
                                      </p:to>
                                    </p:set>
                                    <p:anim calcmode="lin" valueType="num">
                                      <p:cBhvr>
                                        <p:cTn id="65" dur="500" fill="hold"/>
                                        <p:tgtEl>
                                          <p:spTgt spid="2">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
                                            <p:graphicEl>
                                              <a:dgm id="{A6DA711B-BA5E-47CF-956E-581AAE891300}"/>
                                            </p:graphicEl>
                                          </p:spTgt>
                                        </p:tgtEl>
                                        <p:attrNameLst>
                                          <p:attrName>style.visibility</p:attrName>
                                        </p:attrNameLst>
                                      </p:cBhvr>
                                      <p:to>
                                        <p:strVal val="visible"/>
                                      </p:to>
                                    </p:set>
                                    <p:animEffect transition="in" filter="randombar(horizontal)">
                                      <p:cBhvr>
                                        <p:cTn id="72" dur="500"/>
                                        <p:tgtEl>
                                          <p:spTgt spid="2">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17887DA2-8E83-468E-8B4D-F8A5875DF4ED}"/>
                                            </p:graphicEl>
                                          </p:spTgt>
                                        </p:tgtEl>
                                        <p:attrNameLst>
                                          <p:attrName>style.visibility</p:attrName>
                                        </p:attrNameLst>
                                      </p:cBhvr>
                                      <p:to>
                                        <p:strVal val="visible"/>
                                      </p:to>
                                    </p:set>
                                    <p:anim calcmode="lin" valueType="num">
                                      <p:cBhvr>
                                        <p:cTn id="77" dur="500" fill="hold"/>
                                        <p:tgtEl>
                                          <p:spTgt spid="2">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2">
                                            <p:graphicEl>
                                              <a:dgm id="{6A217529-102B-491E-A3EE-4D5A3C66E700}"/>
                                            </p:graphicEl>
                                          </p:spTgt>
                                        </p:tgtEl>
                                        <p:attrNameLst>
                                          <p:attrName>style.visibility</p:attrName>
                                        </p:attrNameLst>
                                      </p:cBhvr>
                                      <p:to>
                                        <p:strVal val="visible"/>
                                      </p:to>
                                    </p:set>
                                    <p:animEffect transition="in" filter="randombar(horizontal)">
                                      <p:cBhvr>
                                        <p:cTn id="84" dur="500"/>
                                        <p:tgtEl>
                                          <p:spTgt spid="2">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Graphic spid="2"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7960137" y="21634"/>
            <a:ext cx="4050462" cy="707886"/>
          </a:xfrm>
          <a:prstGeom prst="rect">
            <a:avLst/>
          </a:prstGeom>
          <a:noFill/>
        </p:spPr>
        <p:txBody>
          <a:bodyPr wrap="square">
            <a:spAutoFit/>
          </a:bodyPr>
          <a:lstStyle/>
          <a:p>
            <a:pPr lvl="0" algn="ctr" rtl="1">
              <a:defRPr/>
            </a:pPr>
            <a:r>
              <a:rPr lang="ar-SA" sz="4000" b="1" spc="50" dirty="0">
                <a:ln w="0"/>
                <a:solidFill>
                  <a:srgbClr val="FFFF66"/>
                </a:solidFill>
                <a:effectLst>
                  <a:innerShdw blurRad="63500" dist="50800" dir="13500000">
                    <a:srgbClr val="000000">
                      <a:alpha val="50000"/>
                    </a:srgbClr>
                  </a:innerShdw>
                </a:effectLst>
              </a:rPr>
              <a:t>المبعوثون</a:t>
            </a:r>
            <a:endParaRPr kumimoji="0" lang="es-ES" sz="24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0" y="121816"/>
            <a:ext cx="7960137" cy="1200329"/>
          </a:xfrm>
          <a:prstGeom prst="rect">
            <a:avLst/>
          </a:prstGeom>
          <a:noFill/>
        </p:spPr>
        <p:txBody>
          <a:bodyPr wrap="square">
            <a:spAutoFit/>
          </a:bodyPr>
          <a:lstStyle/>
          <a:p>
            <a:pPr lvl="0" algn="ctr" rtl="1">
              <a:defRPr/>
            </a:pPr>
            <a:r>
              <a:rPr lang="en"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ar-SA" b="1" dirty="0">
                <a:solidFill>
                  <a:srgbClr val="FFE7D9"/>
                </a:solidFill>
                <a:effectLst>
                  <a:outerShdw blurRad="38100" dist="38100" dir="2700000" algn="tl">
                    <a:srgbClr val="000000">
                      <a:alpha val="43137"/>
                    </a:srgbClr>
                  </a:outerShdw>
                </a:effectLst>
                <a:latin typeface="Comic Sans MS" panose="030F0702030302020204" pitchFamily="66" charset="0"/>
              </a:rPr>
              <a:t>جميعُ أحوالي سيُعَرِّفُكُمْ بها </a:t>
            </a:r>
            <a:r>
              <a:rPr lang="ar-SA" b="1" dirty="0" err="1">
                <a:solidFill>
                  <a:srgbClr val="FFE7D9"/>
                </a:solidFill>
                <a:effectLst>
                  <a:outerShdw blurRad="38100" dist="38100" dir="2700000" algn="tl">
                    <a:srgbClr val="000000">
                      <a:alpha val="43137"/>
                    </a:srgbClr>
                  </a:outerShdw>
                </a:effectLst>
                <a:latin typeface="Comic Sans MS" panose="030F0702030302020204" pitchFamily="66" charset="0"/>
              </a:rPr>
              <a:t>تيخيكُسُ</a:t>
            </a:r>
            <a:r>
              <a:rPr lang="ar-SA" b="1" dirty="0">
                <a:solidFill>
                  <a:srgbClr val="FFE7D9"/>
                </a:solidFill>
                <a:effectLst>
                  <a:outerShdw blurRad="38100" dist="38100" dir="2700000" algn="tl">
                    <a:srgbClr val="000000">
                      <a:alpha val="43137"/>
                    </a:srgbClr>
                  </a:outerShdw>
                </a:effectLst>
                <a:latin typeface="Comic Sans MS" panose="030F0702030302020204" pitchFamily="66" charset="0"/>
              </a:rPr>
              <a:t> الأخُ الحَبيبُ، والخادِمُ الأمينُ، والعَبدُ معنا في الرَّبِّ، 8الّذي أرسَلتُهُ إلَيكُمْ لهذا عَينِهِ، ليَعرِفَ أحوالكُمْ ويُعَزّيَ قُلوبَكُمْ، 9مَعْ </a:t>
            </a:r>
            <a:r>
              <a:rPr lang="ar-SA" b="1" dirty="0" err="1">
                <a:solidFill>
                  <a:srgbClr val="FFE7D9"/>
                </a:solidFill>
                <a:effectLst>
                  <a:outerShdw blurRad="38100" dist="38100" dir="2700000" algn="tl">
                    <a:srgbClr val="000000">
                      <a:alpha val="43137"/>
                    </a:srgbClr>
                  </a:outerShdw>
                </a:effectLst>
                <a:latin typeface="Comic Sans MS" panose="030F0702030302020204" pitchFamily="66" charset="0"/>
              </a:rPr>
              <a:t>أُنِسيمُسَ</a:t>
            </a:r>
            <a:r>
              <a:rPr lang="ar-SA" b="1" dirty="0">
                <a:solidFill>
                  <a:srgbClr val="FFE7D9"/>
                </a:solidFill>
                <a:effectLst>
                  <a:outerShdw blurRad="38100" dist="38100" dir="2700000" algn="tl">
                    <a:srgbClr val="000000">
                      <a:alpha val="43137"/>
                    </a:srgbClr>
                  </a:outerShdw>
                </a:effectLst>
                <a:latin typeface="Comic Sans MS" panose="030F0702030302020204" pitchFamily="66" charset="0"/>
              </a:rPr>
              <a:t> الأخِ الأمينِ الحَبيبِ الّذي هو مِنكُمْ. هُما سيُعَرِّفانِكُمْ بكُلِّ ما ههنا.” </a:t>
            </a:r>
            <a:endParaRPr lang="fr-FR" b="1" dirty="0">
              <a:solidFill>
                <a:srgbClr val="FFE7D9"/>
              </a:solidFill>
              <a:effectLst>
                <a:outerShdw blurRad="38100" dist="38100" dir="2700000" algn="tl">
                  <a:srgbClr val="000000">
                    <a:alpha val="43137"/>
                  </a:srgbClr>
                </a:outerShdw>
              </a:effectLst>
              <a:latin typeface="Comic Sans MS" panose="030F0702030302020204" pitchFamily="66" charset="0"/>
            </a:endParaRPr>
          </a:p>
          <a:p>
            <a:pPr lvl="0" algn="ctr" rtl="1">
              <a:defRPr/>
            </a:pPr>
            <a:r>
              <a:rPr lang="ar-SA" sz="1400"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ar-SA" sz="1400" dirty="0" err="1">
                <a:solidFill>
                  <a:schemeClr val="bg2"/>
                </a:solidFill>
                <a:effectLst>
                  <a:outerShdw blurRad="38100" dist="38100" dir="2700000" algn="tl">
                    <a:srgbClr val="000000">
                      <a:alpha val="43137"/>
                    </a:srgbClr>
                  </a:outerShdw>
                </a:effectLst>
                <a:latin typeface="Comic Sans MS" panose="030F0702030302020204" pitchFamily="66" charset="0"/>
              </a:rPr>
              <a:t>كولوسي</a:t>
            </a:r>
            <a:r>
              <a:rPr lang="fr-FR" sz="1400" dirty="0">
                <a:solidFill>
                  <a:schemeClr val="bg2"/>
                </a:solidFill>
                <a:effectLst>
                  <a:outerShdw blurRad="38100" dist="38100" dir="2700000" algn="tl">
                    <a:srgbClr val="000000">
                      <a:alpha val="43137"/>
                    </a:srgbClr>
                  </a:outerShdw>
                </a:effectLst>
                <a:latin typeface="Comic Sans MS" panose="030F0702030302020204" pitchFamily="66" charset="0"/>
              </a:rPr>
              <a:t>9-7:4</a:t>
            </a:r>
            <a:r>
              <a:rPr lang="ar-SA" b="1" dirty="0">
                <a:solidFill>
                  <a:schemeClr val="bg2"/>
                </a:solidFill>
                <a:effectLst>
                  <a:outerShdw blurRad="38100" dist="38100" dir="2700000" algn="tl">
                    <a:srgbClr val="000000">
                      <a:alpha val="43137"/>
                    </a:srgbClr>
                  </a:outerShdw>
                </a:effectLst>
                <a:latin typeface="Comic Sans MS" panose="030F0702030302020204" pitchFamily="66" charset="0"/>
              </a:rPr>
              <a:t>)</a:t>
            </a:r>
            <a:endParaRPr kumimoji="0" lang="en" sz="1400" b="1" i="0" u="none" strike="noStrike" kern="1200" cap="none" spc="0" normalizeH="0" baseline="0" noProof="0" dirty="0">
              <a:ln>
                <a:noFill/>
              </a:ln>
              <a:solidFill>
                <a:schemeClr val="bg2"/>
              </a:solidFill>
              <a:effectLst>
                <a:outerShdw blurRad="38100" dist="38100" dir="2700000" algn="tl">
                  <a:srgbClr val="000000">
                    <a:alpha val="43137"/>
                  </a:srgbClr>
                </a:outerShdw>
              </a:effectLst>
              <a:uLnTx/>
              <a:uFillTx/>
              <a:latin typeface="Comic Sans MS" panose="030F0702030302020204" pitchFamily="66" charset="0"/>
            </a:endParaRPr>
          </a:p>
        </p:txBody>
      </p:sp>
      <p:grpSp>
        <p:nvGrpSpPr>
          <p:cNvPr id="6" name="Grupo 5">
            <a:extLst>
              <a:ext uri="{FF2B5EF4-FFF2-40B4-BE49-F238E27FC236}">
                <a16:creationId xmlns:a16="http://schemas.microsoft.com/office/drawing/2014/main" id="{2CCB30FD-7EAE-6208-12B8-193492EED46F}"/>
              </a:ext>
            </a:extLst>
          </p:cNvPr>
          <p:cNvGrpSpPr/>
          <p:nvPr/>
        </p:nvGrpSpPr>
        <p:grpSpPr>
          <a:xfrm>
            <a:off x="6391273" y="3072235"/>
            <a:ext cx="5624960" cy="3618885"/>
            <a:chOff x="181400" y="3077905"/>
            <a:chExt cx="5624960"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3111212"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3600" b="1" dirty="0" err="1">
                  <a:solidFill>
                    <a:schemeClr val="bg1"/>
                  </a:solidFill>
                </a:rPr>
                <a:t>تيخيكُسُ</a:t>
              </a:r>
              <a:endPar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6500705" y="3884856"/>
            <a:ext cx="5400462" cy="2677656"/>
          </a:xfrm>
          <a:prstGeom prst="rect">
            <a:avLst/>
          </a:prstGeom>
          <a:noFill/>
        </p:spPr>
        <p:txBody>
          <a:bodyPr wrap="square" rtlCol="0">
            <a:spAutoFit/>
          </a:bodyPr>
          <a:lstStyle/>
          <a:p>
            <a:pPr lvl="0" algn="r" rtl="1">
              <a:spcBef>
                <a:spcPts val="600"/>
              </a:spcBef>
              <a:defRPr/>
            </a:pPr>
            <a:r>
              <a:rPr lang="ar-SA" sz="2400" b="1" dirty="0">
                <a:solidFill>
                  <a:prstClr val="black"/>
                </a:solidFill>
              </a:rPr>
              <a:t>في رحلة بولس التبشيرية الثالثة، رافقه لتقديم قربان إلى أورشليم (أعمال </a:t>
            </a:r>
            <a:r>
              <a:rPr lang="fr-FR" sz="2400" b="1" dirty="0">
                <a:solidFill>
                  <a:prstClr val="black"/>
                </a:solidFill>
              </a:rPr>
              <a:t>4:20</a:t>
            </a:r>
            <a:r>
              <a:rPr lang="ar-SA" sz="2400" b="1" dirty="0">
                <a:solidFill>
                  <a:prstClr val="black"/>
                </a:solidFill>
              </a:rPr>
              <a:t>). ساعد بولس في روما وسلم الرسائل إلى أفسس </a:t>
            </a:r>
            <a:r>
              <a:rPr lang="ar-SA" sz="2400" b="1" dirty="0" err="1">
                <a:solidFill>
                  <a:prstClr val="black"/>
                </a:solidFill>
              </a:rPr>
              <a:t>وكولوسي</a:t>
            </a:r>
            <a:r>
              <a:rPr lang="ar-SA" sz="2400" b="1" dirty="0">
                <a:solidFill>
                  <a:prstClr val="black"/>
                </a:solidFill>
              </a:rPr>
              <a:t> (أفسس </a:t>
            </a:r>
            <a:r>
              <a:rPr lang="fr-FR" sz="2400" b="1" dirty="0">
                <a:solidFill>
                  <a:prstClr val="black"/>
                </a:solidFill>
              </a:rPr>
              <a:t>21:6</a:t>
            </a:r>
            <a:r>
              <a:rPr lang="ar-SA" sz="2400" b="1" dirty="0">
                <a:solidFill>
                  <a:prstClr val="black"/>
                </a:solidFill>
              </a:rPr>
              <a:t>؛ </a:t>
            </a:r>
            <a:r>
              <a:rPr lang="ar-SA" sz="2400" b="1" dirty="0" err="1">
                <a:solidFill>
                  <a:prstClr val="black"/>
                </a:solidFill>
              </a:rPr>
              <a:t>كولوسي</a:t>
            </a:r>
            <a:r>
              <a:rPr lang="ar-SA" sz="2400" b="1" dirty="0">
                <a:solidFill>
                  <a:prstClr val="black"/>
                </a:solidFill>
              </a:rPr>
              <a:t> </a:t>
            </a:r>
            <a:r>
              <a:rPr lang="fr-FR" sz="2400" b="1" dirty="0">
                <a:solidFill>
                  <a:prstClr val="black"/>
                </a:solidFill>
              </a:rPr>
              <a:t>7:4</a:t>
            </a:r>
            <a:r>
              <a:rPr lang="ar-SA" sz="2400" b="1" dirty="0">
                <a:solidFill>
                  <a:prstClr val="black"/>
                </a:solidFill>
              </a:rPr>
              <a:t>). عندما أفرج عن بولس، كان بإمكانه أن يحل محل </a:t>
            </a:r>
            <a:r>
              <a:rPr lang="ar-SA" sz="2400" b="1" dirty="0" err="1">
                <a:solidFill>
                  <a:prstClr val="black"/>
                </a:solidFill>
              </a:rPr>
              <a:t>تيطس</a:t>
            </a:r>
            <a:r>
              <a:rPr lang="ar-SA" sz="2400" b="1" dirty="0">
                <a:solidFill>
                  <a:prstClr val="black"/>
                </a:solidFill>
              </a:rPr>
              <a:t> في كريت (</a:t>
            </a:r>
            <a:r>
              <a:rPr lang="ar-SA" sz="2400" b="1" dirty="0" err="1">
                <a:solidFill>
                  <a:prstClr val="black"/>
                </a:solidFill>
              </a:rPr>
              <a:t>تيطس</a:t>
            </a:r>
            <a:r>
              <a:rPr lang="ar-SA" sz="2400" b="1" dirty="0">
                <a:solidFill>
                  <a:prstClr val="black"/>
                </a:solidFill>
              </a:rPr>
              <a:t> </a:t>
            </a:r>
            <a:r>
              <a:rPr lang="fr-FR" sz="2400" b="1" dirty="0">
                <a:solidFill>
                  <a:prstClr val="black"/>
                </a:solidFill>
              </a:rPr>
              <a:t>12:3</a:t>
            </a:r>
            <a:r>
              <a:rPr lang="ar-SA" sz="2400" b="1" dirty="0">
                <a:solidFill>
                  <a:prstClr val="black"/>
                </a:solidFill>
              </a:rPr>
              <a:t>). خلال سجن بولس الأخير، أرسل كراع إلى الكنيسة في أفسس (2 </a:t>
            </a:r>
            <a:r>
              <a:rPr lang="ar-SA" sz="2400" b="1" dirty="0" err="1">
                <a:solidFill>
                  <a:prstClr val="black"/>
                </a:solidFill>
              </a:rPr>
              <a:t>تيموثوس</a:t>
            </a:r>
            <a:r>
              <a:rPr lang="ar-SA" sz="2400" b="1" dirty="0">
                <a:solidFill>
                  <a:prstClr val="black"/>
                </a:solidFill>
              </a:rPr>
              <a:t> </a:t>
            </a:r>
            <a:r>
              <a:rPr lang="fr-FR" sz="2400" b="1" dirty="0">
                <a:solidFill>
                  <a:prstClr val="black"/>
                </a:solidFill>
              </a:rPr>
              <a:t>12:4</a:t>
            </a:r>
            <a:r>
              <a:rPr lang="ar-SA" sz="24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7" name="Grupo 6">
            <a:extLst>
              <a:ext uri="{FF2B5EF4-FFF2-40B4-BE49-F238E27FC236}">
                <a16:creationId xmlns:a16="http://schemas.microsoft.com/office/drawing/2014/main" id="{3AD7B08B-E91C-4DB1-FF13-26C4F26866B8}"/>
              </a:ext>
            </a:extLst>
          </p:cNvPr>
          <p:cNvGrpSpPr/>
          <p:nvPr/>
        </p:nvGrpSpPr>
        <p:grpSpPr>
          <a:xfrm>
            <a:off x="181400" y="3654280"/>
            <a:ext cx="5942982" cy="3036840"/>
            <a:chOff x="6095999" y="3654280"/>
            <a:chExt cx="5942982"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9343833"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b="1" dirty="0" err="1">
                  <a:solidFill>
                    <a:schemeClr val="bg1"/>
                  </a:solidFill>
                </a:rPr>
                <a:t>أُنِسيمُسَ</a:t>
              </a:r>
              <a:endParaRPr kumimoji="0" lang="e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219503" y="4358253"/>
            <a:ext cx="5802259" cy="1938992"/>
          </a:xfrm>
          <a:prstGeom prst="rect">
            <a:avLst/>
          </a:prstGeom>
          <a:noFill/>
        </p:spPr>
        <p:txBody>
          <a:bodyPr wrap="square" rtlCol="0">
            <a:spAutoFit/>
          </a:bodyPr>
          <a:lstStyle/>
          <a:p>
            <a:pPr lvl="0" algn="r" rtl="1">
              <a:spcBef>
                <a:spcPts val="600"/>
              </a:spcBef>
              <a:defRPr/>
            </a:pPr>
            <a:r>
              <a:rPr lang="ar-SA" sz="2400" b="1" dirty="0"/>
              <a:t>عبدٌ هرب من سيده فليمون. وقد اهتدى إلى الإيمان أثناء سجن بولس الرسول الأول في روما. أرسله بولس مرة أخرى إلى سيده مع رسالة مؤثرة، حاثًا فليمون أن يعامله بمحبة مسيحية (رسالة فليمون </a:t>
            </a:r>
            <a:r>
              <a:rPr lang="fr-FR" sz="2400" b="1" dirty="0"/>
              <a:t>10-1</a:t>
            </a:r>
            <a:r>
              <a:rPr lang="ar-SA" sz="2400" b="1" dirty="0"/>
              <a:t>). وبالاشتراك مع </a:t>
            </a:r>
            <a:r>
              <a:rPr lang="ar-SA" sz="2400" b="1" dirty="0" err="1"/>
              <a:t>تيخيكس</a:t>
            </a:r>
            <a:r>
              <a:rPr lang="ar-SA" sz="2400" b="1" dirty="0"/>
              <a:t>، قام بتسليم رسالة </a:t>
            </a:r>
            <a:r>
              <a:rPr lang="ar-SA" sz="2400" b="1" dirty="0" err="1"/>
              <a:t>كولوسي</a:t>
            </a:r>
            <a:r>
              <a:rPr lang="ar-SA" sz="2400" b="1" dirty="0"/>
              <a:t> (</a:t>
            </a:r>
            <a:r>
              <a:rPr lang="ar-SA" sz="2400" b="1" dirty="0" err="1"/>
              <a:t>كولوسي</a:t>
            </a:r>
            <a:r>
              <a:rPr lang="ar-SA" sz="2400" b="1" dirty="0"/>
              <a:t> </a:t>
            </a:r>
            <a:r>
              <a:rPr lang="fr-FR" sz="2400" b="1" dirty="0"/>
              <a:t>9:4</a:t>
            </a:r>
            <a:r>
              <a:rPr lang="ar-SA" sz="2400" b="1" dirty="0"/>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18" name="CuadroTexto 17">
            <a:extLst>
              <a:ext uri="{FF2B5EF4-FFF2-40B4-BE49-F238E27FC236}">
                <a16:creationId xmlns:a16="http://schemas.microsoft.com/office/drawing/2014/main" id="{F4DD27AA-FB2F-6118-40FA-581195783EF6}"/>
              </a:ext>
            </a:extLst>
          </p:cNvPr>
          <p:cNvSpPr txBox="1"/>
          <p:nvPr/>
        </p:nvSpPr>
        <p:spPr>
          <a:xfrm>
            <a:off x="2454771" y="1391744"/>
            <a:ext cx="5472217" cy="1200329"/>
          </a:xfrm>
          <a:prstGeom prst="rect">
            <a:avLst/>
          </a:prstGeom>
          <a:noFill/>
        </p:spPr>
        <p:txBody>
          <a:bodyPr wrap="square" rtlCol="0">
            <a:spAutoFit/>
          </a:bodyPr>
          <a:lstStyle/>
          <a:p>
            <a:pPr lvl="0" algn="r" rtl="1">
              <a:spcBef>
                <a:spcPts val="600"/>
              </a:spcBef>
              <a:defRPr/>
            </a:pPr>
            <a:r>
              <a:rPr lang="ar-SA" sz="2400" b="1" dirty="0"/>
              <a:t>بالإضافة إلى التبشير في أهم مدن الإمبراطورية، كتب بولس رسائل للحفاظ على التواصل مع الكنائس، أو لتشجيع أولئك الذين لم يكن يعرفهم شخصيًا.</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753" y="764319"/>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190760" y="1534786"/>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2526525" y="2556616"/>
            <a:ext cx="5400463" cy="830997"/>
          </a:xfrm>
          <a:prstGeom prst="rect">
            <a:avLst/>
          </a:prstGeom>
          <a:noFill/>
        </p:spPr>
        <p:txBody>
          <a:bodyPr wrap="square">
            <a:spAutoFit/>
          </a:bodyPr>
          <a:lstStyle/>
          <a:p>
            <a:pPr lvl="0" algn="r" rtl="1">
              <a:spcBef>
                <a:spcPts val="600"/>
              </a:spcBef>
              <a:defRPr/>
            </a:pPr>
            <a:r>
              <a:rPr lang="ar-SA" sz="2400" b="1" dirty="0">
                <a:solidFill>
                  <a:prstClr val="black"/>
                </a:solidFill>
              </a:rPr>
              <a:t>أرسلت هذه الرسائل عبر إخوة أحباء وأوفياء (</a:t>
            </a:r>
            <a:r>
              <a:rPr lang="ar-SA" sz="2400" b="1" dirty="0" err="1">
                <a:solidFill>
                  <a:prstClr val="black"/>
                </a:solidFill>
              </a:rPr>
              <a:t>كولوسي</a:t>
            </a:r>
            <a:r>
              <a:rPr lang="ar-SA" sz="2400" b="1" dirty="0">
                <a:solidFill>
                  <a:prstClr val="black"/>
                </a:solidFill>
              </a:rPr>
              <a:t> </a:t>
            </a:r>
            <a:r>
              <a:rPr lang="fr-FR" sz="2400" b="1" dirty="0">
                <a:solidFill>
                  <a:prstClr val="black"/>
                </a:solidFill>
              </a:rPr>
              <a:t>-7:4</a:t>
            </a:r>
            <a:r>
              <a:rPr lang="ar-SA" sz="2400" b="1" dirty="0">
                <a:solidFill>
                  <a:prstClr val="black"/>
                </a:solidFill>
              </a:rPr>
              <a:t>9).</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righ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righ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701487" y="-45311"/>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lvl="0" algn="ctr" rtl="1">
              <a:defRPr/>
            </a:pPr>
            <a:r>
              <a:rPr lang="ar-SA" sz="4400" b="1" spc="30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rPr>
              <a:t>أولئك الذين يختنون</a:t>
            </a:r>
            <a:endParaRPr kumimoji="0" lang="es-ES" sz="28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643996"/>
            <a:ext cx="8701547" cy="646331"/>
          </a:xfrm>
          <a:prstGeom prst="rect">
            <a:avLst/>
          </a:prstGeom>
          <a:noFill/>
        </p:spPr>
        <p:txBody>
          <a:bodyPr wrap="square">
            <a:spAutoFit/>
          </a:bodyPr>
          <a:lstStyle/>
          <a:p>
            <a:pPr lvl="0" algn="ctr" rtl="1">
              <a:defRPr/>
            </a:pPr>
            <a:r>
              <a:rPr lang="ar-SA" b="1" dirty="0">
                <a:solidFill>
                  <a:srgbClr val="FFFF66"/>
                </a:solidFill>
                <a:effectLst>
                  <a:outerShdw blurRad="38100" dist="38100" dir="2700000" algn="tl">
                    <a:srgbClr val="000000">
                      <a:alpha val="43137"/>
                    </a:srgbClr>
                  </a:outerShdw>
                </a:effectLst>
                <a:latin typeface="Comic Sans MS" panose="030F0702030302020204" pitchFamily="66" charset="0"/>
              </a:rPr>
              <a:t>ويَسوعُ المَدعوُّ يُسطُسَ، الّذينَ هُم مِنَ الخِتانِ. هؤُلاءِ هُم وحدَهُمُ العامِلونَ مَعي لملكوتِ اللهِ، الّذينَ صاروا لي تسليَةً. </a:t>
            </a:r>
            <a:r>
              <a:rPr lang="ar-SA" sz="1400" b="1" dirty="0">
                <a:solidFill>
                  <a:srgbClr val="FFFF66"/>
                </a:solidFill>
                <a:effectLst>
                  <a:outerShdw blurRad="38100" dist="38100" dir="2700000" algn="tl">
                    <a:srgbClr val="000000">
                      <a:alpha val="43137"/>
                    </a:srgbClr>
                  </a:outerShdw>
                </a:effectLst>
                <a:latin typeface="Comic Sans MS" panose="030F0702030302020204" pitchFamily="66" charset="0"/>
              </a:rPr>
              <a:t>(</a:t>
            </a:r>
            <a:r>
              <a:rPr lang="ar-SA" sz="1400" b="1" dirty="0" err="1">
                <a:solidFill>
                  <a:srgbClr val="FFFF66"/>
                </a:solidFill>
                <a:effectLst>
                  <a:outerShdw blurRad="38100" dist="38100" dir="2700000" algn="tl">
                    <a:srgbClr val="000000">
                      <a:alpha val="43137"/>
                    </a:srgbClr>
                  </a:outerShdw>
                </a:effectLst>
                <a:latin typeface="Comic Sans MS" panose="030F0702030302020204" pitchFamily="66" charset="0"/>
              </a:rPr>
              <a:t>كولوسي</a:t>
            </a:r>
            <a:r>
              <a:rPr lang="ar-SA" sz="1400"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fr-FR" sz="1400" b="1" dirty="0">
                <a:solidFill>
                  <a:srgbClr val="FFFF66"/>
                </a:solidFill>
                <a:effectLst>
                  <a:outerShdw blurRad="38100" dist="38100" dir="2700000" algn="tl">
                    <a:srgbClr val="000000">
                      <a:alpha val="43137"/>
                    </a:srgbClr>
                  </a:outerShdw>
                </a:effectLst>
                <a:latin typeface="Comic Sans MS" panose="030F0702030302020204" pitchFamily="66" charset="0"/>
              </a:rPr>
              <a:t>11:4</a:t>
            </a:r>
            <a:r>
              <a:rPr lang="ar-SA" sz="1400" b="1" dirty="0">
                <a:solidFill>
                  <a:srgbClr val="FFFF66"/>
                </a:solidFill>
                <a:effectLst>
                  <a:outerShdw blurRad="38100" dist="38100" dir="2700000" algn="tl">
                    <a:srgbClr val="000000">
                      <a:alpha val="43137"/>
                    </a:srgbClr>
                  </a:outerShdw>
                </a:effectLst>
                <a:latin typeface="Comic Sans MS" panose="030F0702030302020204" pitchFamily="66" charset="0"/>
              </a:rPr>
              <a:t>)</a:t>
            </a:r>
            <a:endPar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303037" y="1286333"/>
            <a:ext cx="8888961" cy="830997"/>
          </a:xfrm>
          <a:prstGeom prst="rect">
            <a:avLst/>
          </a:prstGeom>
          <a:noFill/>
        </p:spPr>
        <p:txBody>
          <a:bodyPr wrap="square" rtlCol="0">
            <a:spAutoFit/>
          </a:bodyPr>
          <a:lstStyle/>
          <a:p>
            <a:pPr lvl="0" algn="r" rtl="1">
              <a:spcBef>
                <a:spcPts val="600"/>
              </a:spcBef>
              <a:defRPr/>
            </a:pPr>
            <a:r>
              <a:rPr lang="ar-SA" sz="2400" b="1" dirty="0">
                <a:solidFill>
                  <a:prstClr val="black"/>
                </a:solidFill>
              </a:rPr>
              <a:t>سعى بولس لهدم الجدران التي تقسم الكنيسة. أحاط نفسه بمتعاونين من جميع أنحاء العالم ومن خلفيات متنوعة. عمل اليهود والأمم والآسيويون والأوروبيون معا في انسجام.</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2505859963"/>
              </p:ext>
            </p:extLst>
          </p:nvPr>
        </p:nvGraphicFramePr>
        <p:xfrm>
          <a:off x="294967" y="2469904"/>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72188"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618272" y="2137040"/>
            <a:ext cx="8278761" cy="461665"/>
          </a:xfrm>
          <a:prstGeom prst="rect">
            <a:avLst/>
          </a:prstGeom>
          <a:noFill/>
        </p:spPr>
        <p:txBody>
          <a:bodyPr wrap="square">
            <a:spAutoFit/>
          </a:bodyPr>
          <a:lstStyle/>
          <a:p>
            <a:pPr lvl="0" algn="r" rtl="1">
              <a:spcBef>
                <a:spcPts val="600"/>
              </a:spcBef>
              <a:defRPr/>
            </a:pPr>
            <a:r>
              <a:rPr lang="ar-SA" sz="2400" b="1" dirty="0">
                <a:solidFill>
                  <a:prstClr val="black"/>
                </a:solidFill>
              </a:rPr>
              <a:t>كانت رؤيته تحقيق كنيسة موحدة تعمل نحو هدف مشترك: وعظ الإنجيل.</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208523896"/>
              </p:ext>
            </p:extLst>
          </p:nvPr>
        </p:nvGraphicFramePr>
        <p:xfrm>
          <a:off x="7572682" y="1497400"/>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238125" y="-1658"/>
            <a:ext cx="12192000" cy="769441"/>
          </a:xfrm>
          <a:prstGeom prst="rect">
            <a:avLst/>
          </a:prstGeom>
          <a:noFill/>
        </p:spPr>
        <p:txBody>
          <a:bodyPr wrap="square">
            <a:spAutoFit/>
          </a:bodyPr>
          <a:lstStyle>
            <a:defPPr>
              <a:defRPr lang="es-ES"/>
            </a:defPPr>
            <a:lvl1pPr algn="ctr">
              <a:defRPr sz="4400" b="1" spc="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defRPr>
            </a:lvl1pPr>
          </a:lstStyle>
          <a:p>
            <a:pPr rtl="1"/>
            <a:r>
              <a:rPr lang="ar-SA" dirty="0"/>
              <a:t>المُعَلِّم</a:t>
            </a:r>
            <a:endParaRPr lang="es-ES" dirty="0"/>
          </a:p>
        </p:txBody>
      </p:sp>
      <p:sp>
        <p:nvSpPr>
          <p:cNvPr id="4" name="CuadroTexto 3">
            <a:extLst>
              <a:ext uri="{FF2B5EF4-FFF2-40B4-BE49-F238E27FC236}">
                <a16:creationId xmlns:a16="http://schemas.microsoft.com/office/drawing/2014/main" id="{AC36D6BD-8BA7-7627-4A51-EAABB844219D}"/>
              </a:ext>
            </a:extLst>
          </p:cNvPr>
          <p:cNvSpPr txBox="1"/>
          <p:nvPr/>
        </p:nvSpPr>
        <p:spPr>
          <a:xfrm>
            <a:off x="0" y="757117"/>
            <a:ext cx="12192000" cy="707886"/>
          </a:xfrm>
          <a:prstGeom prst="rect">
            <a:avLst/>
          </a:prstGeom>
          <a:noFill/>
        </p:spPr>
        <p:txBody>
          <a:bodyPr wrap="square">
            <a:spAutoFit/>
          </a:bodyPr>
          <a:lstStyle/>
          <a:p>
            <a:pPr lvl="0" algn="ctr" rtl="1">
              <a:defRPr/>
            </a:pPr>
            <a:r>
              <a:rPr kumimoji="0" lang="en" sz="20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rPr>
              <a:t>“</a:t>
            </a:r>
            <a:r>
              <a:rPr lang="ar-SA"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يُسَلِّمُ علَيكُمْ أبَفراسُ، الّذي هو مِنكُمْ، عَبدٌ للمَسيحِ، مُجاهِدٌ كُلَّ حينٍ لأجلِكُمْ بالصَّلَواتِ، لكَيْ تثبُتوا كامِلينَ ومُمتَلِئينَ في كُلِّ مَشيئَةِ اللهِ.</a:t>
            </a:r>
            <a:r>
              <a:rPr lang="en-US"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ar-SA"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 </a:t>
            </a:r>
            <a:endParaRPr lang="es-ES"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endParaRPr>
          </a:p>
          <a:p>
            <a:pPr lvl="0" algn="ctr" rtl="1">
              <a:defRPr/>
            </a:pPr>
            <a:r>
              <a:rPr lang="ar-SA"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(كولوسي </a:t>
            </a:r>
            <a:r>
              <a:rPr lang="fr-FR"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12:4</a:t>
            </a:r>
            <a:r>
              <a:rPr lang="ar-SA"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a:t>
            </a:r>
            <a:endParaRPr kumimoji="0" lang="en" sz="16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627935"/>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ar-SA" sz="2400" b="1" dirty="0">
                <a:solidFill>
                  <a:schemeClr val="bg2"/>
                </a:solidFill>
              </a:rPr>
              <a:t>أبَفراسُ</a:t>
            </a:r>
            <a:r>
              <a:rPr lang="es-ES" sz="2400" b="1" dirty="0">
                <a:solidFill>
                  <a:prstClr val="white"/>
                </a:solidFill>
                <a:effectLst>
                  <a:outerShdw blurRad="38100" dist="38100" dir="2700000" algn="tl">
                    <a:srgbClr val="000000">
                      <a:alpha val="43137"/>
                    </a:srgbClr>
                  </a:outerShdw>
                </a:effectLst>
              </a:rPr>
              <a:t> </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675416"/>
            <a:ext cx="7246373" cy="1200329"/>
          </a:xfrm>
          <a:prstGeom prst="rect">
            <a:avLst/>
          </a:prstGeom>
          <a:noFill/>
        </p:spPr>
        <p:txBody>
          <a:bodyPr wrap="square" rtlCol="0">
            <a:spAutoFit/>
          </a:bodyPr>
          <a:lstStyle/>
          <a:p>
            <a:pPr lvl="0" algn="r" rtl="1">
              <a:spcBef>
                <a:spcPts val="600"/>
              </a:spcBef>
              <a:defRPr/>
            </a:pPr>
            <a:r>
              <a:rPr lang="ar-SA" sz="2400" b="1" dirty="0">
                <a:solidFill>
                  <a:prstClr val="black"/>
                </a:solidFill>
              </a:rPr>
              <a:t>ساعد </a:t>
            </a:r>
            <a:r>
              <a:rPr lang="ar-SA" sz="2400" b="1" dirty="0"/>
              <a:t>أبَفراسُ</a:t>
            </a:r>
            <a:r>
              <a:rPr lang="ar-SA" sz="2400" b="1" dirty="0">
                <a:solidFill>
                  <a:prstClr val="black"/>
                </a:solidFill>
              </a:rPr>
              <a:t> في نشر الإنجيل في </a:t>
            </a:r>
            <a:r>
              <a:rPr lang="ar-SA" sz="2400" b="1" dirty="0" err="1">
                <a:solidFill>
                  <a:prstClr val="black"/>
                </a:solidFill>
              </a:rPr>
              <a:t>كولوسي</a:t>
            </a:r>
            <a:r>
              <a:rPr lang="ar-SA" sz="2400" b="1" dirty="0">
                <a:solidFill>
                  <a:prstClr val="black"/>
                </a:solidFill>
              </a:rPr>
              <a:t> </a:t>
            </a:r>
            <a:r>
              <a:rPr lang="ar-SA" sz="2400" b="1" dirty="0" err="1">
                <a:solidFill>
                  <a:prstClr val="black"/>
                </a:solidFill>
              </a:rPr>
              <a:t>وهيرابوليس</a:t>
            </a:r>
            <a:r>
              <a:rPr lang="ar-SA" sz="2400" b="1" dirty="0">
                <a:solidFill>
                  <a:prstClr val="black"/>
                </a:solidFill>
              </a:rPr>
              <a:t> </a:t>
            </a:r>
            <a:r>
              <a:rPr lang="ar-SA" sz="2400" b="1" dirty="0" err="1">
                <a:solidFill>
                  <a:prstClr val="black"/>
                </a:solidFill>
              </a:rPr>
              <a:t>ولاوديسيا</a:t>
            </a:r>
            <a:r>
              <a:rPr lang="ar-SA" sz="2400" b="1" dirty="0">
                <a:solidFill>
                  <a:prstClr val="black"/>
                </a:solidFill>
              </a:rPr>
              <a:t>، وهي كنائس كان يحبها بشدة (</a:t>
            </a:r>
            <a:r>
              <a:rPr lang="ar-SA" sz="2400" b="1" dirty="0" err="1">
                <a:solidFill>
                  <a:prstClr val="black"/>
                </a:solidFill>
              </a:rPr>
              <a:t>كولوسي</a:t>
            </a:r>
            <a:r>
              <a:rPr lang="ar-SA" sz="2400" b="1" dirty="0">
                <a:solidFill>
                  <a:prstClr val="black"/>
                </a:solidFill>
              </a:rPr>
              <a:t> </a:t>
            </a:r>
            <a:r>
              <a:rPr lang="fr-FR" sz="2400" b="1" dirty="0">
                <a:solidFill>
                  <a:prstClr val="black"/>
                </a:solidFill>
              </a:rPr>
              <a:t>13:4</a:t>
            </a:r>
            <a:r>
              <a:rPr lang="ar-SA" sz="2400" b="1" dirty="0">
                <a:solidFill>
                  <a:prstClr val="black"/>
                </a:solidFill>
              </a:rPr>
              <a:t>). إلى جانب تحية </a:t>
            </a:r>
            <a:r>
              <a:rPr lang="ar-SA" sz="2400" b="1" dirty="0" err="1">
                <a:solidFill>
                  <a:prstClr val="black"/>
                </a:solidFill>
              </a:rPr>
              <a:t>إبافراس</a:t>
            </a:r>
            <a:r>
              <a:rPr lang="ar-SA" sz="2400" b="1" dirty="0">
                <a:solidFill>
                  <a:prstClr val="black"/>
                </a:solidFill>
              </a:rPr>
              <a:t>، يضمن بولس أمنياته </a:t>
            </a:r>
            <a:r>
              <a:rPr lang="ar-SA" sz="2400" b="1" dirty="0" err="1">
                <a:solidFill>
                  <a:prstClr val="black"/>
                </a:solidFill>
              </a:rPr>
              <a:t>لكولوسيين</a:t>
            </a:r>
            <a:r>
              <a:rPr lang="ar-SA" sz="2400" b="1" dirty="0">
                <a:solidFill>
                  <a:prstClr val="black"/>
                </a:solidFill>
              </a:rPr>
              <a:t> (</a:t>
            </a:r>
            <a:r>
              <a:rPr lang="ar-SA" sz="2400" b="1" dirty="0" err="1">
                <a:solidFill>
                  <a:prstClr val="black"/>
                </a:solidFill>
              </a:rPr>
              <a:t>كولوسي</a:t>
            </a:r>
            <a:r>
              <a:rPr lang="ar-SA" sz="2400" b="1" dirty="0">
                <a:solidFill>
                  <a:prstClr val="black"/>
                </a:solidFill>
              </a:rPr>
              <a:t> </a:t>
            </a:r>
            <a:r>
              <a:rPr lang="fr-FR" sz="2400" b="1" dirty="0">
                <a:solidFill>
                  <a:prstClr val="black"/>
                </a:solidFill>
              </a:rPr>
              <a:t>12:4</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3000088149"/>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137314" y="-25232"/>
            <a:ext cx="12192000" cy="707886"/>
          </a:xfrm>
          <a:prstGeom prst="rect">
            <a:avLst/>
          </a:prstGeom>
          <a:noFill/>
        </p:spPr>
        <p:txBody>
          <a:bodyPr wrap="square">
            <a:spAutoFit/>
            <a:scene3d>
              <a:camera prst="orthographicFront"/>
              <a:lightRig rig="threePt" dir="t"/>
            </a:scene3d>
            <a:sp3d extrusionH="57150">
              <a:bevelT h="25400" prst="softRound"/>
            </a:sp3d>
          </a:bodyPr>
          <a:lstStyle/>
          <a:p>
            <a:pPr lvl="0" algn="ctr" rtl="1">
              <a:defRPr/>
            </a:pPr>
            <a:r>
              <a:rPr lang="ar-SA" sz="4000" b="1" spc="300" dirty="0">
                <a:ln w="10160">
                  <a:solidFill>
                    <a:srgbClr val="D91934"/>
                  </a:solidFill>
                  <a:prstDash val="solid"/>
                </a:ln>
                <a:solidFill>
                  <a:schemeClr val="bg1"/>
                </a:solidFill>
                <a:effectLst>
                  <a:outerShdw blurRad="38100" dist="22860" dir="5400000" algn="tl" rotWithShape="0">
                    <a:srgbClr val="000000">
                      <a:alpha val="30000"/>
                    </a:srgbClr>
                  </a:outerShdw>
                </a:effectLst>
              </a:rPr>
              <a:t>المحبوب والعالم</a:t>
            </a:r>
            <a:endParaRPr kumimoji="0" lang="es-ES" sz="2400" b="1" i="0" u="none" strike="noStrike" kern="1200" cap="none" spc="300" normalizeH="0" baseline="0" noProof="0" dirty="0">
              <a:ln w="10160">
                <a:solidFill>
                  <a:srgbClr val="D91934"/>
                </a:solidFill>
                <a:prstDash val="solid"/>
              </a:ln>
              <a:solidFill>
                <a:schemeClr val="bg1"/>
              </a:solidFill>
              <a:effectLst>
                <a:outerShdw blurRad="38100" dist="22860" dir="5400000" algn="tl" rotWithShape="0">
                  <a:srgbClr val="000000">
                    <a:alpha val="30000"/>
                  </a:srgbClr>
                </a:outerShdw>
              </a:effectLst>
              <a:uLnTx/>
              <a:uFillTx/>
              <a:latin typeface="Aptos" panose="02110004020202020204"/>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600392"/>
            <a:ext cx="7820025" cy="461665"/>
          </a:xfrm>
          <a:prstGeom prst="rect">
            <a:avLst/>
          </a:prstGeom>
          <a:noFill/>
        </p:spPr>
        <p:txBody>
          <a:bodyPr wrap="square">
            <a:spAutoFit/>
          </a:bodyPr>
          <a:lstStyle/>
          <a:p>
            <a:pPr lvl="0" algn="ctr" rtl="1">
              <a:defRPr/>
            </a:pPr>
            <a:r>
              <a:rPr lang="en" sz="2400" b="1" dirty="0">
                <a:solidFill>
                  <a:prstClr val="white"/>
                </a:solidFill>
                <a:effectLst>
                  <a:outerShdw blurRad="38100" dist="38100" dir="2700000" algn="tl">
                    <a:srgbClr val="000000">
                      <a:alpha val="43137"/>
                    </a:srgbClr>
                  </a:outerShdw>
                </a:effectLst>
                <a:latin typeface="Comic Sans MS" panose="030F0702030302020204" pitchFamily="66" charset="0"/>
              </a:rPr>
              <a:t>“</a:t>
            </a:r>
            <a:r>
              <a:rPr lang="ar-SA" sz="2400" b="1" dirty="0">
                <a:solidFill>
                  <a:prstClr val="white"/>
                </a:solidFill>
                <a:effectLst>
                  <a:outerShdw blurRad="38100" dist="38100" dir="2700000" algn="tl">
                    <a:srgbClr val="000000">
                      <a:alpha val="43137"/>
                    </a:srgbClr>
                  </a:outerShdw>
                </a:effectLst>
                <a:latin typeface="Comic Sans MS" panose="030F0702030302020204" pitchFamily="66" charset="0"/>
              </a:rPr>
              <a:t>يُسَلِّمُ علَيكُمْ لوقا الطَّبيبُ الحَبيبُ، وديماسُ"</a:t>
            </a:r>
            <a:r>
              <a:rPr lang="ar-SA"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ar-SA" sz="1600" dirty="0">
                <a:solidFill>
                  <a:prstClr val="white"/>
                </a:solidFill>
                <a:effectLst>
                  <a:outerShdw blurRad="38100" dist="38100" dir="2700000" algn="tl">
                    <a:srgbClr val="000000">
                      <a:alpha val="43137"/>
                    </a:srgbClr>
                  </a:outerShdw>
                </a:effectLst>
                <a:latin typeface="Comic Sans MS" panose="030F0702030302020204" pitchFamily="66" charset="0"/>
              </a:rPr>
              <a:t>(</a:t>
            </a:r>
            <a:r>
              <a:rPr lang="ar-SA" sz="1600" dirty="0" err="1">
                <a:solidFill>
                  <a:prstClr val="white"/>
                </a:solidFill>
                <a:effectLst>
                  <a:outerShdw blurRad="38100" dist="38100" dir="2700000" algn="tl">
                    <a:srgbClr val="000000">
                      <a:alpha val="43137"/>
                    </a:srgbClr>
                  </a:outerShdw>
                </a:effectLst>
                <a:latin typeface="Comic Sans MS" panose="030F0702030302020204" pitchFamily="66" charset="0"/>
              </a:rPr>
              <a:t>كولوسي</a:t>
            </a:r>
            <a:r>
              <a:rPr lang="ar-SA" sz="1600"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fr-FR" sz="1600" dirty="0">
                <a:solidFill>
                  <a:prstClr val="white"/>
                </a:solidFill>
                <a:effectLst>
                  <a:outerShdw blurRad="38100" dist="38100" dir="2700000" algn="tl">
                    <a:srgbClr val="000000">
                      <a:alpha val="43137"/>
                    </a:srgbClr>
                  </a:outerShdw>
                </a:effectLst>
                <a:latin typeface="Comic Sans MS" panose="030F0702030302020204" pitchFamily="66" charset="0"/>
              </a:rPr>
              <a:t>14:4</a:t>
            </a:r>
            <a:r>
              <a:rPr lang="ar-SA" sz="1600" dirty="0">
                <a:solidFill>
                  <a:prstClr val="white"/>
                </a:solidFill>
                <a:effectLst>
                  <a:outerShdw blurRad="38100" dist="38100" dir="2700000" algn="tl">
                    <a:srgbClr val="000000">
                      <a:alpha val="43137"/>
                    </a:srgbClr>
                  </a:outerShdw>
                </a:effectLst>
                <a:latin typeface="Comic Sans MS" panose="030F0702030302020204" pitchFamily="66" charset="0"/>
              </a:rPr>
              <a:t>)</a:t>
            </a:r>
            <a:endParaRPr kumimoji="0" lang="en" sz="14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0" name="CuadroTexto 9">
            <a:extLst>
              <a:ext uri="{FF2B5EF4-FFF2-40B4-BE49-F238E27FC236}">
                <a16:creationId xmlns:a16="http://schemas.microsoft.com/office/drawing/2014/main" id="{80A52BF8-3E06-33E7-CEB3-CDFA82A96745}"/>
              </a:ext>
            </a:extLst>
          </p:cNvPr>
          <p:cNvSpPr txBox="1"/>
          <p:nvPr/>
        </p:nvSpPr>
        <p:spPr>
          <a:xfrm>
            <a:off x="255551" y="1296781"/>
            <a:ext cx="4029927" cy="830997"/>
          </a:xfrm>
          <a:prstGeom prst="rect">
            <a:avLst/>
          </a:prstGeom>
          <a:noFill/>
        </p:spPr>
        <p:txBody>
          <a:bodyPr wrap="square" rtlCol="0">
            <a:spAutoFit/>
          </a:bodyPr>
          <a:lstStyle/>
          <a:p>
            <a:pPr lvl="0" algn="r" rtl="1">
              <a:spcBef>
                <a:spcPts val="600"/>
              </a:spcBef>
              <a:defRPr/>
            </a:pPr>
            <a:r>
              <a:rPr lang="ar-SA" sz="2400" b="1" dirty="0">
                <a:solidFill>
                  <a:prstClr val="black"/>
                </a:solidFill>
              </a:rPr>
              <a:t>لو ذكر فقط في </a:t>
            </a:r>
            <a:r>
              <a:rPr lang="ar-SA" sz="2400" b="1" dirty="0" err="1">
                <a:solidFill>
                  <a:prstClr val="black"/>
                </a:solidFill>
              </a:rPr>
              <a:t>كولوسي</a:t>
            </a:r>
            <a:r>
              <a:rPr lang="ar-SA" sz="2400" b="1" dirty="0">
                <a:solidFill>
                  <a:prstClr val="black"/>
                </a:solidFill>
              </a:rPr>
              <a:t> </a:t>
            </a:r>
            <a:r>
              <a:rPr lang="fr-FR" sz="2400" b="1" dirty="0">
                <a:solidFill>
                  <a:prstClr val="black"/>
                </a:solidFill>
              </a:rPr>
              <a:t>14:4</a:t>
            </a:r>
            <a:r>
              <a:rPr lang="ar-SA" sz="2400" b="1" dirty="0">
                <a:solidFill>
                  <a:prstClr val="black"/>
                </a:solidFill>
              </a:rPr>
              <a:t>، لبقي ديماس متعاونا مخلصا مع بولس.</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1478250546"/>
              </p:ext>
            </p:extLst>
          </p:nvPr>
        </p:nvGraphicFramePr>
        <p:xfrm>
          <a:off x="4364077" y="1176174"/>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255550" y="5760407"/>
            <a:ext cx="4029927" cy="830997"/>
          </a:xfrm>
          <a:prstGeom prst="rect">
            <a:avLst/>
          </a:prstGeom>
          <a:noFill/>
        </p:spPr>
        <p:txBody>
          <a:bodyPr wrap="square">
            <a:spAutoFit/>
          </a:bodyPr>
          <a:lstStyle/>
          <a:p>
            <a:pPr lvl="0" algn="r" rtl="1">
              <a:spcBef>
                <a:spcPts val="600"/>
              </a:spcBef>
              <a:defRPr/>
            </a:pPr>
            <a:r>
              <a:rPr lang="ar-SA" sz="2400" b="1" dirty="0">
                <a:solidFill>
                  <a:prstClr val="black"/>
                </a:solidFill>
              </a:rPr>
              <a:t>توقف عن محبة يسوع وأعطى قلبه للعالم (1 يوحنا </a:t>
            </a:r>
            <a:r>
              <a:rPr lang="fr-FR" sz="2400" b="1" dirty="0">
                <a:solidFill>
                  <a:prstClr val="black"/>
                </a:solidFill>
              </a:rPr>
              <a:t>15:2</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DAD9A237-265D-D63B-22F1-7149CC5D5172}"/>
              </a:ext>
            </a:extLst>
          </p:cNvPr>
          <p:cNvSpPr txBox="1"/>
          <p:nvPr/>
        </p:nvSpPr>
        <p:spPr>
          <a:xfrm>
            <a:off x="7899" y="4272532"/>
            <a:ext cx="4277580" cy="1200329"/>
          </a:xfrm>
          <a:prstGeom prst="rect">
            <a:avLst/>
          </a:prstGeom>
          <a:noFill/>
        </p:spPr>
        <p:txBody>
          <a:bodyPr wrap="square">
            <a:spAutoFit/>
          </a:bodyPr>
          <a:lstStyle/>
          <a:p>
            <a:pPr algn="r" rtl="1">
              <a:spcBef>
                <a:spcPts val="600"/>
              </a:spcBef>
              <a:defRPr/>
            </a:pPr>
            <a:r>
              <a:rPr lang="ar-SA" sz="2400" b="1" dirty="0">
                <a:solidFill>
                  <a:prstClr val="black"/>
                </a:solidFill>
              </a:rPr>
              <a:t>ظل </a:t>
            </a:r>
            <a:r>
              <a:rPr lang="ar-SA" sz="2400" b="1" dirty="0"/>
              <a:t>لوقا</a:t>
            </a:r>
            <a:r>
              <a:rPr lang="ar-SA" sz="2400" b="1" dirty="0">
                <a:solidFill>
                  <a:prstClr val="black"/>
                </a:solidFill>
              </a:rPr>
              <a:t> ثابتا في أمله في المجيء الثاني والأرض الجديدة. كان ديماس يحب مجد هذا العالم أكثر من المجد القادم.</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87288701-7F28-4D12-0930-6EEA8D669593}"/>
              </a:ext>
            </a:extLst>
          </p:cNvPr>
          <p:cNvSpPr txBox="1"/>
          <p:nvPr/>
        </p:nvSpPr>
        <p:spPr>
          <a:xfrm>
            <a:off x="255551" y="2415325"/>
            <a:ext cx="4029927" cy="1569660"/>
          </a:xfrm>
          <a:prstGeom prst="rect">
            <a:avLst/>
          </a:prstGeom>
          <a:noFill/>
        </p:spPr>
        <p:txBody>
          <a:bodyPr wrap="square">
            <a:spAutoFit/>
          </a:bodyPr>
          <a:lstStyle/>
          <a:p>
            <a:pPr algn="r" rtl="1">
              <a:spcBef>
                <a:spcPts val="600"/>
              </a:spcBef>
              <a:defRPr/>
            </a:pPr>
            <a:r>
              <a:rPr lang="ar-SA" sz="2400" b="1" dirty="0">
                <a:solidFill>
                  <a:prstClr val="black"/>
                </a:solidFill>
              </a:rPr>
              <a:t>أصبح التباين بين </a:t>
            </a:r>
            <a:r>
              <a:rPr lang="ar-SA" sz="2400" b="1" dirty="0"/>
              <a:t>لوقا</a:t>
            </a:r>
            <a:r>
              <a:rPr lang="ar-SA" sz="2400" b="1" dirty="0">
                <a:solidFill>
                  <a:prstClr val="black"/>
                </a:solidFill>
              </a:rPr>
              <a:t> وديماس واضحا مع مرور الوقت. كان </a:t>
            </a:r>
            <a:r>
              <a:rPr lang="ar-SA" sz="2400" b="1" dirty="0"/>
              <a:t>لوقا</a:t>
            </a:r>
            <a:r>
              <a:rPr lang="ar-SA" sz="2400" b="1" dirty="0">
                <a:solidFill>
                  <a:prstClr val="black"/>
                </a:solidFill>
              </a:rPr>
              <a:t> محبوبا لعمله، بينما كان ديماس يحب العالم وتخلى عن </a:t>
            </a:r>
            <a:r>
              <a:rPr lang="ar-SA" sz="2400" b="1" dirty="0"/>
              <a:t>بولس</a:t>
            </a:r>
            <a:r>
              <a:rPr lang="ar-SA"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1"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2"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3" dur="500"/>
                                        <p:tgtEl>
                                          <p:spTgt spid="11">
                                            <p:graphicEl>
                                              <a:dgm id="{E36749FD-4D0E-4C6B-909F-B0722ED313F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5" fill="hold" grpId="0" nodeType="clickEffect">
                                  <p:stCondLst>
                                    <p:cond delay="0"/>
                                  </p:stCondLst>
                                  <p:childTnLst>
                                    <p:set>
                                      <p:cBhvr>
                                        <p:cTn id="47"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8" dur="500"/>
                                        <p:tgtEl>
                                          <p:spTgt spid="11">
                                            <p:graphicEl>
                                              <a:dgm id="{6FDA5621-7295-456D-8BDF-809D3107DCE3}"/>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3"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4"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5"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6" dur="1000"/>
                                        <p:tgtEl>
                                          <p:spTgt spid="11">
                                            <p:graphicEl>
                                              <a:dgm id="{B7FACD33-6DF5-44C5-9A4C-10DE6F5FA515}"/>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59"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0"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1"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2" dur="1000"/>
                                        <p:tgtEl>
                                          <p:spTgt spid="11">
                                            <p:graphicEl>
                                              <a:dgm id="{E10F3862-0404-4E3B-B661-A2D060F03318}"/>
                                            </p:graphicEl>
                                          </p:spTgt>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5"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6"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7"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8" dur="1000"/>
                                        <p:tgtEl>
                                          <p:spTgt spid="11">
                                            <p:graphicEl>
                                              <a:dgm id="{921EEA03-97A9-4755-8DD7-ECF6D9CC18D0}"/>
                                            </p:graphic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1"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2"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3" dur="500"/>
                                        <p:tgtEl>
                                          <p:spTgt spid="11">
                                            <p:graphicEl>
                                              <a:dgm id="{D27B960D-EADA-4FC5-A5FD-7E574E96BB41}"/>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5" fill="hold" grpId="0" nodeType="clickEffect">
                                  <p:stCondLst>
                                    <p:cond delay="0"/>
                                  </p:stCondLst>
                                  <p:childTnLst>
                                    <p:set>
                                      <p:cBhvr>
                                        <p:cTn id="77"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78" dur="500"/>
                                        <p:tgtEl>
                                          <p:spTgt spid="11">
                                            <p:graphicEl>
                                              <a:dgm id="{2925429F-F028-493B-81E8-3D46E970EC4F}"/>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right)">
                                      <p:cBhvr>
                                        <p:cTn id="83" dur="5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right)">
                                      <p:cBhvr>
                                        <p:cTn id="88" dur="500"/>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wipe(right)">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grpId="0"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right)">
                                      <p:cBhvr>
                                        <p:cTn id="9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4863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ar-SA" sz="4400" b="1">
                <a:ln/>
                <a:solidFill>
                  <a:srgbClr val="FF00FF">
                    <a:lumMod val="75000"/>
                  </a:srgbClr>
                </a:solidFill>
              </a:rPr>
              <a:t>قادة الكنيسة</a:t>
            </a: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738332"/>
            <a:ext cx="10848975" cy="400110"/>
          </a:xfrm>
          <a:prstGeom prst="rect">
            <a:avLst/>
          </a:prstGeom>
          <a:noFill/>
        </p:spPr>
        <p:txBody>
          <a:bodyPr wrap="square">
            <a:spAutoFit/>
          </a:bodyPr>
          <a:lstStyle/>
          <a:p>
            <a:pPr lvl="0" algn="ctr" rtl="1">
              <a:defRPr/>
            </a:pPr>
            <a:r>
              <a:rPr lang="en" sz="2000" b="1" dirty="0">
                <a:solidFill>
                  <a:srgbClr val="2FC753">
                    <a:lumMod val="50000"/>
                  </a:srgbClr>
                </a:solidFill>
                <a:latin typeface="Comic Sans MS" panose="030F0702030302020204" pitchFamily="66" charset="0"/>
              </a:rPr>
              <a:t>“</a:t>
            </a:r>
            <a:r>
              <a:rPr lang="ar-SA" sz="2000" b="1" dirty="0">
                <a:solidFill>
                  <a:srgbClr val="2FC753">
                    <a:lumMod val="50000"/>
                  </a:srgbClr>
                </a:solidFill>
                <a:latin typeface="Comic Sans MS" panose="030F0702030302020204" pitchFamily="66" charset="0"/>
              </a:rPr>
              <a:t>سلِّموا علَى الإخوَةِ الّذينَ في </a:t>
            </a:r>
            <a:r>
              <a:rPr lang="ar-SA" sz="2000" b="1" dirty="0" err="1">
                <a:solidFill>
                  <a:srgbClr val="2FC753">
                    <a:lumMod val="50000"/>
                  </a:srgbClr>
                </a:solidFill>
                <a:latin typeface="Comic Sans MS" panose="030F0702030302020204" pitchFamily="66" charset="0"/>
              </a:rPr>
              <a:t>لاوُدِكيَّةَ</a:t>
            </a:r>
            <a:r>
              <a:rPr lang="ar-SA" sz="2000" b="1" dirty="0">
                <a:solidFill>
                  <a:srgbClr val="2FC753">
                    <a:lumMod val="50000"/>
                  </a:srgbClr>
                </a:solidFill>
                <a:latin typeface="Comic Sans MS" panose="030F0702030302020204" pitchFamily="66" charset="0"/>
              </a:rPr>
              <a:t>، وعلَى </a:t>
            </a:r>
            <a:r>
              <a:rPr lang="ar-SA" sz="2000" b="1" dirty="0" err="1">
                <a:solidFill>
                  <a:srgbClr val="2FC753">
                    <a:lumMod val="50000"/>
                  </a:srgbClr>
                </a:solidFill>
                <a:latin typeface="Comic Sans MS" panose="030F0702030302020204" pitchFamily="66" charset="0"/>
              </a:rPr>
              <a:t>نِمفاسَ</a:t>
            </a:r>
            <a:r>
              <a:rPr lang="ar-SA" sz="2000" b="1" dirty="0">
                <a:solidFill>
                  <a:srgbClr val="2FC753">
                    <a:lumMod val="50000"/>
                  </a:srgbClr>
                </a:solidFill>
                <a:latin typeface="Comic Sans MS" panose="030F0702030302020204" pitchFamily="66" charset="0"/>
              </a:rPr>
              <a:t> وعلَى الكَنيسَةِ الّتي في بَيتِهِ</a:t>
            </a:r>
            <a:r>
              <a:rPr kumimoji="0" lang="en" sz="20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rPr>
              <a:t>” </a:t>
            </a:r>
            <a:r>
              <a:rPr kumimoji="0" lang="en" sz="16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rPr>
              <a:t>(</a:t>
            </a:r>
            <a:r>
              <a:rPr lang="ar-SA" sz="1400" b="1" dirty="0" err="1">
                <a:solidFill>
                  <a:srgbClr val="2FC753">
                    <a:lumMod val="50000"/>
                  </a:srgbClr>
                </a:solidFill>
                <a:latin typeface="Comic Sans MS" panose="030F0702030302020204" pitchFamily="66" charset="0"/>
              </a:rPr>
              <a:t>كولوسي</a:t>
            </a:r>
            <a:r>
              <a:rPr lang="ar-SA" sz="1400" b="1" dirty="0">
                <a:solidFill>
                  <a:srgbClr val="2FC753">
                    <a:lumMod val="50000"/>
                  </a:srgbClr>
                </a:solidFill>
                <a:latin typeface="Comic Sans MS" panose="030F0702030302020204" pitchFamily="66" charset="0"/>
              </a:rPr>
              <a:t> </a:t>
            </a:r>
            <a:r>
              <a:rPr lang="fr-FR" sz="1400" b="1" dirty="0">
                <a:solidFill>
                  <a:srgbClr val="2FC753">
                    <a:lumMod val="50000"/>
                  </a:srgbClr>
                </a:solidFill>
                <a:latin typeface="Comic Sans MS" panose="030F0702030302020204" pitchFamily="66" charset="0"/>
              </a:rPr>
              <a:t>(15:4</a:t>
            </a: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167528" y="1544537"/>
            <a:ext cx="3866126" cy="1938992"/>
          </a:xfrm>
          <a:prstGeom prst="rect">
            <a:avLst/>
          </a:prstGeom>
          <a:noFill/>
        </p:spPr>
        <p:txBody>
          <a:bodyPr wrap="square" rtlCol="0">
            <a:spAutoFit/>
          </a:bodyPr>
          <a:lstStyle/>
          <a:p>
            <a:pPr lvl="0" algn="r" rtl="1">
              <a:spcBef>
                <a:spcPts val="600"/>
              </a:spcBef>
              <a:defRPr/>
            </a:pPr>
            <a:r>
              <a:rPr lang="ar-SA" sz="2400" b="1" dirty="0"/>
              <a:t>يطلب بولس الرسول من أهل </a:t>
            </a:r>
            <a:r>
              <a:rPr lang="ar-SA" sz="2400" b="1" dirty="0" err="1"/>
              <a:t>كولوسي</a:t>
            </a:r>
            <a:r>
              <a:rPr lang="ar-SA" sz="2400" b="1" dirty="0"/>
              <a:t> أن تُقرأ رسالته أيضًا على مسامع أهل </a:t>
            </a:r>
            <a:r>
              <a:rPr lang="ar-SA" sz="2400" b="1" dirty="0" err="1"/>
              <a:t>لاودكية</a:t>
            </a:r>
            <a:r>
              <a:rPr lang="ar-SA" sz="2400" b="1" dirty="0"/>
              <a:t>، وأن يقرأوا هم كذلك الرسالة التي كتبها إلى أهل </a:t>
            </a:r>
            <a:r>
              <a:rPr lang="ar-SA" sz="2400" b="1" dirty="0" err="1"/>
              <a:t>لاودكية</a:t>
            </a:r>
            <a:r>
              <a:rPr lang="ar-SA" sz="2400" b="1" dirty="0"/>
              <a:t> (</a:t>
            </a:r>
            <a:r>
              <a:rPr lang="ar-SA" sz="2400" b="1" dirty="0" err="1"/>
              <a:t>كولوسي</a:t>
            </a:r>
            <a:r>
              <a:rPr lang="ar-SA" sz="2400" b="1" dirty="0"/>
              <a:t> </a:t>
            </a:r>
            <a:r>
              <a:rPr lang="fr-FR" sz="2400" b="1" dirty="0"/>
              <a:t>16:4</a:t>
            </a:r>
            <a:r>
              <a:rPr lang="ar-SA" sz="2400" b="1" dirty="0"/>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2458277209"/>
              </p:ext>
            </p:extLst>
          </p:nvPr>
        </p:nvGraphicFramePr>
        <p:xfrm>
          <a:off x="8192564"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8269747" y="1300154"/>
            <a:ext cx="3726308" cy="461665"/>
          </a:xfrm>
          <a:prstGeom prst="rect">
            <a:avLst/>
          </a:prstGeom>
          <a:noFill/>
        </p:spPr>
        <p:txBody>
          <a:bodyPr wrap="square" rtlCol="0">
            <a:spAutoFit/>
          </a:bodyPr>
          <a:lstStyle/>
          <a:p>
            <a:pPr lvl="0" algn="ctr" rtl="1">
              <a:defRPr/>
            </a:pPr>
            <a:r>
              <a:rPr lang="ar-SA" sz="2400" b="1" dirty="0" err="1"/>
              <a:t>نِمفاسَ</a:t>
            </a:r>
            <a:r>
              <a:rPr lang="es-ES" sz="2400" b="1" dirty="0">
                <a:solidFill>
                  <a:srgbClr val="FF00FF">
                    <a:lumMod val="50000"/>
                  </a:srgbClr>
                </a:solidFill>
              </a:rPr>
              <a:t>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3955236578"/>
              </p:ext>
            </p:extLst>
          </p:nvPr>
        </p:nvGraphicFramePr>
        <p:xfrm>
          <a:off x="161149"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161148" y="1287380"/>
            <a:ext cx="3726309" cy="461665"/>
          </a:xfrm>
          <a:prstGeom prst="rect">
            <a:avLst/>
          </a:prstGeom>
          <a:noFill/>
        </p:spPr>
        <p:txBody>
          <a:bodyPr wrap="square" rtlCol="0">
            <a:spAutoFit/>
          </a:bodyPr>
          <a:lstStyle/>
          <a:p>
            <a:pPr lvl="0" algn="ctr" rtl="1">
              <a:defRPr/>
            </a:pPr>
            <a:r>
              <a:rPr lang="ar-SA" sz="2400" b="1" dirty="0" err="1"/>
              <a:t>أرخِبُّس</a:t>
            </a:r>
            <a:r>
              <a:rPr lang="es-ES" sz="2400" b="1" dirty="0">
                <a:solidFill>
                  <a:srgbClr val="2FC753">
                    <a:lumMod val="50000"/>
                  </a:srgbClr>
                </a:solidFill>
              </a:rPr>
              <a:t>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167528" y="5056896"/>
            <a:ext cx="3866126" cy="1569660"/>
          </a:xfrm>
          <a:prstGeom prst="rect">
            <a:avLst/>
          </a:prstGeom>
          <a:noFill/>
        </p:spPr>
        <p:txBody>
          <a:bodyPr wrap="square">
            <a:spAutoFit/>
          </a:bodyPr>
          <a:lstStyle/>
          <a:p>
            <a:pPr algn="r" rtl="1"/>
            <a:r>
              <a:rPr lang="ar-SA" sz="2400" b="1" dirty="0"/>
              <a:t>لا نعرف رسالة بولس الرسول إلى أهل </a:t>
            </a:r>
            <a:r>
              <a:rPr lang="ar-SA" sz="2400" b="1" dirty="0" err="1"/>
              <a:t>لاودكية</a:t>
            </a:r>
            <a:r>
              <a:rPr lang="ar-SA" sz="2400" b="1" dirty="0"/>
              <a:t>، لكننا نعرف الرسالة التي كتبها يوحنا الرسول إليهم بعد ذلك بنحو 30 سنة (رؤيا </a:t>
            </a:r>
            <a:r>
              <a:rPr lang="fr-FR" sz="2400" b="1" dirty="0"/>
              <a:t>-14:3</a:t>
            </a:r>
            <a:r>
              <a:rPr lang="ar-SA" sz="2400" b="1" dirty="0"/>
              <a:t>22).</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167528" y="3485383"/>
            <a:ext cx="3866126" cy="1569660"/>
          </a:xfrm>
          <a:prstGeom prst="rect">
            <a:avLst/>
          </a:prstGeom>
          <a:noFill/>
        </p:spPr>
        <p:txBody>
          <a:bodyPr wrap="square">
            <a:spAutoFit/>
          </a:bodyPr>
          <a:lstStyle/>
          <a:p>
            <a:pPr lvl="0" algn="r" rtl="1">
              <a:spcBef>
                <a:spcPts val="600"/>
              </a:spcBef>
              <a:defRPr/>
            </a:pPr>
            <a:r>
              <a:rPr lang="ar-SA" sz="2400" b="1" dirty="0"/>
              <a:t>لذلك يذكر بولس الرسول القائدين الرئيسيين لهاتين الكنيستين:</a:t>
            </a:r>
            <a:br>
              <a:rPr lang="ar-SA" sz="2400" b="1" dirty="0"/>
            </a:br>
            <a:r>
              <a:rPr lang="ar-SA" sz="2400" b="1" dirty="0" err="1"/>
              <a:t>نِمفَا</a:t>
            </a:r>
            <a:r>
              <a:rPr lang="ar-SA" sz="2400" b="1" dirty="0"/>
              <a:t> [في </a:t>
            </a:r>
            <a:r>
              <a:rPr lang="ar-SA" sz="2400" b="1" dirty="0" err="1"/>
              <a:t>لاودكية</a:t>
            </a:r>
            <a:r>
              <a:rPr lang="ar-SA" sz="2400" b="1" dirty="0"/>
              <a:t>] </a:t>
            </a:r>
            <a:r>
              <a:rPr lang="ar-SA" sz="2400" b="1" dirty="0" err="1"/>
              <a:t>وأرخِبُّس</a:t>
            </a:r>
            <a:r>
              <a:rPr lang="ar-SA" sz="2400" b="1" dirty="0"/>
              <a:t> [في </a:t>
            </a:r>
            <a:r>
              <a:rPr lang="ar-SA" sz="2400" b="1" dirty="0" err="1"/>
              <a:t>كولوسي</a:t>
            </a:r>
            <a:r>
              <a:rPr lang="ar-SA" sz="2400" b="1" dirty="0"/>
              <a:t>] (</a:t>
            </a:r>
            <a:r>
              <a:rPr lang="ar-SA" sz="2400" b="1" dirty="0" err="1"/>
              <a:t>كولوسي</a:t>
            </a:r>
            <a:r>
              <a:rPr lang="ar-SA" sz="2400" b="1" dirty="0"/>
              <a:t> </a:t>
            </a:r>
            <a:r>
              <a:rPr lang="fr-FR" sz="2400" b="1" dirty="0"/>
              <a:t>-15:4</a:t>
            </a:r>
            <a:r>
              <a:rPr lang="ar-SA" sz="2400" b="1" dirty="0"/>
              <a:t>17).</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righ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righ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righ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336948" y="1016772"/>
            <a:ext cx="9773265" cy="4524315"/>
          </a:xfrm>
          <a:prstGeom prst="rect">
            <a:avLst/>
          </a:prstGeom>
          <a:noFill/>
        </p:spPr>
        <p:txBody>
          <a:bodyPr wrap="square">
            <a:spAutoFit/>
          </a:bodyPr>
          <a:lstStyle/>
          <a:p>
            <a:pPr lvl="0" algn="ctr" rtl="1">
              <a:spcBef>
                <a:spcPts val="600"/>
              </a:spcBef>
              <a:defRPr/>
            </a:pPr>
            <a:r>
              <a:rPr lang="ar-SA" sz="3200" b="1" dirty="0"/>
              <a:t>«الخدمة لله تتطلب الكيان كله—القلب والعقل والنفس والقوة. يجب علينا أن نسلم أنفسنا لله بلا تحفظ، لكي نحمل صورة السماوي بدل صورة الأرضي. لا بد من تنشيط الحواس والمشاعر، لكي يكون العقل مستيقظًا تمامًا للعمل الذي ينبغي القيام به لجميع الطبقات، العالية والمنخفضة، الغنية والفقيرة، المتعلمة والجاهلة. علينا أن نُظهر الرقة والحنان التي يظهرها الراعي الأعظم حين يجمع الحملان بين ذراعيه ويحرس قطيعه بعناية من كل ضرر، ويقودهم في مسالك آمنة. يجب على أتباع المسيح أن يظهروا رحمته وتعاطفه، ويجب عليهم أيضًا أن يُظهروا شدة رغبته في نقل الحقائق التي تعني الحياة الأبدية للمتلقي.»</a:t>
            </a:r>
            <a:endParaRPr kumimoji="0" lang="en" sz="28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8FCAAF7F-03EB-F03C-6EEB-F755EF3A6142}"/>
              </a:ext>
            </a:extLst>
          </p:cNvPr>
          <p:cNvSpPr txBox="1"/>
          <p:nvPr/>
        </p:nvSpPr>
        <p:spPr>
          <a:xfrm>
            <a:off x="8572980" y="5986911"/>
            <a:ext cx="2537233" cy="338554"/>
          </a:xfrm>
          <a:prstGeom prst="rect">
            <a:avLst/>
          </a:prstGeom>
          <a:noFill/>
        </p:spPr>
        <p:txBody>
          <a:bodyPr wrap="none" rtlCol="0">
            <a:spAutoFit/>
          </a:bodyPr>
          <a:lstStyle/>
          <a:p>
            <a:pPr lvl="0" algn="l" rtl="1">
              <a:defRPr/>
            </a:pPr>
            <a:r>
              <a:rPr lang="fr-FR" sz="1600" b="1">
                <a:solidFill>
                  <a:prstClr val="black"/>
                </a:solidFill>
              </a:rPr>
              <a:t>EGW (</a:t>
            </a:r>
            <a:r>
              <a:rPr lang="ar-SA" sz="1600" b="1">
                <a:solidFill>
                  <a:prstClr val="black"/>
                </a:solidFill>
              </a:rPr>
              <a:t>المسيح المنتصر، 9 فبراير)</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413</TotalTime>
  <Words>1184</Words>
  <Application>Microsoft Office PowerPoint</Application>
  <PresentationFormat>Panorámica</PresentationFormat>
  <Paragraphs>72</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vt:lpstr>
      <vt:lpstr>Aptos Display</vt:lpstr>
      <vt:lpstr>Arial</vt:lpstr>
      <vt:lpstr>Comic Sans MS</vt:lpstr>
      <vt:lpstr>Constantia</vt:lpstr>
      <vt:lpstr>Impact</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70</cp:revision>
  <dcterms:created xsi:type="dcterms:W3CDTF">2026-02-16T22:58:20Z</dcterms:created>
  <dcterms:modified xsi:type="dcterms:W3CDTF">2026-03-19T19:49:06Z</dcterms:modified>
</cp:coreProperties>
</file>