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492"/>
    <a:srgbClr val="A5A7AC"/>
    <a:srgbClr val="A5A9E3"/>
    <a:srgbClr val="FFCB7F"/>
    <a:srgbClr val="008000"/>
    <a:srgbClr val="838DA0"/>
    <a:srgbClr val="547D11"/>
    <a:srgbClr val="30480A"/>
    <a:srgbClr val="652F00"/>
    <a:srgbClr val="9B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r>
            <a:rPr lang="ar-SA" sz="2000" b="1" noProof="0" dirty="0">
              <a:effectLst>
                <a:outerShdw blurRad="38100" dist="38100" dir="2700000" algn="tl">
                  <a:srgbClr val="000000">
                    <a:alpha val="43137"/>
                  </a:srgbClr>
                </a:outerShdw>
              </a:effectLst>
            </a:rPr>
            <a:t>اشتر الذهب المكرر</a:t>
          </a:r>
          <a:endParaRPr lang="en" sz="2000" noProof="0" dirty="0">
            <a:effectLst>
              <a:outerShdw blurRad="38100" dist="38100" dir="2700000" algn="tl">
                <a:srgbClr val="000000">
                  <a:alpha val="43137"/>
                </a:srgbClr>
              </a:outerShdw>
            </a:effectLst>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a:lstStyle/>
        <a:p>
          <a:pPr rtl="1"/>
          <a:r>
            <a:rPr lang="ar-SA" sz="2400" b="1" noProof="0" dirty="0">
              <a:effectLst/>
            </a:rPr>
            <a:t>يجب ألا نرضى بأنصاف الحقائق أو دراسة سطحية للكتاب المقدس. يجب أن نتخلى عن العقائد البشرية (الزينة) ونغوص أعمق في دراستنا للكتاب المقدس لإزالة كل عيوب (خردة) من فهمنا له.</a:t>
          </a:r>
          <a:endParaRPr lang="en" sz="1800" noProof="0" dirty="0">
            <a:effectLst/>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630661" custLinFactNeighborX="-1700000" custLinFactNeighborY="5411"/>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custLinFactNeighborX="475" custLinFactNeighborY="701">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pPr rtl="1"/>
          <a:r>
            <a:rPr lang="ar-SA" sz="2000" b="1" noProof="0" dirty="0">
              <a:effectLst>
                <a:outerShdw blurRad="38100" dist="38100" dir="2700000" algn="tl">
                  <a:srgbClr val="000000">
                    <a:alpha val="43137"/>
                  </a:srgbClr>
                </a:outerShdw>
              </a:effectLst>
            </a:rPr>
            <a:t>اشتر ملابس بيضاء</a:t>
          </a:r>
          <a:endParaRPr lang="en" sz="2000" noProof="0" dirty="0">
            <a:effectLst>
              <a:outerShdw blurRad="38100" dist="38100" dir="2700000" algn="tl">
                <a:srgbClr val="000000">
                  <a:alpha val="43137"/>
                </a:srgbClr>
              </a:outerShdw>
            </a:effectLst>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a:lstStyle/>
        <a:p>
          <a:r>
            <a:rPr lang="ar-SA" sz="2400" b="1" noProof="0" dirty="0">
              <a:effectLst/>
            </a:rPr>
            <a:t>قبول بر يسوع باعتباره السبيل الوحيد للخلاص. إن محاولة تقديم أنفسنا لله بأعمالنا الصالحة هي بمثابة كشف </a:t>
          </a:r>
          <a:r>
            <a:rPr lang="ar-SA" sz="2400" b="1" noProof="0" dirty="0" err="1">
              <a:effectLst/>
            </a:rPr>
            <a:t>عوراتنا</a:t>
          </a:r>
          <a:r>
            <a:rPr lang="ar-SA" sz="2400" b="1" noProof="0" dirty="0">
              <a:effectLst/>
            </a:rPr>
            <a:t> أمامه.</a:t>
          </a:r>
          <a:endParaRPr lang="en" sz="2400" noProof="0" dirty="0">
            <a:effectLst/>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1400000" custLinFactNeighborX="-1487969" custLinFactNeighborY="-9386"/>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custLinFactNeighborY="669">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custLinFactNeighborX="4985" custLinFactNeighborY="-12609">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r>
            <a:rPr lang="ar-SA" sz="2000" b="1" noProof="0" dirty="0">
              <a:effectLst>
                <a:outerShdw blurRad="38100" dist="38100" dir="2700000" algn="tl">
                  <a:srgbClr val="000000">
                    <a:alpha val="43137"/>
                  </a:srgbClr>
                </a:outerShdw>
              </a:effectLst>
            </a:rPr>
            <a:t>اشتر قطرات للعين</a:t>
          </a:r>
          <a:endParaRPr lang="en" sz="2000" noProof="0" dirty="0">
            <a:effectLst>
              <a:outerShdw blurRad="38100" dist="38100" dir="2700000" algn="tl">
                <a:srgbClr val="000000">
                  <a:alpha val="43137"/>
                </a:srgbClr>
              </a:outerShdw>
            </a:effectLst>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pPr rtl="1"/>
          <a:r>
            <a:rPr lang="ar-SA" sz="2400" b="1" noProof="0" dirty="0">
              <a:effectLst/>
            </a:rPr>
            <a:t>استقبل الروح القدس. وحده من يمكنه أن يمنحنا التمييز الروحي ويقنعنا بحالتنا الحقيقية (يوحنا </a:t>
          </a:r>
          <a:r>
            <a:rPr lang="fr-FR" sz="2400" b="1" noProof="0" dirty="0">
              <a:effectLst/>
            </a:rPr>
            <a:t>8:16</a:t>
          </a:r>
          <a:r>
            <a:rPr lang="ar-SA" sz="2400" b="1" noProof="0" dirty="0">
              <a:effectLst/>
            </a:rPr>
            <a:t>).</a:t>
          </a:r>
          <a:endParaRPr lang="en" sz="2400" noProof="0" dirty="0">
            <a:effectLst/>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500000" custLinFactNeighborX="-570337" custLinFactNeighborY="-4766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17135" custLinFactNeighborX="5954" custLinFactNeighborY="2102">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pPr rtl="1"/>
          <a:r>
            <a:rPr lang="ar-SA" sz="2000" b="1" noProof="0" dirty="0"/>
            <a:t>قرر أن يخلقنا</a:t>
          </a:r>
          <a:br>
            <a:rPr lang="ar-SA" sz="2000" b="1" noProof="0" dirty="0"/>
          </a:br>
          <a:r>
            <a:rPr lang="ar-SA" sz="2000" b="1" noProof="0" dirty="0"/>
            <a:t>(تكوين </a:t>
          </a:r>
          <a:r>
            <a:rPr lang="fr-FR" sz="2000" b="1" noProof="0" dirty="0"/>
            <a:t>7:2</a:t>
          </a:r>
          <a:r>
            <a:rPr lang="ar-SA" sz="2000" b="1" noProof="0" dirty="0"/>
            <a:t>)</a:t>
          </a:r>
          <a:endParaRPr lang="en" sz="2000" noProof="0" dirty="0"/>
        </a:p>
      </dgm:t>
    </dgm:pt>
    <dgm:pt modelId="{805B81BD-933B-4279-8F22-6A9B285735D8}" type="parTrans" cxnId="{E2F4B088-23C9-4EED-8026-826B50C58D57}">
      <dgm:prSet/>
      <dgm:spPr/>
      <dgm:t>
        <a:bodyPr/>
        <a:lstStyle/>
        <a:p>
          <a:endParaRPr lang="es-ES" sz="2000"/>
        </a:p>
      </dgm:t>
    </dgm:pt>
    <dgm:pt modelId="{F65B09CD-BC16-4B71-B3AF-437CD3063FE4}" type="sibTrans" cxnId="{E2F4B088-23C9-4EED-8026-826B50C58D57}">
      <dgm:prSet/>
      <dgm:spPr/>
      <dgm:t>
        <a:bodyPr/>
        <a:lstStyle/>
        <a:p>
          <a:endParaRPr lang="es-ES" sz="2000"/>
        </a:p>
      </dgm:t>
    </dgm:pt>
    <dgm:pt modelId="{4CB1D9AE-C3E7-4D05-B60A-A5839B66257F}">
      <dgm:prSet custT="1"/>
      <dgm:spPr>
        <a:effectLst>
          <a:outerShdw blurRad="50800" dist="38100" dir="2700000" algn="tl" rotWithShape="0">
            <a:prstClr val="black">
              <a:alpha val="40000"/>
            </a:prstClr>
          </a:outerShdw>
        </a:effectLst>
      </dgm:spPr>
      <dgm:t>
        <a:bodyPr/>
        <a:lstStyle/>
        <a:p>
          <a:pPr rtl="1"/>
          <a:r>
            <a:rPr lang="ar-SA" sz="2000" b="1" noProof="0" dirty="0"/>
            <a:t>يبحث عنا عندما نكون قد أخطأنا (تكوين </a:t>
          </a:r>
          <a:r>
            <a:rPr lang="fr-FR" sz="2000" b="1" noProof="0" dirty="0"/>
            <a:t>9-8:3</a:t>
          </a:r>
          <a:r>
            <a:rPr lang="ar-SA" sz="2000" b="1" noProof="0" dirty="0"/>
            <a:t>)</a:t>
          </a:r>
          <a:endParaRPr lang="en" sz="2000" noProof="0" dirty="0"/>
        </a:p>
      </dgm:t>
    </dgm:pt>
    <dgm:pt modelId="{EF925FAC-930B-45C4-A5AC-D4152DA1DABB}" type="parTrans" cxnId="{9C1DF94F-A70A-409C-B6FE-2F5407853158}">
      <dgm:prSet/>
      <dgm:spPr/>
      <dgm:t>
        <a:bodyPr/>
        <a:lstStyle/>
        <a:p>
          <a:endParaRPr lang="es-ES" sz="2000"/>
        </a:p>
      </dgm:t>
    </dgm:pt>
    <dgm:pt modelId="{C4A97B80-A0C2-4890-8D9C-9F9A448905A2}" type="sibTrans" cxnId="{9C1DF94F-A70A-409C-B6FE-2F5407853158}">
      <dgm:prSet/>
      <dgm:spPr/>
      <dgm:t>
        <a:bodyPr/>
        <a:lstStyle/>
        <a:p>
          <a:endParaRPr lang="es-ES" sz="20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pPr rtl="1"/>
          <a:r>
            <a:rPr lang="ar-SA" sz="2000" b="1" noProof="0" dirty="0"/>
            <a:t>لقد أعطى نفسه ليخلصنا </a:t>
          </a:r>
          <a:br>
            <a:rPr lang="es-ES" sz="2000" b="1" noProof="0" dirty="0"/>
          </a:br>
          <a:r>
            <a:rPr lang="ar-SA" sz="2000" b="1" noProof="0" dirty="0"/>
            <a:t>(يوحنا </a:t>
          </a:r>
          <a:r>
            <a:rPr lang="fr-FR" sz="2000" b="1" noProof="0" dirty="0"/>
            <a:t>16:3</a:t>
          </a:r>
          <a:r>
            <a:rPr lang="ar-SA" sz="2000" b="1" noProof="0" dirty="0"/>
            <a:t>)</a:t>
          </a:r>
          <a:endParaRPr lang="en" sz="2000" noProof="0" dirty="0"/>
        </a:p>
      </dgm:t>
    </dgm:pt>
    <dgm:pt modelId="{280FD7F5-D8FC-4208-AC91-2CCAA8F7F439}" type="parTrans" cxnId="{19F4AC29-F12A-43D6-A6C9-91EA31F79195}">
      <dgm:prSet/>
      <dgm:spPr/>
      <dgm:t>
        <a:bodyPr/>
        <a:lstStyle/>
        <a:p>
          <a:endParaRPr lang="es-ES" sz="2000"/>
        </a:p>
      </dgm:t>
    </dgm:pt>
    <dgm:pt modelId="{BDE4C380-F898-4116-B3A4-B0A05C099D77}" type="sibTrans" cxnId="{19F4AC29-F12A-43D6-A6C9-91EA31F79195}">
      <dgm:prSet/>
      <dgm:spPr/>
      <dgm:t>
        <a:bodyPr/>
        <a:lstStyle/>
        <a:p>
          <a:endParaRPr lang="es-ES" sz="2000"/>
        </a:p>
      </dgm:t>
    </dgm:pt>
    <dgm:pt modelId="{7A846FB1-1C63-48BB-8E6B-CB69BDE8BA6F}">
      <dgm:prSet custT="1"/>
      <dgm:spPr>
        <a:effectLst>
          <a:outerShdw blurRad="50800" dist="38100" dir="2700000" algn="tl" rotWithShape="0">
            <a:prstClr val="black">
              <a:alpha val="40000"/>
            </a:prstClr>
          </a:outerShdw>
        </a:effectLst>
      </dgm:spPr>
      <dgm:t>
        <a:bodyPr/>
        <a:lstStyle/>
        <a:p>
          <a:pPr rtl="1"/>
          <a:r>
            <a:rPr lang="ar-SA" sz="2000" b="1" noProof="0" dirty="0"/>
            <a:t>يريد أن يمنحنا مكافأة: أن نجلس معه ونستمتع بالأبدية في صحبته </a:t>
          </a:r>
          <a:br>
            <a:rPr lang="es-ES" sz="2000" b="1" noProof="0" dirty="0"/>
          </a:br>
          <a:r>
            <a:rPr lang="ar-SA" sz="2000" b="1" noProof="0" dirty="0"/>
            <a:t>(رؤيا </a:t>
          </a:r>
          <a:r>
            <a:rPr lang="fr-FR" sz="2000" b="1" noProof="0" dirty="0"/>
            <a:t>21:3</a:t>
          </a:r>
          <a:r>
            <a:rPr lang="ar-SA" sz="2000" b="1" noProof="0" dirty="0"/>
            <a:t>)</a:t>
          </a:r>
          <a:endParaRPr lang="en" sz="2000" noProof="0" dirty="0"/>
        </a:p>
      </dgm:t>
    </dgm:pt>
    <dgm:pt modelId="{F1688E31-F7BF-4B2E-ACC5-925C7A972AC2}" type="parTrans" cxnId="{635986DC-B609-4D66-AE5C-1F29482CDF3B}">
      <dgm:prSet/>
      <dgm:spPr/>
      <dgm:t>
        <a:bodyPr/>
        <a:lstStyle/>
        <a:p>
          <a:endParaRPr lang="es-ES" sz="2000"/>
        </a:p>
      </dgm:t>
    </dgm:pt>
    <dgm:pt modelId="{B9BD4F8D-2CB8-4B6E-8C59-3247DDEB907E}" type="sibTrans" cxnId="{635986DC-B609-4D66-AE5C-1F29482CDF3B}">
      <dgm:prSet/>
      <dgm:spPr/>
      <dgm:t>
        <a:bodyPr/>
        <a:lstStyle/>
        <a:p>
          <a:endParaRPr lang="es-ES" sz="20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X="180873" custLinFactNeighborX="200000" custLinFactNeighborY="-4472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43922" custLinFactX="200000" custLinFactY="9605" custLinFactNeighborX="226164"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X="62640" custLinFactNeighborX="100000" custLinFactNeighborY="-3773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343922" custLinFactX="72165" custLinFactY="7801" custLinFactNeighborX="100000"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X="-65414" custLinFactNeighborY="-36379"/>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Y="343922" custLinFactY="5858" custLinFactNeighborX="-71252"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X="-148331" custLinFactNeighborX="-200000" custLinFactNeighborY="-3955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X="-172726" custLinFactY="8555" custLinFactNeighborX="-200000"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ctr" rtl="1"/>
          <a:r>
            <a:rPr lang="ar-SA" sz="2000" b="1" dirty="0"/>
            <a:t>معزّينا</a:t>
          </a:r>
          <a:r>
            <a:rPr lang="fr-FR" sz="2000" b="1" dirty="0"/>
            <a:t> </a:t>
          </a:r>
          <a:r>
            <a:rPr lang="ar-SA" sz="2000" b="1" noProof="0" dirty="0">
              <a:effectLst>
                <a:outerShdw blurRad="38100" dist="38100" dir="2700000" algn="tl">
                  <a:srgbClr val="000000">
                    <a:alpha val="43137"/>
                  </a:srgbClr>
                </a:outerShdw>
              </a:effectLst>
            </a:rPr>
            <a:t>(يوحنا </a:t>
          </a:r>
          <a:r>
            <a:rPr lang="fr-FR" sz="2000" b="1" noProof="0" dirty="0">
              <a:effectLst>
                <a:outerShdw blurRad="38100" dist="38100" dir="2700000" algn="tl">
                  <a:srgbClr val="000000">
                    <a:alpha val="43137"/>
                  </a:srgbClr>
                </a:outerShdw>
              </a:effectLst>
            </a:rPr>
            <a:t>16:14</a:t>
          </a:r>
          <a:r>
            <a:rPr lang="ar-SA" sz="2000" b="1" noProof="0" dirty="0">
              <a:effectLst>
                <a:outerShdw blurRad="38100" dist="38100" dir="2700000" algn="tl">
                  <a:srgbClr val="000000">
                    <a:alpha val="43137"/>
                  </a:srgbClr>
                </a:outerShdw>
              </a:effectLst>
            </a:rPr>
            <a:t>-17)</a:t>
          </a:r>
          <a:endParaRPr lang="en" sz="2000" noProof="0" dirty="0">
            <a:effectLst>
              <a:outerShdw blurRad="38100" dist="38100" dir="2700000" algn="tl">
                <a:srgbClr val="000000">
                  <a:alpha val="43137"/>
                </a:srgbClr>
              </a:outerShdw>
            </a:effectLst>
          </a:endParaRPr>
        </a:p>
      </dgm:t>
    </dgm:pt>
    <dgm:pt modelId="{3262FE57-3AD8-490E-88FC-C8316E433866}" type="parTrans" cxnId="{02D85246-3F1C-4E2C-91C6-E6B879782FA3}">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ctr" rtl="1"/>
          <a:r>
            <a:rPr lang="ar-SA" sz="2000" b="1" noProof="0" dirty="0">
              <a:effectLst>
                <a:outerShdw blurRad="38100" dist="38100" dir="2700000" algn="tl">
                  <a:srgbClr val="000000">
                    <a:alpha val="43137"/>
                  </a:srgbClr>
                </a:outerShdw>
              </a:effectLst>
            </a:rPr>
            <a:t>هو </a:t>
          </a:r>
          <a:r>
            <a:rPr lang="ar-SA" sz="2000" b="1" dirty="0"/>
            <a:t>يكشف لنا يسوع </a:t>
          </a:r>
          <a:r>
            <a:rPr lang="ar-SA" sz="2000" b="1" noProof="0" dirty="0">
              <a:effectLst>
                <a:outerShdw blurRad="38100" dist="38100" dir="2700000" algn="tl">
                  <a:srgbClr val="000000">
                    <a:alpha val="43137"/>
                  </a:srgbClr>
                </a:outerShdw>
              </a:effectLst>
            </a:rPr>
            <a:t>(يوحنا </a:t>
          </a:r>
          <a:r>
            <a:rPr lang="fr-FR" sz="2000" b="1" noProof="0" dirty="0">
              <a:effectLst>
                <a:outerShdw blurRad="38100" dist="38100" dir="2700000" algn="tl">
                  <a:srgbClr val="000000">
                    <a:alpha val="43137"/>
                  </a:srgbClr>
                </a:outerShdw>
              </a:effectLst>
            </a:rPr>
            <a:t>26:15</a:t>
          </a:r>
          <a:r>
            <a:rPr lang="ar-SA" sz="2000" b="1" noProof="0" dirty="0">
              <a:effectLst>
                <a:outerShdw blurRad="38100" dist="38100" dir="2700000" algn="tl">
                  <a:srgbClr val="000000">
                    <a:alpha val="43137"/>
                  </a:srgbClr>
                </a:outerShdw>
              </a:effectLst>
            </a:rPr>
            <a:t>)</a:t>
          </a:r>
          <a:endParaRPr lang="en" sz="2000" noProof="0" dirty="0">
            <a:effectLst>
              <a:outerShdw blurRad="38100" dist="38100" dir="2700000" algn="tl">
                <a:srgbClr val="000000">
                  <a:alpha val="43137"/>
                </a:srgbClr>
              </a:outerShdw>
            </a:effectLst>
          </a:endParaRPr>
        </a:p>
      </dgm:t>
    </dgm:pt>
    <dgm:pt modelId="{B6819B8F-1C96-4A21-BFE6-9BCE6CE2CEA8}" type="parTrans" cxnId="{4CEA8AB8-923E-4A8A-B72F-0298793390F0}">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ctr" rtl="1"/>
          <a:r>
            <a:rPr lang="ar-SA" sz="2000" b="1" dirty="0"/>
            <a:t>يُقنعنا بالخطيئة</a:t>
          </a:r>
          <a:r>
            <a:rPr lang="ar-SA" sz="2000" b="1" noProof="0" dirty="0">
              <a:effectLst>
                <a:outerShdw blurRad="38100" dist="38100" dir="2700000" algn="tl">
                  <a:srgbClr val="000000">
                    <a:alpha val="43137"/>
                  </a:srgbClr>
                </a:outerShdw>
              </a:effectLst>
            </a:rPr>
            <a:t>(يوحنا </a:t>
          </a:r>
          <a:r>
            <a:rPr lang="fr-FR" sz="2000" b="1" noProof="0" dirty="0">
              <a:effectLst>
                <a:outerShdw blurRad="38100" dist="38100" dir="2700000" algn="tl">
                  <a:srgbClr val="000000">
                    <a:alpha val="43137"/>
                  </a:srgbClr>
                </a:outerShdw>
              </a:effectLst>
            </a:rPr>
            <a:t>8:16</a:t>
          </a:r>
          <a:r>
            <a:rPr lang="ar-SA" sz="2000" b="1" noProof="0" dirty="0">
              <a:effectLst>
                <a:outerShdw blurRad="38100" dist="38100" dir="2700000" algn="tl">
                  <a:srgbClr val="000000">
                    <a:alpha val="43137"/>
                  </a:srgbClr>
                </a:outerShdw>
              </a:effectLst>
            </a:rPr>
            <a:t>)</a:t>
          </a:r>
          <a:endParaRPr lang="en" sz="2000" noProof="0" dirty="0">
            <a:effectLst>
              <a:outerShdw blurRad="38100" dist="38100" dir="2700000" algn="tl">
                <a:srgbClr val="000000">
                  <a:alpha val="43137"/>
                </a:srgbClr>
              </a:outerShdw>
            </a:effectLst>
          </a:endParaRPr>
        </a:p>
      </dgm:t>
    </dgm:pt>
    <dgm:pt modelId="{64BBF2D3-BF0D-40E4-9CD2-D4AEC5A70443}" type="parTrans" cxnId="{A9A8391E-BCA0-4E83-A73B-1AAC1AFA38F3}">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lstStyle/>
        <a:p>
          <a:pPr algn="ctr" rtl="1"/>
          <a:r>
            <a:rPr lang="ar-SA" sz="2000" b="1" noProof="0" dirty="0">
              <a:effectLst>
                <a:outerShdw blurRad="38100" dist="38100" dir="2700000" algn="tl">
                  <a:srgbClr val="000000">
                    <a:alpha val="43137"/>
                  </a:srgbClr>
                </a:outerShdw>
              </a:effectLst>
            </a:rPr>
            <a:t>يرشدنا إلى كل الحق</a:t>
          </a:r>
          <a:r>
            <a:rPr lang="en" sz="2000" b="1" noProof="0" dirty="0">
              <a:effectLst>
                <a:outerShdw blurRad="38100" dist="38100" dir="2700000" algn="tl">
                  <a:srgbClr val="000000">
                    <a:alpha val="43137"/>
                  </a:srgbClr>
                </a:outerShdw>
              </a:effectLst>
            </a:rPr>
            <a:t>(</a:t>
          </a:r>
          <a:r>
            <a:rPr lang="ar-SA" sz="2000" b="1" noProof="0" dirty="0">
              <a:effectLst>
                <a:outerShdw blurRad="38100" dist="38100" dir="2700000" algn="tl">
                  <a:srgbClr val="000000">
                    <a:alpha val="43137"/>
                  </a:srgbClr>
                </a:outerShdw>
              </a:effectLst>
            </a:rPr>
            <a:t>يوحنا </a:t>
          </a:r>
          <a:r>
            <a:rPr lang="fr-FR" sz="2000" b="1" noProof="0" dirty="0">
              <a:effectLst>
                <a:outerShdw blurRad="38100" dist="38100" dir="2700000" algn="tl">
                  <a:srgbClr val="000000">
                    <a:alpha val="43137"/>
                  </a:srgbClr>
                </a:outerShdw>
              </a:effectLst>
            </a:rPr>
            <a:t>13:16</a:t>
          </a:r>
          <a:r>
            <a:rPr lang="en" sz="2000" b="1" noProof="0" dirty="0">
              <a:effectLst>
                <a:outerShdw blurRad="38100" dist="38100" dir="2700000" algn="tl">
                  <a:srgbClr val="000000">
                    <a:alpha val="43137"/>
                  </a:srgbClr>
                </a:outerShdw>
              </a:effectLst>
            </a:rPr>
            <a:t>)</a:t>
          </a:r>
          <a:endParaRPr lang="en" sz="2000" noProof="0" dirty="0">
            <a:effectLst>
              <a:outerShdw blurRad="38100" dist="38100" dir="2700000" algn="tl">
                <a:srgbClr val="000000">
                  <a:alpha val="43137"/>
                </a:srgbClr>
              </a:outerShdw>
            </a:effectLst>
          </a:endParaRPr>
        </a:p>
      </dgm:t>
    </dgm:pt>
    <dgm:pt modelId="{6B936D32-FF7D-4993-BE30-839408A9C3FE}" type="parTrans" cxnId="{165CA7FA-5257-4158-8CB0-63F6CBEA1A63}">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val="rev"/>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Ang="0" custLinFactX="23706" custLinFactNeighborX="100000" custLinFactNeighborY="-2442"/>
      <dgm:spPr/>
    </dgm:pt>
    <dgm:pt modelId="{E1EEA759-5146-4348-80E7-524FC380A559}" type="pres">
      <dgm:prSet presAssocID="{714F0334-CBA6-4CBD-82CD-33C56B729413}" presName="txShp" presStyleLbl="node1" presStyleIdx="0" presStyleCnt="4" custScaleX="134551" custLinFactNeighborX="-8299">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29325" custLinFactNeighborX="100000"/>
      <dgm:spPr/>
    </dgm:pt>
    <dgm:pt modelId="{B6F811C8-8640-406C-A6AA-8E6DEC70BB3C}" type="pres">
      <dgm:prSet presAssocID="{1FF8A6FC-EF2B-4E67-B005-4C69DD03F972}" presName="txShp" presStyleLbl="node1" presStyleIdx="1" presStyleCnt="4" custScaleX="134551" custLinFactNeighborX="-8299">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29325" custLinFactNeighborX="100000"/>
      <dgm:spPr/>
    </dgm:pt>
    <dgm:pt modelId="{93173098-8883-40F7-B292-42DF22E34511}" type="pres">
      <dgm:prSet presAssocID="{B8B29081-C3F7-404E-BC3B-0EC2FDA475F1}" presName="txShp" presStyleLbl="node1" presStyleIdx="2" presStyleCnt="4" custScaleX="134551" custLinFactNeighborX="-8299">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29325" custLinFactNeighborX="100000"/>
      <dgm:spPr/>
    </dgm:pt>
    <dgm:pt modelId="{4423F01F-5BB6-4DE8-941B-A6ABD5E0C6CC}" type="pres">
      <dgm:prSet presAssocID="{36C0C966-28A0-4329-BF9E-CAD6E06B5CDB}" presName="txShp" presStyleLbl="node1" presStyleIdx="3" presStyleCnt="4" custScaleX="134551" custLinFactNeighborX="-8299">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103648" y="422064"/>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81830" y="2240269"/>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1066800" rtl="1">
            <a:lnSpc>
              <a:spcPct val="90000"/>
            </a:lnSpc>
            <a:spcBef>
              <a:spcPct val="0"/>
            </a:spcBef>
            <a:spcAft>
              <a:spcPct val="35000"/>
            </a:spcAft>
            <a:buNone/>
          </a:pPr>
          <a:r>
            <a:rPr lang="ar-SA" sz="2400" b="1" kern="1200" noProof="0" dirty="0">
              <a:effectLst/>
            </a:rPr>
            <a:t>يجب ألا نرضى بأنصاف الحقائق أو دراسة سطحية للكتاب المقدس. يجب أن نتخلى عن العقائد البشرية (الزينة) ونغوص أعمق في دراستنا للكتاب المقدس لإزالة كل عيوب (خردة) من فهمنا له.</a:t>
          </a:r>
          <a:endParaRPr lang="en" sz="1800" kern="1200" noProof="0" dirty="0">
            <a:effectLst/>
          </a:endParaRPr>
        </a:p>
      </dsp:txBody>
      <dsp:txXfrm>
        <a:off x="281830" y="2240269"/>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ar-SA" sz="2000" b="1" kern="1200" noProof="0" dirty="0">
              <a:effectLst>
                <a:outerShdw blurRad="38100" dist="38100" dir="2700000" algn="tl">
                  <a:srgbClr val="000000">
                    <a:alpha val="43137"/>
                  </a:srgbClr>
                </a:outerShdw>
              </a:effectLst>
            </a:rPr>
            <a:t>اشتر الذهب المكرر</a:t>
          </a:r>
          <a:endParaRPr lang="en" sz="2000" kern="1200" noProof="0" dirty="0">
            <a:effectLst>
              <a:outerShdw blurRad="38100" dist="38100" dir="2700000" algn="tl">
                <a:srgbClr val="000000">
                  <a:alpha val="43137"/>
                </a:srgbClr>
              </a:outerShdw>
            </a:effectLst>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0" y="67552"/>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02"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90846" y="2240269"/>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1066800">
            <a:lnSpc>
              <a:spcPct val="90000"/>
            </a:lnSpc>
            <a:spcBef>
              <a:spcPct val="0"/>
            </a:spcBef>
            <a:spcAft>
              <a:spcPct val="35000"/>
            </a:spcAft>
            <a:buNone/>
          </a:pPr>
          <a:r>
            <a:rPr lang="ar-SA" sz="2400" b="1" kern="1200" noProof="0" dirty="0">
              <a:effectLst/>
            </a:rPr>
            <a:t>قبول بر يسوع باعتباره السبيل الوحيد للخلاص. إن محاولة تقديم أنفسنا لله بأعمالنا الصالحة هي بمثابة كشف </a:t>
          </a:r>
          <a:r>
            <a:rPr lang="ar-SA" sz="2400" b="1" kern="1200" noProof="0" dirty="0" err="1">
              <a:effectLst/>
            </a:rPr>
            <a:t>عوراتنا</a:t>
          </a:r>
          <a:r>
            <a:rPr lang="ar-SA" sz="2400" b="1" kern="1200" noProof="0" dirty="0">
              <a:effectLst/>
            </a:rPr>
            <a:t> أمامه.</a:t>
          </a:r>
          <a:endParaRPr lang="en" sz="2400" kern="1200" noProof="0" dirty="0">
            <a:effectLst/>
          </a:endParaRPr>
        </a:p>
      </dsp:txBody>
      <dsp:txXfrm>
        <a:off x="290846" y="2240269"/>
        <a:ext cx="3261992" cy="1943598"/>
      </dsp:txXfrm>
    </dsp:sp>
    <dsp:sp modelId="{793D965F-77CB-4830-98B7-9C2F5484B8FA}">
      <dsp:nvSpPr>
        <dsp:cNvPr id="0" name=""/>
        <dsp:cNvSpPr/>
      </dsp:nvSpPr>
      <dsp:spPr>
        <a:xfrm>
          <a:off x="237494" y="0"/>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38100" dist="38100" dir="2700000" algn="tl">
                  <a:srgbClr val="000000">
                    <a:alpha val="43137"/>
                  </a:srgbClr>
                </a:outerShdw>
              </a:effectLst>
            </a:rPr>
            <a:t>اشتر ملابس بيضاء</a:t>
          </a:r>
          <a:endParaRPr lang="en" sz="2000" kern="1200" noProof="0" dirty="0">
            <a:effectLst>
              <a:outerShdw blurRad="38100" dist="38100" dir="2700000" algn="tl">
                <a:srgbClr val="000000">
                  <a:alpha val="43137"/>
                </a:srgbClr>
              </a:outerShdw>
            </a:effectLst>
          </a:endParaRPr>
        </a:p>
      </dsp:txBody>
      <dsp:txXfrm>
        <a:off x="237494" y="0"/>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180856" y="0"/>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489926"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17919"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1066800" rtl="1">
            <a:lnSpc>
              <a:spcPct val="90000"/>
            </a:lnSpc>
            <a:spcBef>
              <a:spcPct val="0"/>
            </a:spcBef>
            <a:spcAft>
              <a:spcPct val="35000"/>
            </a:spcAft>
            <a:buNone/>
          </a:pPr>
          <a:r>
            <a:rPr lang="ar-SA" sz="2400" b="1" kern="1200" noProof="0" dirty="0">
              <a:effectLst/>
            </a:rPr>
            <a:t>استقبل الروح القدس. وحده من يمكنه أن يمنحنا التمييز الروحي ويقنعنا بحالتنا الحقيقية (يوحنا </a:t>
          </a:r>
          <a:r>
            <a:rPr lang="fr-FR" sz="2400" b="1" kern="1200" noProof="0" dirty="0">
              <a:effectLst/>
            </a:rPr>
            <a:t>8:16</a:t>
          </a:r>
          <a:r>
            <a:rPr lang="ar-SA" sz="2400" b="1" kern="1200" noProof="0" dirty="0">
              <a:effectLst/>
            </a:rPr>
            <a:t>).</a:t>
          </a:r>
          <a:endParaRPr lang="en" sz="2400" kern="1200" noProof="0" dirty="0">
            <a:effectLst/>
          </a:endParaRPr>
        </a:p>
      </dsp:txBody>
      <dsp:txXfrm>
        <a:off x="417919" y="2238226"/>
        <a:ext cx="2484006" cy="1943598"/>
      </dsp:txXfrm>
    </dsp:sp>
    <dsp:sp modelId="{E987A411-ADF2-4352-9A3E-5F896F6B1B68}">
      <dsp:nvSpPr>
        <dsp:cNvPr id="0" name=""/>
        <dsp:cNvSpPr/>
      </dsp:nvSpPr>
      <dsp:spPr>
        <a:xfrm>
          <a:off x="511558" y="10828"/>
          <a:ext cx="2447993"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ar-SA" sz="2000" b="1" kern="1200" noProof="0" dirty="0">
              <a:effectLst>
                <a:outerShdw blurRad="38100" dist="38100" dir="2700000" algn="tl">
                  <a:srgbClr val="000000">
                    <a:alpha val="43137"/>
                  </a:srgbClr>
                </a:outerShdw>
              </a:effectLst>
            </a:rPr>
            <a:t>اشتر قطرات للعين</a:t>
          </a:r>
          <a:endParaRPr lang="en" sz="2000" kern="1200" noProof="0" dirty="0">
            <a:effectLst>
              <a:outerShdw blurRad="38100" dist="38100" dir="2700000" algn="tl">
                <a:srgbClr val="000000">
                  <a:alpha val="43137"/>
                </a:srgbClr>
              </a:outerShdw>
            </a:effectLst>
          </a:endParaRPr>
        </a:p>
      </dsp:txBody>
      <dsp:txXfrm>
        <a:off x="511558" y="10828"/>
        <a:ext cx="2447993"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5676412" y="0"/>
          <a:ext cx="1490052" cy="17936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5786869" y="1764307"/>
          <a:ext cx="1326146" cy="1434892"/>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t>قرر أن يخلقنا</a:t>
          </a:r>
          <a:br>
            <a:rPr lang="ar-SA" sz="2000" b="1" kern="1200" noProof="0" dirty="0"/>
          </a:br>
          <a:r>
            <a:rPr lang="ar-SA" sz="2000" b="1" kern="1200" noProof="0" dirty="0"/>
            <a:t>(تكوين </a:t>
          </a:r>
          <a:r>
            <a:rPr lang="fr-FR" sz="2000" b="1" kern="1200" noProof="0" dirty="0"/>
            <a:t>7:2</a:t>
          </a:r>
          <a:r>
            <a:rPr lang="ar-SA" sz="2000" b="1" kern="1200" noProof="0" dirty="0"/>
            <a:t>)</a:t>
          </a:r>
          <a:endParaRPr lang="en" sz="2000" kern="1200" noProof="0" dirty="0"/>
        </a:p>
      </dsp:txBody>
      <dsp:txXfrm>
        <a:off x="5786869" y="1764307"/>
        <a:ext cx="1326146" cy="1434892"/>
      </dsp:txXfrm>
    </dsp:sp>
    <dsp:sp modelId="{82582CD3-6F25-4839-B5CD-59E085EE7CF9}">
      <dsp:nvSpPr>
        <dsp:cNvPr id="0" name=""/>
        <dsp:cNvSpPr/>
      </dsp:nvSpPr>
      <dsp:spPr>
        <a:xfrm>
          <a:off x="4063684" y="3"/>
          <a:ext cx="1490052" cy="179361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4003216" y="1764307"/>
          <a:ext cx="1434771" cy="1434892"/>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t>يبحث عنا عندما نكون قد أخطأنا (تكوين </a:t>
          </a:r>
          <a:r>
            <a:rPr lang="fr-FR" sz="2000" b="1" kern="1200" noProof="0" dirty="0"/>
            <a:t>9-8:3</a:t>
          </a:r>
          <a:r>
            <a:rPr lang="ar-SA" sz="2000" b="1" kern="1200" noProof="0" dirty="0"/>
            <a:t>)</a:t>
          </a:r>
          <a:endParaRPr lang="en" sz="2000" kern="1200" noProof="0" dirty="0"/>
        </a:p>
      </dsp:txBody>
      <dsp:txXfrm>
        <a:off x="4003216" y="1764307"/>
        <a:ext cx="1434771" cy="1434892"/>
      </dsp:txXfrm>
    </dsp:sp>
    <dsp:sp modelId="{2689B363-DF21-48B7-961E-AE76016241D0}">
      <dsp:nvSpPr>
        <dsp:cNvPr id="0" name=""/>
        <dsp:cNvSpPr/>
      </dsp:nvSpPr>
      <dsp:spPr>
        <a:xfrm>
          <a:off x="2329129" y="16107"/>
          <a:ext cx="1490052" cy="1793617"/>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2493031" y="1756201"/>
          <a:ext cx="1326146" cy="1434892"/>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t>لقد أعطى نفسه ليخلصنا </a:t>
          </a:r>
          <a:br>
            <a:rPr lang="es-ES" sz="2000" b="1" kern="1200" noProof="0" dirty="0"/>
          </a:br>
          <a:r>
            <a:rPr lang="ar-SA" sz="2000" b="1" kern="1200" noProof="0" dirty="0"/>
            <a:t>(يوحنا </a:t>
          </a:r>
          <a:r>
            <a:rPr lang="fr-FR" sz="2000" b="1" kern="1200" noProof="0" dirty="0"/>
            <a:t>16:3</a:t>
          </a:r>
          <a:r>
            <a:rPr lang="ar-SA" sz="2000" b="1" kern="1200" noProof="0" dirty="0"/>
            <a:t>)</a:t>
          </a:r>
          <a:endParaRPr lang="en" sz="2000" kern="1200" noProof="0" dirty="0"/>
        </a:p>
      </dsp:txBody>
      <dsp:txXfrm>
        <a:off x="2493031" y="1756201"/>
        <a:ext cx="1326146" cy="1434892"/>
      </dsp:txXfrm>
    </dsp:sp>
    <dsp:sp modelId="{027EF167-1BD9-440E-B2CE-9F1F4DB31BB7}">
      <dsp:nvSpPr>
        <dsp:cNvPr id="0" name=""/>
        <dsp:cNvSpPr/>
      </dsp:nvSpPr>
      <dsp:spPr>
        <a:xfrm>
          <a:off x="103310" y="0"/>
          <a:ext cx="1490052" cy="1793617"/>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0" y="1764307"/>
          <a:ext cx="2295824" cy="1434892"/>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t>يريد أن يمنحنا مكافأة: أن نجلس معه ونستمتع بالأبدية في صحبته </a:t>
          </a:r>
          <a:br>
            <a:rPr lang="es-ES" sz="2000" b="1" kern="1200" noProof="0" dirty="0"/>
          </a:br>
          <a:r>
            <a:rPr lang="ar-SA" sz="2000" b="1" kern="1200" noProof="0" dirty="0"/>
            <a:t>(رؤيا </a:t>
          </a:r>
          <a:r>
            <a:rPr lang="fr-FR" sz="2000" b="1" kern="1200" noProof="0" dirty="0"/>
            <a:t>21:3</a:t>
          </a:r>
          <a:r>
            <a:rPr lang="ar-SA" sz="2000" b="1" kern="1200" noProof="0" dirty="0"/>
            <a:t>)</a:t>
          </a:r>
          <a:endParaRPr lang="en" sz="2000" kern="1200" noProof="0" dirty="0"/>
        </a:p>
      </dsp:txBody>
      <dsp:txXfrm>
        <a:off x="0" y="1764307"/>
        <a:ext cx="2295824" cy="1434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a:off x="0" y="985"/>
          <a:ext cx="4727100" cy="430358"/>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76200" rIns="189776"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معزّينا</a:t>
          </a:r>
          <a:r>
            <a:rPr lang="fr-FR" sz="2000" b="1" kern="1200" dirty="0"/>
            <a:t> </a:t>
          </a:r>
          <a:r>
            <a:rPr lang="ar-SA" sz="2000" b="1" kern="1200" noProof="0" dirty="0">
              <a:effectLst>
                <a:outerShdw blurRad="38100" dist="38100" dir="2700000" algn="tl">
                  <a:srgbClr val="000000">
                    <a:alpha val="43137"/>
                  </a:srgbClr>
                </a:outerShdw>
              </a:effectLst>
            </a:rPr>
            <a:t>(يوحنا </a:t>
          </a:r>
          <a:r>
            <a:rPr lang="fr-FR" sz="2000" b="1" kern="1200" noProof="0" dirty="0">
              <a:effectLst>
                <a:outerShdw blurRad="38100" dist="38100" dir="2700000" algn="tl">
                  <a:srgbClr val="000000">
                    <a:alpha val="43137"/>
                  </a:srgbClr>
                </a:outerShdw>
              </a:effectLst>
            </a:rPr>
            <a:t>16:14</a:t>
          </a:r>
          <a:r>
            <a:rPr lang="ar-SA" sz="2000" b="1" kern="1200" noProof="0" dirty="0">
              <a:effectLst>
                <a:outerShdw blurRad="38100" dist="38100" dir="2700000" algn="tl">
                  <a:srgbClr val="000000">
                    <a:alpha val="43137"/>
                  </a:srgbClr>
                </a:outerShdw>
              </a:effectLst>
            </a:rPr>
            <a:t>-17)</a:t>
          </a:r>
          <a:endParaRPr lang="en" sz="2000" kern="1200" noProof="0" dirty="0">
            <a:effectLst>
              <a:outerShdw blurRad="38100" dist="38100" dir="2700000" algn="tl">
                <a:srgbClr val="000000">
                  <a:alpha val="43137"/>
                </a:srgbClr>
              </a:outerShdw>
            </a:effectLst>
          </a:endParaRPr>
        </a:p>
      </dsp:txBody>
      <dsp:txXfrm>
        <a:off x="0" y="985"/>
        <a:ext cx="4619511" cy="430358"/>
      </dsp:txXfrm>
    </dsp:sp>
    <dsp:sp modelId="{BD7F966C-344C-4880-A71C-848E52194C0E}">
      <dsp:nvSpPr>
        <dsp:cNvPr id="0" name=""/>
        <dsp:cNvSpPr/>
      </dsp:nvSpPr>
      <dsp:spPr>
        <a:xfrm>
          <a:off x="4715355" y="0"/>
          <a:ext cx="430358" cy="430358"/>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a:off x="0" y="559480"/>
          <a:ext cx="4727100" cy="430358"/>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76200" rIns="189776"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38100" dist="38100" dir="2700000" algn="tl">
                  <a:srgbClr val="000000">
                    <a:alpha val="43137"/>
                  </a:srgbClr>
                </a:outerShdw>
              </a:effectLst>
            </a:rPr>
            <a:t>هو </a:t>
          </a:r>
          <a:r>
            <a:rPr lang="ar-SA" sz="2000" b="1" kern="1200" dirty="0"/>
            <a:t>يكشف لنا يسوع </a:t>
          </a:r>
          <a:r>
            <a:rPr lang="ar-SA" sz="2000" b="1" kern="1200" noProof="0" dirty="0">
              <a:effectLst>
                <a:outerShdw blurRad="38100" dist="38100" dir="2700000" algn="tl">
                  <a:srgbClr val="000000">
                    <a:alpha val="43137"/>
                  </a:srgbClr>
                </a:outerShdw>
              </a:effectLst>
            </a:rPr>
            <a:t>(يوحنا </a:t>
          </a:r>
          <a:r>
            <a:rPr lang="fr-FR" sz="2000" b="1" kern="1200" noProof="0" dirty="0">
              <a:effectLst>
                <a:outerShdw blurRad="38100" dist="38100" dir="2700000" algn="tl">
                  <a:srgbClr val="000000">
                    <a:alpha val="43137"/>
                  </a:srgbClr>
                </a:outerShdw>
              </a:effectLst>
            </a:rPr>
            <a:t>26:15</a:t>
          </a:r>
          <a:r>
            <a:rPr lang="ar-SA" sz="2000" b="1" kern="1200" noProof="0" dirty="0">
              <a:effectLst>
                <a:outerShdw blurRad="38100" dist="38100" dir="2700000" algn="tl">
                  <a:srgbClr val="000000">
                    <a:alpha val="43137"/>
                  </a:srgbClr>
                </a:outerShdw>
              </a:effectLst>
            </a:rPr>
            <a:t>)</a:t>
          </a:r>
          <a:endParaRPr lang="en" sz="2000" kern="1200" noProof="0" dirty="0">
            <a:effectLst>
              <a:outerShdw blurRad="38100" dist="38100" dir="2700000" algn="tl">
                <a:srgbClr val="000000">
                  <a:alpha val="43137"/>
                </a:srgbClr>
              </a:outerShdw>
            </a:effectLst>
          </a:endParaRPr>
        </a:p>
      </dsp:txBody>
      <dsp:txXfrm>
        <a:off x="0" y="559480"/>
        <a:ext cx="4619511" cy="430358"/>
      </dsp:txXfrm>
    </dsp:sp>
    <dsp:sp modelId="{07903487-9C75-4F36-BAAD-3999608CFCC1}">
      <dsp:nvSpPr>
        <dsp:cNvPr id="0" name=""/>
        <dsp:cNvSpPr/>
      </dsp:nvSpPr>
      <dsp:spPr>
        <a:xfrm>
          <a:off x="4739536" y="559480"/>
          <a:ext cx="430358" cy="430358"/>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a:off x="0" y="1117975"/>
          <a:ext cx="4727100" cy="430358"/>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76200" rIns="189776"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يُقنعنا بالخطيئة</a:t>
          </a:r>
          <a:r>
            <a:rPr lang="ar-SA" sz="2000" b="1" kern="1200" noProof="0" dirty="0">
              <a:effectLst>
                <a:outerShdw blurRad="38100" dist="38100" dir="2700000" algn="tl">
                  <a:srgbClr val="000000">
                    <a:alpha val="43137"/>
                  </a:srgbClr>
                </a:outerShdw>
              </a:effectLst>
            </a:rPr>
            <a:t>(يوحنا </a:t>
          </a:r>
          <a:r>
            <a:rPr lang="fr-FR" sz="2000" b="1" kern="1200" noProof="0" dirty="0">
              <a:effectLst>
                <a:outerShdw blurRad="38100" dist="38100" dir="2700000" algn="tl">
                  <a:srgbClr val="000000">
                    <a:alpha val="43137"/>
                  </a:srgbClr>
                </a:outerShdw>
              </a:effectLst>
            </a:rPr>
            <a:t>8:16</a:t>
          </a:r>
          <a:r>
            <a:rPr lang="ar-SA" sz="2000" b="1" kern="1200" noProof="0" dirty="0">
              <a:effectLst>
                <a:outerShdw blurRad="38100" dist="38100" dir="2700000" algn="tl">
                  <a:srgbClr val="000000">
                    <a:alpha val="43137"/>
                  </a:srgbClr>
                </a:outerShdw>
              </a:effectLst>
            </a:rPr>
            <a:t>)</a:t>
          </a:r>
          <a:endParaRPr lang="en" sz="2000" kern="1200" noProof="0" dirty="0">
            <a:effectLst>
              <a:outerShdw blurRad="38100" dist="38100" dir="2700000" algn="tl">
                <a:srgbClr val="000000">
                  <a:alpha val="43137"/>
                </a:srgbClr>
              </a:outerShdw>
            </a:effectLst>
          </a:endParaRPr>
        </a:p>
      </dsp:txBody>
      <dsp:txXfrm>
        <a:off x="0" y="1117975"/>
        <a:ext cx="4619511" cy="430358"/>
      </dsp:txXfrm>
    </dsp:sp>
    <dsp:sp modelId="{E82A5EE8-5D4A-48AE-B257-2340C0E1B182}">
      <dsp:nvSpPr>
        <dsp:cNvPr id="0" name=""/>
        <dsp:cNvSpPr/>
      </dsp:nvSpPr>
      <dsp:spPr>
        <a:xfrm>
          <a:off x="4739536" y="1117975"/>
          <a:ext cx="430358" cy="430358"/>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a:off x="0" y="1676470"/>
          <a:ext cx="4727100" cy="43035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76200" rIns="189776"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38100" dist="38100" dir="2700000" algn="tl">
                  <a:srgbClr val="000000">
                    <a:alpha val="43137"/>
                  </a:srgbClr>
                </a:outerShdw>
              </a:effectLst>
            </a:rPr>
            <a:t>يرشدنا إلى كل الحق</a:t>
          </a:r>
          <a:r>
            <a:rPr lang="en" sz="2000" b="1" kern="1200" noProof="0" dirty="0">
              <a:effectLst>
                <a:outerShdw blurRad="38100" dist="38100" dir="2700000" algn="tl">
                  <a:srgbClr val="000000">
                    <a:alpha val="43137"/>
                  </a:srgbClr>
                </a:outerShdw>
              </a:effectLst>
            </a:rPr>
            <a:t>(</a:t>
          </a:r>
          <a:r>
            <a:rPr lang="ar-SA" sz="2000" b="1" kern="1200" noProof="0" dirty="0">
              <a:effectLst>
                <a:outerShdw blurRad="38100" dist="38100" dir="2700000" algn="tl">
                  <a:srgbClr val="000000">
                    <a:alpha val="43137"/>
                  </a:srgbClr>
                </a:outerShdw>
              </a:effectLst>
            </a:rPr>
            <a:t>يوحنا </a:t>
          </a:r>
          <a:r>
            <a:rPr lang="fr-FR" sz="2000" b="1" kern="1200" noProof="0" dirty="0">
              <a:effectLst>
                <a:outerShdw blurRad="38100" dist="38100" dir="2700000" algn="tl">
                  <a:srgbClr val="000000">
                    <a:alpha val="43137"/>
                  </a:srgbClr>
                </a:outerShdw>
              </a:effectLst>
            </a:rPr>
            <a:t>13:16</a:t>
          </a:r>
          <a:r>
            <a:rPr lang="en" sz="2000" b="1" kern="1200" noProof="0" dirty="0">
              <a:effectLst>
                <a:outerShdw blurRad="38100" dist="38100" dir="2700000" algn="tl">
                  <a:srgbClr val="000000">
                    <a:alpha val="43137"/>
                  </a:srgbClr>
                </a:outerShdw>
              </a:effectLst>
            </a:rPr>
            <a:t>)</a:t>
          </a:r>
          <a:endParaRPr lang="en" sz="2000" kern="1200" noProof="0" dirty="0">
            <a:effectLst>
              <a:outerShdw blurRad="38100" dist="38100" dir="2700000" algn="tl">
                <a:srgbClr val="000000">
                  <a:alpha val="43137"/>
                </a:srgbClr>
              </a:outerShdw>
            </a:effectLst>
          </a:endParaRPr>
        </a:p>
      </dsp:txBody>
      <dsp:txXfrm>
        <a:off x="0" y="1676470"/>
        <a:ext cx="4619511" cy="430358"/>
      </dsp:txXfrm>
    </dsp:sp>
    <dsp:sp modelId="{656187B0-B962-462C-A5AD-3ABA3D521DB8}">
      <dsp:nvSpPr>
        <dsp:cNvPr id="0" name=""/>
        <dsp:cNvSpPr/>
      </dsp:nvSpPr>
      <dsp:spPr>
        <a:xfrm>
          <a:off x="4739536" y="1676470"/>
          <a:ext cx="430358" cy="430358"/>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25/03/2026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25/03/2026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25/03/2026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25/03/2026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25/03/2026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25/03/2026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25/03/2026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25/03/2026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25/03/2026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25/03/2026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25/03/2026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25/03/2026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25/03/2026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jpe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4.jpeg"/><Relationship Id="rId4" Type="http://schemas.microsoft.com/office/2007/relationships/hdphoto" Target="../media/hdphoto12.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3190875" y="60997"/>
            <a:ext cx="9001125" cy="1446550"/>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rtl="1"/>
            <a:r>
              <a:rPr lang="ar-SA" sz="8800" b="1" dirty="0">
                <a:solidFill>
                  <a:srgbClr val="FFFF00"/>
                </a:solidFill>
              </a:rPr>
              <a:t>إدراك الحقيقة</a:t>
            </a:r>
            <a:endParaRPr lang="en" sz="8800" b="1" noProof="0" dirty="0">
              <a:ln w="12700" cmpd="sng">
                <a:solidFill>
                  <a:schemeClr val="accent4"/>
                </a:solidFill>
                <a:prstDash val="solid"/>
              </a:ln>
              <a:solidFill>
                <a:srgbClr val="FFFF00"/>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23018E4-0EA2-89A9-B734-F8712482EFBD}"/>
              </a:ext>
            </a:extLst>
          </p:cNvPr>
          <p:cNvSpPr txBox="1"/>
          <p:nvPr/>
        </p:nvSpPr>
        <p:spPr>
          <a:xfrm>
            <a:off x="109342" y="6191250"/>
            <a:ext cx="2644018" cy="338554"/>
          </a:xfrm>
          <a:prstGeom prst="rect">
            <a:avLst/>
          </a:prstGeom>
          <a:noFill/>
        </p:spPr>
        <p:txBody>
          <a:bodyPr wrap="square" rtlCol="0">
            <a:spAutoFit/>
          </a:bodyPr>
          <a:lstStyle/>
          <a:p>
            <a:pPr rtl="1"/>
            <a:r>
              <a:rPr lang="ar-SA" sz="1600" b="1">
                <a:solidFill>
                  <a:srgbClr val="D7AA80"/>
                </a:solidFill>
              </a:rPr>
              <a:t>الدرس الأول ليوم 4 أبريل 2026</a:t>
            </a:r>
            <a:endParaRPr lang="en" sz="1600" b="1" noProof="0" dirty="0">
              <a:solidFill>
                <a:srgbClr val="D7AA80"/>
              </a:solidFill>
            </a:endParaRP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1905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rtl="1"/>
            <a:r>
              <a:rPr lang="ar-SA" sz="4400" b="1" dirty="0">
                <a:ln/>
                <a:solidFill>
                  <a:schemeClr val="accent4"/>
                </a:solidFill>
              </a:rPr>
              <a:t>الغصن والكرمة</a:t>
            </a:r>
            <a:endParaRPr lang="en" sz="4400" b="1" noProof="0" dirty="0">
              <a:ln/>
              <a:solidFill>
                <a:schemeClr val="accent4"/>
              </a:solidFill>
            </a:endParaRPr>
          </a:p>
        </p:txBody>
      </p:sp>
      <p:sp>
        <p:nvSpPr>
          <p:cNvPr id="7" name="CuadroTexto 6">
            <a:extLst>
              <a:ext uri="{FF2B5EF4-FFF2-40B4-BE49-F238E27FC236}">
                <a16:creationId xmlns:a16="http://schemas.microsoft.com/office/drawing/2014/main" id="{85E6C2DD-DDF9-ECCD-D953-0EA33403FC56}"/>
              </a:ext>
            </a:extLst>
          </p:cNvPr>
          <p:cNvSpPr txBox="1"/>
          <p:nvPr/>
        </p:nvSpPr>
        <p:spPr>
          <a:xfrm>
            <a:off x="614361" y="717810"/>
            <a:ext cx="10963276" cy="400110"/>
          </a:xfrm>
          <a:prstGeom prst="rect">
            <a:avLst/>
          </a:prstGeom>
          <a:noFill/>
        </p:spPr>
        <p:txBody>
          <a:bodyPr wrap="square">
            <a:spAutoFit/>
          </a:bodyPr>
          <a:lstStyle/>
          <a:p>
            <a:pPr algn="ctr" rtl="1"/>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ar-SA" sz="2000" b="1" dirty="0">
                <a:solidFill>
                  <a:srgbClr val="FFCB7F"/>
                </a:solidFill>
                <a:effectLst>
                  <a:outerShdw blurRad="38100" dist="38100" dir="2700000" algn="tl">
                    <a:srgbClr val="000000">
                      <a:alpha val="43137"/>
                    </a:srgbClr>
                  </a:outerShdw>
                </a:effectLst>
                <a:latin typeface="Comic Sans MS" panose="030F0702030302020204" pitchFamily="66" charset="0"/>
              </a:rPr>
              <a:t>أنا الكَرمَةُ وأنتُمُ الأغصانُ. الّذي يَثبُتُ فيَّ وأنا فيهِ هذا يأتي بثَمَرٍ كثيرٍ، لأنَّكُمْ بدوني لا تقدِرونَ أنْ تفعَلوا شَيئًا، </a:t>
            </a:r>
            <a:r>
              <a:rPr lang="ar-SA" sz="1400" b="1" dirty="0">
                <a:solidFill>
                  <a:srgbClr val="FFCB7F"/>
                </a:solidFill>
                <a:effectLst>
                  <a:outerShdw blurRad="38100" dist="38100" dir="2700000" algn="tl">
                    <a:srgbClr val="000000">
                      <a:alpha val="43137"/>
                    </a:srgbClr>
                  </a:outerShdw>
                </a:effectLst>
                <a:latin typeface="Comic Sans MS" panose="030F0702030302020204" pitchFamily="66" charset="0"/>
              </a:rPr>
              <a:t>(يوحنا </a:t>
            </a:r>
            <a:r>
              <a:rPr lang="fr-FR" sz="1400" b="1" dirty="0">
                <a:solidFill>
                  <a:srgbClr val="FFCB7F"/>
                </a:solidFill>
                <a:effectLst>
                  <a:outerShdw blurRad="38100" dist="38100" dir="2700000" algn="tl">
                    <a:srgbClr val="000000">
                      <a:alpha val="43137"/>
                    </a:srgbClr>
                  </a:outerShdw>
                </a:effectLst>
                <a:latin typeface="Comic Sans MS" panose="030F0702030302020204" pitchFamily="66" charset="0"/>
              </a:rPr>
              <a:t>5:15</a:t>
            </a:r>
            <a:r>
              <a:rPr lang="ar-SA" sz="1400" b="1" dirty="0">
                <a:solidFill>
                  <a:srgbClr val="FFCB7F"/>
                </a:solidFill>
                <a:effectLst>
                  <a:outerShdw blurRad="38100" dist="38100" dir="2700000" algn="tl">
                    <a:srgbClr val="000000">
                      <a:alpha val="43137"/>
                    </a:srgbClr>
                  </a:outerShdw>
                </a:effectLst>
                <a:latin typeface="Comic Sans MS" panose="030F0702030302020204" pitchFamily="66" charset="0"/>
              </a:rPr>
              <a:t>)</a:t>
            </a:r>
            <a:endParaRPr lang="en" sz="1400" b="1" dirty="0">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417438"/>
            <a:ext cx="7008283" cy="830997"/>
          </a:xfrm>
          <a:prstGeom prst="rect">
            <a:avLst/>
          </a:prstGeom>
          <a:noFill/>
        </p:spPr>
        <p:txBody>
          <a:bodyPr wrap="square" rtlCol="0">
            <a:spAutoFit/>
          </a:bodyPr>
          <a:lstStyle/>
          <a:p>
            <a:pPr algn="r" rtl="1">
              <a:spcBef>
                <a:spcPts val="600"/>
              </a:spcBef>
            </a:pPr>
            <a:r>
              <a:rPr lang="ar-SA" sz="2400" b="1" dirty="0"/>
              <a:t>قبل وفاته بقليل، أعلن يسوع أنه "الكرمة"، وأن تلاميذه هم "الأغصان". ماذا كان يقصد بهذا؟</a:t>
            </a:r>
            <a:endParaRPr lang="en" sz="2400" b="1" noProof="0" dirty="0"/>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36"/>
          <a:stretch>
            <a:fillRect/>
          </a:stretch>
        </p:blipFill>
        <p:spPr>
          <a:xfrm>
            <a:off x="186814" y="4444181"/>
            <a:ext cx="2280609" cy="2305665"/>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467424" y="4582483"/>
            <a:ext cx="6667052" cy="830997"/>
          </a:xfrm>
          <a:prstGeom prst="rect">
            <a:avLst/>
          </a:prstGeom>
          <a:noFill/>
        </p:spPr>
        <p:txBody>
          <a:bodyPr wrap="square">
            <a:spAutoFit/>
          </a:bodyPr>
          <a:lstStyle/>
          <a:p>
            <a:pPr algn="r" rtl="1">
              <a:spcBef>
                <a:spcPts val="600"/>
              </a:spcBef>
            </a:pPr>
            <a:r>
              <a:rPr lang="ar-SA" sz="2400" b="1" dirty="0"/>
              <a:t>التمسك في يسوع هو علاج للدفء </a:t>
            </a:r>
            <a:r>
              <a:rPr lang="ar-SA" sz="2400" b="1" dirty="0" err="1"/>
              <a:t>اللاودقي</a:t>
            </a:r>
            <a:r>
              <a:rPr lang="ar-SA" sz="2400" b="1" dirty="0"/>
              <a:t>. علاوة على ذلك، هو مصدر للفرح (يوحنا </a:t>
            </a:r>
            <a:r>
              <a:rPr lang="fr-FR" sz="2400" b="1" dirty="0"/>
              <a:t>11:5</a:t>
            </a:r>
            <a:r>
              <a:rPr lang="ar-SA" sz="2400" b="1" dirty="0"/>
              <a:t>). لكن كيف يمكننا أن نبقى في يسوع؟</a:t>
            </a:r>
            <a:endParaRPr lang="en" sz="2400" b="1" noProof="0" dirty="0"/>
          </a:p>
        </p:txBody>
      </p:sp>
      <p:sp>
        <p:nvSpPr>
          <p:cNvPr id="18" name="CuadroTexto 17">
            <a:extLst>
              <a:ext uri="{FF2B5EF4-FFF2-40B4-BE49-F238E27FC236}">
                <a16:creationId xmlns:a16="http://schemas.microsoft.com/office/drawing/2014/main" id="{3CBDDA05-5DEA-F3DF-12E7-00C8EDE6B893}"/>
              </a:ext>
            </a:extLst>
          </p:cNvPr>
          <p:cNvSpPr txBox="1"/>
          <p:nvPr/>
        </p:nvSpPr>
        <p:spPr>
          <a:xfrm>
            <a:off x="2543175" y="5611009"/>
            <a:ext cx="6591299" cy="830997"/>
          </a:xfrm>
          <a:prstGeom prst="rect">
            <a:avLst/>
          </a:prstGeom>
          <a:noFill/>
        </p:spPr>
        <p:txBody>
          <a:bodyPr wrap="square">
            <a:spAutoFit/>
          </a:bodyPr>
          <a:lstStyle/>
          <a:p>
            <a:pPr algn="r" rtl="1">
              <a:spcBef>
                <a:spcPts val="600"/>
              </a:spcBef>
            </a:pPr>
            <a:r>
              <a:rPr lang="ar-SA" sz="2400" b="1" dirty="0"/>
              <a:t>بفعل ما يرضيه، أي بالحفاظ على وصاياه (يوحنا </a:t>
            </a:r>
            <a:r>
              <a:rPr lang="fr-FR" sz="2400" b="1" dirty="0"/>
              <a:t>10:15</a:t>
            </a:r>
            <a:r>
              <a:rPr lang="ar-SA" sz="2400" b="1" dirty="0"/>
              <a:t>). هذا رد محب على المحبة التي أظهرها الله لنا (1 يوحنا </a:t>
            </a:r>
            <a:r>
              <a:rPr lang="fr-FR" sz="2400" b="1" dirty="0"/>
              <a:t>19:4</a:t>
            </a:r>
            <a:r>
              <a:rPr lang="ar-SA" sz="2400" b="1" dirty="0"/>
              <a:t>).</a:t>
            </a:r>
            <a:endParaRPr lang="en" sz="2400" b="1" noProof="0" dirty="0"/>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445963"/>
            <a:ext cx="7008283" cy="1938992"/>
          </a:xfrm>
          <a:prstGeom prst="rect">
            <a:avLst/>
          </a:prstGeom>
          <a:noFill/>
        </p:spPr>
        <p:txBody>
          <a:bodyPr wrap="square">
            <a:spAutoFit/>
          </a:bodyPr>
          <a:lstStyle/>
          <a:p>
            <a:pPr algn="r" rtl="1">
              <a:spcBef>
                <a:spcPts val="600"/>
              </a:spcBef>
            </a:pPr>
            <a:r>
              <a:rPr lang="ar-SA" sz="2400" b="1" dirty="0"/>
              <a:t>يمكن للغصن أن يعيش لفترة دون أن يكون متصلاً بالكرمة، لكنه سيذبل في النهاية. ولكي لا نفقد الحياة الأبدية، يناشدنا يسوع قائلاً: "اثبتوا فيّ" (يوحنا 15: 4). في الآيات الإحدى عشرة التي يروي فيها يسوع مثل الكرمة والأغصان، يستخدم فعل "اثبتوا" عشر مرات. لا بد أن الأمر بالغ الأهمية.</a:t>
            </a:r>
            <a:endParaRPr lang="en" sz="2400" b="1" noProof="0" dirty="0"/>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2"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0" y="-39328"/>
            <a:ext cx="12192000" cy="769441"/>
          </a:xfrm>
          <a:prstGeom prst="rect">
            <a:avLst/>
          </a:prstGeom>
          <a:noFill/>
        </p:spPr>
        <p:txBody>
          <a:bodyPr wrap="square">
            <a:spAutoFit/>
          </a:bodyPr>
          <a:lstStyle/>
          <a:p>
            <a:pPr algn="ctr" rtl="1"/>
            <a:r>
              <a:rPr lang="ar-SA" sz="4400" b="1" dirty="0">
                <a:solidFill>
                  <a:schemeClr val="bg1"/>
                </a:solidFill>
              </a:rPr>
              <a:t>النسغ</a:t>
            </a:r>
            <a:endParaRPr lang="en" sz="4400" b="1" spc="1000" noProof="0" dirty="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87CC8439-2DDA-00F9-13A3-333158AEA595}"/>
              </a:ext>
            </a:extLst>
          </p:cNvPr>
          <p:cNvSpPr txBox="1"/>
          <p:nvPr/>
        </p:nvSpPr>
        <p:spPr>
          <a:xfrm>
            <a:off x="814387" y="683726"/>
            <a:ext cx="10563225" cy="369332"/>
          </a:xfrm>
          <a:prstGeom prst="rect">
            <a:avLst/>
          </a:prstGeom>
          <a:noFill/>
        </p:spPr>
        <p:txBody>
          <a:bodyPr wrap="square">
            <a:spAutoFit/>
          </a:bodyPr>
          <a:lstStyle/>
          <a:p>
            <a:pPr algn="ctr" rtl="1"/>
            <a:r>
              <a:rPr lang="en"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r-S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اُثبُتوا فيَّ وأنا فيكُم. كما أنَّ الغُصنَ لا يَقدِرُ أنْ يأتيَ بثَمَرٍ مِنْ ذاتِهِ إنْ لم يَثبُتْ في الكَرمَةِ، كذلكَ أنتُمْ أيضًا إنْ لم تثبُتوا فيَّ</a:t>
            </a:r>
            <a:r>
              <a:rPr lang="ar-SA" b="1" dirty="0"/>
              <a:t>.</a:t>
            </a:r>
            <a:r>
              <a:rPr lang="en"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ar-SA"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يوحنا </a:t>
            </a:r>
            <a:r>
              <a:rPr lang="fr-FR"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(4:15</a:t>
            </a:r>
            <a:r>
              <a:rPr lang="en"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73" y="1266869"/>
            <a:ext cx="8833974" cy="461665"/>
          </a:xfrm>
          <a:prstGeom prst="rect">
            <a:avLst/>
          </a:prstGeom>
          <a:noFill/>
        </p:spPr>
        <p:txBody>
          <a:bodyPr wrap="square" rtlCol="0">
            <a:spAutoFit/>
          </a:bodyPr>
          <a:lstStyle/>
          <a:p>
            <a:pPr algn="r" rtl="1">
              <a:spcBef>
                <a:spcPts val="600"/>
              </a:spcBef>
            </a:pPr>
            <a:r>
              <a:rPr lang="ar-SA" sz="2400" b="1" dirty="0"/>
              <a:t>في الشتاء، تكون الأغصان متصلة بالكرمة، لكنها لا تُثمر، لماذا؟ لأنها لا تستقبل النسغ</a:t>
            </a:r>
            <a:r>
              <a:rPr lang="ar-SA" sz="2400" dirty="0"/>
              <a:t>.</a:t>
            </a:r>
            <a:endParaRPr lang="en" sz="2400" b="1" noProof="0" dirty="0"/>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3002233102"/>
              </p:ext>
            </p:extLst>
          </p:nvPr>
        </p:nvGraphicFramePr>
        <p:xfrm>
          <a:off x="6908931" y="4694430"/>
          <a:ext cx="5283069"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3004405" y="4815718"/>
            <a:ext cx="3755922"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4815718"/>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73" y="3842101"/>
            <a:ext cx="8833977" cy="830997"/>
          </a:xfrm>
          <a:prstGeom prst="rect">
            <a:avLst/>
          </a:prstGeom>
          <a:noFill/>
        </p:spPr>
        <p:txBody>
          <a:bodyPr wrap="square">
            <a:spAutoFit/>
          </a:bodyPr>
          <a:lstStyle/>
          <a:p>
            <a:pPr algn="r" rtl="1"/>
            <a:r>
              <a:rPr lang="ar-SA" sz="2400" b="1" dirty="0"/>
              <a:t>في نفس الخطاب (يوحنا </a:t>
            </a:r>
            <a:r>
              <a:rPr lang="fr-FR" sz="2400" b="1" dirty="0"/>
              <a:t>17-14</a:t>
            </a:r>
            <a:r>
              <a:rPr lang="ar-SA" sz="2400" b="1" dirty="0"/>
              <a:t>)، يوضح لنا يسوع: إن الروح القدس هو الذي يعمل فينا ليمنحنا الحياة، إذا رغبنا بذلك.</a:t>
            </a:r>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3" y="2983691"/>
            <a:ext cx="8833977" cy="830997"/>
          </a:xfrm>
          <a:prstGeom prst="rect">
            <a:avLst/>
          </a:prstGeom>
          <a:noFill/>
        </p:spPr>
        <p:txBody>
          <a:bodyPr wrap="square">
            <a:spAutoFit/>
          </a:bodyPr>
          <a:lstStyle/>
          <a:p>
            <a:pPr algn="r" rtl="1">
              <a:spcBef>
                <a:spcPts val="600"/>
              </a:spcBef>
            </a:pPr>
            <a:r>
              <a:rPr lang="ar-SA" sz="2400" b="1" dirty="0"/>
              <a:t>سواء كنا براعم رقيقة أو أغصانًا مكسورة، هناك شيء واحد واضح: نحن بحاجة إلى نسغ الكرمة. فبما يمكن أن نشبه هذا النسغ؟</a:t>
            </a:r>
            <a:endParaRPr lang="en" sz="2400" b="1" noProof="0" dirty="0"/>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70" y="1755948"/>
            <a:ext cx="8833977" cy="1200329"/>
          </a:xfrm>
          <a:prstGeom prst="rect">
            <a:avLst/>
          </a:prstGeom>
          <a:noFill/>
        </p:spPr>
        <p:txBody>
          <a:bodyPr wrap="square">
            <a:spAutoFit/>
          </a:bodyPr>
          <a:lstStyle/>
          <a:p>
            <a:pPr algn="r" rtl="1">
              <a:spcBef>
                <a:spcPts val="600"/>
              </a:spcBef>
            </a:pPr>
            <a:r>
              <a:rPr lang="ar-SA" sz="2400" b="1"/>
              <a:t>فقط عندما يأتي الربيع تستقبل هذه النسغ من الكرمة، ثم تظهر البراعم (الأوتار). الكلمة اليونانية التي استخدمها جون يمكن أن تشير أيضا إلى الفروع التي تم قطعها وطعمها مرة أخرى على الكرمة.</a:t>
            </a:r>
            <a:endParaRPr lang="en" sz="2400" b="1" noProof="0" dirty="0"/>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2"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righ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right)">
                                      <p:cBhvr>
                                        <p:cTn id="72" dur="500"/>
                                        <p:tgtEl>
                                          <p:spTgt spid="10">
                                            <p:graphicEl>
                                              <a:dgm id="{E1EEA759-5146-4348-80E7-524FC380A559}"/>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7"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8"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79"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0" dur="1000"/>
                                        <p:tgtEl>
                                          <p:spTgt spid="10">
                                            <p:graphicEl>
                                              <a:dgm id="{07903487-9C75-4F36-BAAD-3999608CFCC1}"/>
                                            </p:graphicEl>
                                          </p:spTgt>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right)">
                                      <p:cBhvr>
                                        <p:cTn id="83" dur="500"/>
                                        <p:tgtEl>
                                          <p:spTgt spid="10">
                                            <p:graphicEl>
                                              <a:dgm id="{B6F811C8-8640-406C-A6AA-8E6DEC70BB3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88"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89"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0"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1" dur="1000"/>
                                        <p:tgtEl>
                                          <p:spTgt spid="10">
                                            <p:graphicEl>
                                              <a:dgm id="{E82A5EE8-5D4A-48AE-B257-2340C0E1B182}"/>
                                            </p:graphicEl>
                                          </p:spTgt>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right)">
                                      <p:cBhvr>
                                        <p:cTn id="94" dur="500"/>
                                        <p:tgtEl>
                                          <p:spTgt spid="10">
                                            <p:graphicEl>
                                              <a:dgm id="{93173098-8883-40F7-B292-42DF22E34511}"/>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99"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0"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1"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2" dur="1000"/>
                                        <p:tgtEl>
                                          <p:spTgt spid="10">
                                            <p:graphicEl>
                                              <a:dgm id="{656187B0-B962-462C-A5AD-3ABA3D521DB8}"/>
                                            </p:graphicEl>
                                          </p:spTgt>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right)">
                                      <p:cBhvr>
                                        <p:cTn id="105"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927355" y="1046261"/>
            <a:ext cx="10165173" cy="4401205"/>
          </a:xfrm>
          <a:prstGeom prst="rect">
            <a:avLst/>
          </a:prstGeom>
          <a:noFill/>
        </p:spPr>
        <p:txBody>
          <a:bodyPr wrap="square">
            <a:spAutoFit/>
          </a:bodyPr>
          <a:lstStyle/>
          <a:p>
            <a:pPr algn="ctr" rtl="1"/>
            <a:r>
              <a:rPr lang="ar-SA" sz="2800" dirty="0"/>
              <a:t>"الذهب الذي يُوصى به هنا بعد أن جُرّب بالنار هو الإيمان والمحبة. إنه يجعل القلب غنيًا، لأنه قد طُهّر حتى صار نقيًا، وكلما اختُبر أكثر ازداد بريقه ولمعانه. الثياب البيضاء هي </a:t>
            </a:r>
            <a:r>
              <a:rPr lang="ar-SA" sz="2800" b="1" dirty="0"/>
              <a:t>صفاء الشخصية</a:t>
            </a:r>
            <a:r>
              <a:rPr lang="ar-SA" sz="2800" dirty="0"/>
              <a:t>، </a:t>
            </a:r>
            <a:r>
              <a:rPr lang="ar-SA" sz="2800" b="1" dirty="0"/>
              <a:t>بر المسيح الممنوح للخاطئ</a:t>
            </a:r>
            <a:r>
              <a:rPr lang="ar-SA" sz="2800" dirty="0"/>
              <a:t>. هذه بالفعل </a:t>
            </a:r>
            <a:r>
              <a:rPr lang="ar-SA" sz="2800" b="1" dirty="0"/>
              <a:t>رداء سماوي</a:t>
            </a:r>
            <a:r>
              <a:rPr lang="ar-SA" sz="2800" dirty="0"/>
              <a:t> لا يُشترى إلا من المسيح بحياة من الطاعة الطوعية.</a:t>
            </a:r>
          </a:p>
          <a:p>
            <a:pPr algn="ctr" rtl="1"/>
            <a:r>
              <a:rPr lang="ar-SA" sz="2800" dirty="0"/>
              <a:t>المَرْهم للعين هو </a:t>
            </a:r>
            <a:r>
              <a:rPr lang="ar-SA" sz="2800" b="1" dirty="0"/>
              <a:t>الحكمة والنِعمة</a:t>
            </a:r>
            <a:r>
              <a:rPr lang="ar-SA" sz="2800" dirty="0"/>
              <a:t> التي تمكّننا من التمييز بين الشر والخير، وكشف الخطيئة مهما خفيت وراء أي ستار. لقد منح الله كنيسته أعينًا، ويطلب منهم أن يمحوها بالحكمة ليتمكنوا من الرؤية بوضوح؛ لكن كثيرين يحاولون أن يغمضوا أعين الكنيسة إن استطاعوا، لكي لا تظهر أعمالهم إلى النور، خشية أن يُوبّخوا.</a:t>
            </a:r>
          </a:p>
          <a:p>
            <a:pPr algn="ctr" rtl="1"/>
            <a:r>
              <a:rPr lang="ar-SA" sz="2800" dirty="0"/>
              <a:t>المَرْهم الإلهي للعين يمنح </a:t>
            </a:r>
            <a:r>
              <a:rPr lang="ar-SA" sz="2800" b="1" dirty="0"/>
              <a:t>وضوحًا للفهم</a:t>
            </a:r>
            <a:r>
              <a:rPr lang="ar-SA" sz="2800" dirty="0"/>
              <a:t>. المسيح هو </a:t>
            </a:r>
            <a:r>
              <a:rPr lang="ar-SA" sz="2800" b="1" dirty="0"/>
              <a:t>خزانة كل النِعَم</a:t>
            </a:r>
            <a:r>
              <a:rPr lang="ar-SA" sz="2800" dirty="0"/>
              <a:t>. يقول: «اشتروا مني» (رؤيا ٣:١٨)."</a:t>
            </a:r>
          </a:p>
        </p:txBody>
      </p:sp>
      <p:sp>
        <p:nvSpPr>
          <p:cNvPr id="4" name="CuadroTexto 3">
            <a:extLst>
              <a:ext uri="{FF2B5EF4-FFF2-40B4-BE49-F238E27FC236}">
                <a16:creationId xmlns:a16="http://schemas.microsoft.com/office/drawing/2014/main" id="{7969F3CF-93BC-2EB7-245A-6EF03279E880}"/>
              </a:ext>
            </a:extLst>
          </p:cNvPr>
          <p:cNvSpPr txBox="1"/>
          <p:nvPr/>
        </p:nvSpPr>
        <p:spPr>
          <a:xfrm>
            <a:off x="6930347" y="6056289"/>
            <a:ext cx="4265591" cy="338554"/>
          </a:xfrm>
          <a:prstGeom prst="rect">
            <a:avLst/>
          </a:prstGeom>
          <a:noFill/>
        </p:spPr>
        <p:txBody>
          <a:bodyPr wrap="none" rtlCol="0">
            <a:spAutoFit/>
          </a:bodyPr>
          <a:lstStyle/>
          <a:p>
            <a:pPr algn="r"/>
            <a:r>
              <a:rPr lang="en" sz="1600" b="1" noProof="0" dirty="0"/>
              <a:t>EGW (Testimonies for the Church, vol. 4, p. 88)</a:t>
            </a: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477251" y="330413"/>
            <a:ext cx="3508312" cy="3570208"/>
          </a:xfrm>
          <a:prstGeom prst="rect">
            <a:avLst/>
          </a:prstGeom>
          <a:noFill/>
        </p:spPr>
        <p:txBody>
          <a:bodyPr wrap="square">
            <a:spAutoFit/>
          </a:bodyPr>
          <a:lstStyle/>
          <a:p>
            <a:pPr algn="ctr" rtl="1"/>
            <a:r>
              <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ar-SA" sz="4800" b="1" i="0" dirty="0">
                <a:solidFill>
                  <a:schemeClr val="bg1"/>
                </a:solidFill>
                <a:effectLst/>
                <a:latin typeface="Inter"/>
              </a:rPr>
              <a:t>كما أحَبَّني الآبُ كذلكَ أحبَبتُكُمْ أنا. اُثبُتوا في مَحَبَّتي</a:t>
            </a:r>
            <a:r>
              <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p>
          <a:p>
            <a:pPr algn="ctr" rtl="1">
              <a:spcBef>
                <a:spcPts val="1200"/>
              </a:spcBef>
            </a:pPr>
            <a:r>
              <a:rPr lang="ar-SA" sz="2400" b="1" u="sng" dirty="0">
                <a:solidFill>
                  <a:schemeClr val="bg1"/>
                </a:solidFill>
                <a:effectLst>
                  <a:outerShdw blurRad="38100" dist="38100" dir="2700000" algn="tl">
                    <a:srgbClr val="000000">
                      <a:alpha val="43137"/>
                    </a:srgbClr>
                  </a:outerShdw>
                </a:effectLst>
                <a:latin typeface="Comic Sans MS" panose="030F0702030302020204" pitchFamily="66" charset="0"/>
              </a:rPr>
              <a:t>(يوحنا </a:t>
            </a:r>
            <a:r>
              <a:rPr lang="fr-FR" sz="2400" b="1" u="sng" dirty="0">
                <a:solidFill>
                  <a:schemeClr val="bg1"/>
                </a:solidFill>
                <a:effectLst>
                  <a:outerShdw blurRad="38100" dist="38100" dir="2700000" algn="tl">
                    <a:srgbClr val="000000">
                      <a:alpha val="43137"/>
                    </a:srgbClr>
                  </a:outerShdw>
                </a:effectLst>
                <a:latin typeface="Comic Sans MS" panose="030F0702030302020204" pitchFamily="66" charset="0"/>
              </a:rPr>
              <a:t>(9:15</a:t>
            </a:r>
            <a:endParaRPr lang="en" sz="4000" b="1" u="sng" noProof="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5591175" y="3649743"/>
            <a:ext cx="4648200" cy="3093154"/>
          </a:xfrm>
          <a:prstGeom prst="rect">
            <a:avLst/>
          </a:prstGeom>
          <a:noFill/>
        </p:spPr>
        <p:txBody>
          <a:bodyPr wrap="square" rtlCol="0">
            <a:spAutoFit/>
            <a:scene3d>
              <a:camera prst="orthographicFront"/>
              <a:lightRig rig="threePt" dir="t"/>
            </a:scene3d>
            <a:sp3d extrusionH="57150">
              <a:bevelT w="38100" h="38100"/>
            </a:sp3d>
          </a:bodyPr>
          <a:lstStyle/>
          <a:p>
            <a:pPr algn="r" rtl="1">
              <a:spcBef>
                <a:spcPts val="600"/>
              </a:spcBef>
            </a:pPr>
            <a:r>
              <a:rPr lang="ar-SA" sz="2000" b="1" dirty="0">
                <a:solidFill>
                  <a:srgbClr val="6C176A"/>
                </a:solidFill>
              </a:rPr>
              <a:t>رسالة الله (رؤيا 3:14-22):</a:t>
            </a:r>
            <a:endParaRPr lang="es-ES" sz="2000" b="1" dirty="0">
              <a:solidFill>
                <a:srgbClr val="6C176A"/>
              </a:solidFill>
            </a:endParaRPr>
          </a:p>
          <a:p>
            <a:pPr lvl="1" algn="r" rtl="1">
              <a:spcBef>
                <a:spcPts val="600"/>
              </a:spcBef>
            </a:pPr>
            <a:r>
              <a:rPr lang="ar-SA" sz="2000" b="1" dirty="0"/>
              <a:t>التقييم (الآيات 14-17)</a:t>
            </a:r>
            <a:endParaRPr lang="es-ES" sz="2000" b="1" dirty="0"/>
          </a:p>
          <a:p>
            <a:pPr lvl="1" algn="r" rtl="1">
              <a:spcBef>
                <a:spcPts val="600"/>
              </a:spcBef>
            </a:pPr>
            <a:r>
              <a:rPr lang="ar-SA" sz="2000" b="1" dirty="0"/>
              <a:t>الحل (المجلد 18)</a:t>
            </a:r>
            <a:endParaRPr lang="es-ES" sz="2000" b="1" dirty="0"/>
          </a:p>
          <a:p>
            <a:pPr lvl="1" algn="r" rtl="1">
              <a:spcBef>
                <a:spcPts val="600"/>
              </a:spcBef>
            </a:pPr>
            <a:r>
              <a:rPr lang="ar-SA" sz="2000" b="1" dirty="0"/>
              <a:t>النتيجة (الآيات 19-20)</a:t>
            </a:r>
            <a:endParaRPr lang="es-ES" sz="2000" b="1" dirty="0"/>
          </a:p>
          <a:p>
            <a:pPr lvl="1" algn="r" rtl="1">
              <a:spcBef>
                <a:spcPts val="600"/>
              </a:spcBef>
            </a:pPr>
            <a:r>
              <a:rPr lang="ar-SA" sz="2000" b="1" dirty="0"/>
              <a:t>الإشباع (الآيات 21-22)</a:t>
            </a:r>
            <a:endParaRPr lang="es-ES" sz="2000" b="1" dirty="0"/>
          </a:p>
          <a:p>
            <a:pPr algn="r" rtl="1">
              <a:spcBef>
                <a:spcPts val="600"/>
              </a:spcBef>
            </a:pPr>
            <a:r>
              <a:rPr lang="ar-SA" sz="2000" b="1" dirty="0">
                <a:solidFill>
                  <a:schemeClr val="accent6"/>
                </a:solidFill>
              </a:rPr>
              <a:t>اختبار الواقع (يوحنا 15:1-11)</a:t>
            </a:r>
            <a:r>
              <a:rPr lang="ar-SA" sz="2000" b="1" dirty="0">
                <a:solidFill>
                  <a:srgbClr val="6C176A"/>
                </a:solidFill>
              </a:rPr>
              <a:t>:</a:t>
            </a:r>
            <a:endParaRPr lang="es-ES" sz="2000" b="1" dirty="0">
              <a:solidFill>
                <a:srgbClr val="6C176A"/>
              </a:solidFill>
            </a:endParaRPr>
          </a:p>
          <a:p>
            <a:pPr lvl="1" algn="r" rtl="1">
              <a:spcBef>
                <a:spcPts val="600"/>
              </a:spcBef>
            </a:pPr>
            <a:r>
              <a:rPr lang="ar-SA" sz="2000" b="1" dirty="0"/>
              <a:t>الغصن والكرمة</a:t>
            </a:r>
            <a:endParaRPr lang="es-ES" sz="2000" b="1" dirty="0"/>
          </a:p>
          <a:p>
            <a:pPr lvl="1" algn="r" rtl="1">
              <a:spcBef>
                <a:spcPts val="600"/>
              </a:spcBef>
            </a:pPr>
            <a:r>
              <a:rPr lang="ar-SA" sz="2000" b="1" dirty="0"/>
              <a:t>النسغ</a:t>
            </a:r>
            <a:endParaRPr lang="en" sz="2000" b="1" noProof="0" dirty="0"/>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14301"/>
            <a:ext cx="8391525" cy="830997"/>
          </a:xfrm>
          <a:prstGeom prst="rect">
            <a:avLst/>
          </a:prstGeom>
          <a:noFill/>
        </p:spPr>
        <p:txBody>
          <a:bodyPr wrap="square" rtlCol="0">
            <a:spAutoFit/>
          </a:bodyPr>
          <a:lstStyle/>
          <a:p>
            <a:pPr algn="r" rtl="1">
              <a:spcBef>
                <a:spcPts val="600"/>
              </a:spcBef>
            </a:pPr>
            <a:r>
              <a:rPr lang="ar-SA" sz="2400" b="1" dirty="0">
                <a:solidFill>
                  <a:schemeClr val="bg1"/>
                </a:solidFill>
                <a:effectLst>
                  <a:glow rad="88900">
                    <a:srgbClr val="2C3D66"/>
                  </a:glow>
                  <a:outerShdw blurRad="38100" dist="38100" dir="2700000" algn="tl">
                    <a:srgbClr val="000000">
                      <a:alpha val="43137"/>
                    </a:srgbClr>
                  </a:outerShdw>
                </a:effectLst>
              </a:rPr>
              <a:t>كل واحد منا طور علاقة مختلفة مع الله. لكننا جميعا نتفق على شيء واحد: هذه العلاقة يمكن (ويجب) أن تنمو.</a:t>
            </a:r>
            <a:endParaRPr lang="en" sz="2400" b="1" noProof="0" dirty="0">
              <a:solidFill>
                <a:schemeClr val="bg1"/>
              </a:solidFill>
              <a:effectLst>
                <a:glow rad="88900">
                  <a:srgbClr val="2C3D66"/>
                </a:glow>
                <a:outerShdw blurRad="38100" dist="38100" dir="2700000" algn="tl">
                  <a:srgbClr val="000000">
                    <a:alpha val="43137"/>
                  </a:srgbClr>
                </a:outerShdw>
              </a:effectLst>
            </a:endParaRP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50576" y="3607481"/>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50575" y="5533082"/>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rot="10800000">
            <a:off x="9822363" y="5271706"/>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0800000">
            <a:off x="9822361" y="6418080"/>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0800000">
            <a:off x="9822363" y="4885479"/>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0800000">
            <a:off x="9822363" y="4499251"/>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0800000">
            <a:off x="9822363" y="4113023"/>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0800000">
            <a:off x="9822362" y="6017206"/>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769278"/>
            <a:ext cx="8391524" cy="1200329"/>
          </a:xfrm>
          <a:prstGeom prst="rect">
            <a:avLst/>
          </a:prstGeom>
          <a:noFill/>
        </p:spPr>
        <p:txBody>
          <a:bodyPr wrap="square">
            <a:spAutoFit/>
          </a:bodyPr>
          <a:lstStyle/>
          <a:p>
            <a:pPr algn="r" rtl="1">
              <a:spcBef>
                <a:spcPts val="600"/>
              </a:spcBef>
            </a:pPr>
            <a:r>
              <a:rPr lang="ar-SA" sz="2400" b="1">
                <a:solidFill>
                  <a:schemeClr val="bg1"/>
                </a:solidFill>
                <a:effectLst>
                  <a:glow rad="88900">
                    <a:srgbClr val="2C3D66"/>
                  </a:glow>
                  <a:outerShdw blurRad="38100" dist="38100" dir="2700000" algn="tl">
                    <a:srgbClr val="000000">
                      <a:alpha val="43137"/>
                    </a:srgbClr>
                  </a:outerShdw>
                </a:effectLst>
              </a:rPr>
              <a:t>لقد أعطانا الله رسالة عامة عن الحالة الروحية للكنيسة في هذه المرحلة النهائية من الحياة. الآن الأمر متروك لنا لنفحص أنفسنا لنرى أي جزء من تلك الرسالة ينطبق علينا، وكيف نقوي ونعمق علاقتنا مع الله.</a:t>
            </a:r>
            <a:endParaRPr lang="en" sz="2400" b="1" noProof="0" dirty="0">
              <a:solidFill>
                <a:schemeClr val="bg1"/>
              </a:solidFill>
              <a:effectLst>
                <a:glow rad="88900">
                  <a:srgbClr val="2C3D66"/>
                </a:glow>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1126456"/>
            <a:ext cx="8391524" cy="461665"/>
          </a:xfrm>
          <a:prstGeom prst="rect">
            <a:avLst/>
          </a:prstGeom>
          <a:noFill/>
        </p:spPr>
        <p:txBody>
          <a:bodyPr wrap="square">
            <a:spAutoFit/>
          </a:bodyPr>
          <a:lstStyle/>
          <a:p>
            <a:pPr algn="r" rtl="1">
              <a:spcBef>
                <a:spcPts val="600"/>
              </a:spcBef>
            </a:pPr>
            <a:r>
              <a:rPr lang="ar-SA" sz="2400" b="1" dirty="0">
                <a:solidFill>
                  <a:schemeClr val="bg1"/>
                </a:solidFill>
                <a:effectLst>
                  <a:glow rad="88900">
                    <a:srgbClr val="2C3D66"/>
                  </a:glow>
                  <a:outerShdw blurRad="38100" dist="38100" dir="2700000" algn="tl">
                    <a:srgbClr val="000000">
                      <a:alpha val="43137"/>
                    </a:srgbClr>
                  </a:outerShdw>
                </a:effectLst>
              </a:rPr>
              <a:t>الخطوة الأولى التي يجب أن نخطو للنمو هي أن نكون على دراية بوضعنا الحالي.</a:t>
            </a:r>
            <a:endParaRPr lang="en" sz="2400" b="1" noProof="0" dirty="0">
              <a:solidFill>
                <a:schemeClr val="bg1"/>
              </a:solidFill>
              <a:effectLst>
                <a:glow rad="88900">
                  <a:srgbClr val="2C3D66"/>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right)">
                                      <p:cBhvr>
                                        <p:cTn id="35" dur="500"/>
                                        <p:tgtEl>
                                          <p:spTgt spid="2">
                                            <p:txEl>
                                              <p:pRg st="0" end="0"/>
                                            </p:txEl>
                                          </p:spTgt>
                                        </p:tgtEl>
                                      </p:cBhvr>
                                    </p:animEffect>
                                  </p:childTnLst>
                                </p:cTn>
                              </p:par>
                            </p:childTnLst>
                          </p:cTn>
                        </p:par>
                        <p:par>
                          <p:cTn id="36" fill="hold">
                            <p:stCondLst>
                              <p:cond delay="1000"/>
                            </p:stCondLst>
                            <p:childTnLst>
                              <p:par>
                                <p:cTn id="37" presetID="17" presetClass="entr" presetSubtype="2"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2"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right)">
                                      <p:cBhvr>
                                        <p:cTn id="46" dur="500"/>
                                        <p:tgtEl>
                                          <p:spTgt spid="2">
                                            <p:txEl>
                                              <p:pRg st="1" end="1"/>
                                            </p:txEl>
                                          </p:spTgt>
                                        </p:tgtEl>
                                      </p:cBhvr>
                                    </p:animEffect>
                                  </p:childTnLst>
                                </p:cTn>
                              </p:par>
                            </p:childTnLst>
                          </p:cTn>
                        </p:par>
                        <p:par>
                          <p:cTn id="47" fill="hold">
                            <p:stCondLst>
                              <p:cond delay="2000"/>
                            </p:stCondLst>
                            <p:childTnLst>
                              <p:par>
                                <p:cTn id="48" presetID="17" presetClass="entr" presetSubtype="2"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2"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right)">
                                      <p:cBhvr>
                                        <p:cTn id="57" dur="500"/>
                                        <p:tgtEl>
                                          <p:spTgt spid="2">
                                            <p:txEl>
                                              <p:pRg st="2" end="2"/>
                                            </p:txEl>
                                          </p:spTgt>
                                        </p:tgtEl>
                                      </p:cBhvr>
                                    </p:animEffect>
                                  </p:childTnLst>
                                </p:cTn>
                              </p:par>
                            </p:childTnLst>
                          </p:cTn>
                        </p:par>
                        <p:par>
                          <p:cTn id="58" fill="hold">
                            <p:stCondLst>
                              <p:cond delay="3000"/>
                            </p:stCondLst>
                            <p:childTnLst>
                              <p:par>
                                <p:cTn id="59" presetID="17" presetClass="entr" presetSubtype="2"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2"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right)">
                                      <p:cBhvr>
                                        <p:cTn id="68" dur="500"/>
                                        <p:tgtEl>
                                          <p:spTgt spid="2">
                                            <p:txEl>
                                              <p:pRg st="3" end="3"/>
                                            </p:txEl>
                                          </p:spTgt>
                                        </p:tgtEl>
                                      </p:cBhvr>
                                    </p:animEffect>
                                  </p:childTnLst>
                                </p:cTn>
                              </p:par>
                            </p:childTnLst>
                          </p:cTn>
                        </p:par>
                        <p:par>
                          <p:cTn id="69" fill="hold">
                            <p:stCondLst>
                              <p:cond delay="4000"/>
                            </p:stCondLst>
                            <p:childTnLst>
                              <p:par>
                                <p:cTn id="70" presetID="17" presetClass="entr" presetSubtype="2"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2"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righ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2"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right)">
                                      <p:cBhvr>
                                        <p:cTn id="89" dur="500"/>
                                        <p:tgtEl>
                                          <p:spTgt spid="2">
                                            <p:txEl>
                                              <p:pRg st="5" end="5"/>
                                            </p:txEl>
                                          </p:spTgt>
                                        </p:tgtEl>
                                      </p:cBhvr>
                                    </p:animEffect>
                                  </p:childTnLst>
                                </p:cTn>
                              </p:par>
                            </p:childTnLst>
                          </p:cTn>
                        </p:par>
                        <p:par>
                          <p:cTn id="90" fill="hold">
                            <p:stCondLst>
                              <p:cond delay="1000"/>
                            </p:stCondLst>
                            <p:childTnLst>
                              <p:par>
                                <p:cTn id="91" presetID="17" presetClass="entr" presetSubtype="2"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2"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righ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2"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righ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0" y="1670370"/>
            <a:ext cx="9567512" cy="2015936"/>
          </a:xfrm>
          <a:prstGeom prst="rect">
            <a:avLst/>
          </a:prstGeom>
          <a:noFill/>
        </p:spPr>
        <p:txBody>
          <a:bodyPr wrap="square">
            <a:spAutoFit/>
            <a:scene3d>
              <a:camera prst="orthographicFront"/>
              <a:lightRig rig="threePt" dir="t"/>
            </a:scene3d>
            <a:sp3d extrusionH="57150">
              <a:bevelT h="25400" prst="softRound"/>
            </a:sp3d>
          </a:bodyPr>
          <a:lstStyle/>
          <a:p>
            <a:pPr algn="ctr" rtl="1">
              <a:lnSpc>
                <a:spcPts val="15000"/>
              </a:lnSpc>
            </a:pPr>
            <a:r>
              <a:rPr lang="ar-SA" sz="13800">
                <a:ln w="0"/>
                <a:solidFill>
                  <a:srgbClr val="B0175F"/>
                </a:solidFill>
                <a:effectLst>
                  <a:outerShdw blurRad="38100" dist="25400" dir="5400000" algn="ctr" rotWithShape="0">
                    <a:srgbClr val="6E747A">
                      <a:alpha val="43000"/>
                    </a:srgbClr>
                  </a:outerShdw>
                </a:effectLst>
              </a:rPr>
              <a:t>رسالة الله</a:t>
            </a:r>
            <a:endParaRPr lang="en" sz="13800" noProof="0" dirty="0">
              <a:ln w="0"/>
              <a:solidFill>
                <a:srgbClr val="B0175F"/>
              </a:solidFill>
              <a:effectLst>
                <a:outerShdw blurRad="38100" dist="25400" dir="5400000" algn="ctr" rotWithShape="0">
                  <a:srgbClr val="6E747A">
                    <a:alpha val="43000"/>
                  </a:srgbClr>
                </a:outerShdw>
              </a:effectLst>
            </a:endParaRPr>
          </a:p>
        </p:txBody>
      </p:sp>
      <p:sp>
        <p:nvSpPr>
          <p:cNvPr id="4" name="CuadroTexto 3">
            <a:extLst>
              <a:ext uri="{FF2B5EF4-FFF2-40B4-BE49-F238E27FC236}">
                <a16:creationId xmlns:a16="http://schemas.microsoft.com/office/drawing/2014/main" id="{6CAE4776-720B-E5F6-68A2-EC1F49EE8DB5}"/>
              </a:ext>
            </a:extLst>
          </p:cNvPr>
          <p:cNvSpPr txBox="1"/>
          <p:nvPr/>
        </p:nvSpPr>
        <p:spPr>
          <a:xfrm>
            <a:off x="0" y="4745057"/>
            <a:ext cx="8219974" cy="830997"/>
          </a:xfrm>
          <a:prstGeom prst="rect">
            <a:avLst/>
          </a:prstGeom>
          <a:noFill/>
        </p:spPr>
        <p:txBody>
          <a:bodyPr wrap="square">
            <a:spAutoFit/>
          </a:bodyPr>
          <a:lstStyle/>
          <a:p>
            <a:pPr algn="ctr" rtl="1"/>
            <a:r>
              <a:rPr lang="ar-SA" sz="4800" dirty="0">
                <a:ln w="0"/>
                <a:solidFill>
                  <a:srgbClr val="33792F"/>
                </a:solidFill>
                <a:effectLst>
                  <a:outerShdw blurRad="38100" dist="25400" dir="5400000" algn="ctr" rotWithShape="0">
                    <a:srgbClr val="6E747A">
                      <a:alpha val="43000"/>
                    </a:srgbClr>
                  </a:outerShdw>
                </a:effectLst>
              </a:rPr>
              <a:t>(رؤيا </a:t>
            </a:r>
            <a:r>
              <a:rPr lang="fr-FR" sz="4800" dirty="0">
                <a:ln w="0"/>
                <a:solidFill>
                  <a:srgbClr val="33792F"/>
                </a:solidFill>
                <a:effectLst>
                  <a:outerShdw blurRad="38100" dist="25400" dir="5400000" algn="ctr" rotWithShape="0">
                    <a:srgbClr val="6E747A">
                      <a:alpha val="43000"/>
                    </a:srgbClr>
                  </a:outerShdw>
                </a:effectLst>
              </a:rPr>
              <a:t>14:3</a:t>
            </a:r>
            <a:r>
              <a:rPr lang="ar-SA" sz="4800" dirty="0">
                <a:ln w="0"/>
                <a:solidFill>
                  <a:srgbClr val="33792F"/>
                </a:solidFill>
                <a:effectLst>
                  <a:outerShdw blurRad="38100" dist="25400" dir="5400000" algn="ctr" rotWithShape="0">
                    <a:srgbClr val="6E747A">
                      <a:alpha val="43000"/>
                    </a:srgbClr>
                  </a:outerShdw>
                </a:effectLst>
              </a:rPr>
              <a:t>-22)</a:t>
            </a:r>
            <a:endParaRPr lang="en" sz="4800" noProof="0" dirty="0">
              <a:ln w="0"/>
              <a:solidFill>
                <a:srgbClr val="33792F"/>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0" y="-83730"/>
            <a:ext cx="7365300" cy="769441"/>
          </a:xfrm>
          <a:prstGeom prst="rect">
            <a:avLst/>
          </a:prstGeom>
          <a:noFill/>
        </p:spPr>
        <p:txBody>
          <a:bodyPr wrap="square">
            <a:spAutoFit/>
          </a:bodyPr>
          <a:lstStyle/>
          <a:p>
            <a:pPr algn="ctr" rtl="1"/>
            <a:r>
              <a:rPr lang="ar-SA" sz="4400" b="1" spc="600">
                <a:ln w="10160">
                  <a:solidFill>
                    <a:schemeClr val="accent2"/>
                  </a:solidFill>
                  <a:prstDash val="solid"/>
                </a:ln>
                <a:solidFill>
                  <a:srgbClr val="FFFFFF"/>
                </a:solidFill>
                <a:effectLst>
                  <a:outerShdw blurRad="38100" dist="22860" dir="5400000" algn="tl" rotWithShape="0">
                    <a:srgbClr val="000000">
                      <a:alpha val="30000"/>
                    </a:srgbClr>
                  </a:outerShdw>
                </a:effectLst>
              </a:rPr>
              <a:t>التقييم</a:t>
            </a:r>
            <a:endParaRPr lang="en"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7B7D9322-7126-B72A-E0CD-D5A21DE6104E}"/>
              </a:ext>
            </a:extLst>
          </p:cNvPr>
          <p:cNvSpPr txBox="1"/>
          <p:nvPr/>
        </p:nvSpPr>
        <p:spPr>
          <a:xfrm>
            <a:off x="0" y="802091"/>
            <a:ext cx="7365300" cy="707886"/>
          </a:xfrm>
          <a:prstGeom prst="rect">
            <a:avLst/>
          </a:prstGeom>
          <a:noFill/>
        </p:spPr>
        <p:txBody>
          <a:bodyPr wrap="square">
            <a:spAutoFit/>
          </a:bodyPr>
          <a:lstStyle/>
          <a:p>
            <a:pPr algn="ctr" rtl="1"/>
            <a:r>
              <a:rPr lang="en" sz="20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r-SA"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لأنَّكَ تقولُ: إنّي أنا غَنيٌّ وقَدِ استَغنَيتُ، ولا حاجَةَ لي إلَى شَيءٍ، ولَستَ تعلَمُ أنَّكَ أنتَ الشَّقيُّ والبَئسُ وفَقيرٌ وأعمَى وعُريانٌ. " (رؤيا </a:t>
            </a:r>
            <a:r>
              <a:rPr lang="fr-FR"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17:3</a:t>
            </a:r>
            <a:r>
              <a:rPr lang="ar-SA"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endParaRPr lang="en" sz="16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B0161D01-84D6-9956-BDC4-9C660646BB55}"/>
              </a:ext>
            </a:extLst>
          </p:cNvPr>
          <p:cNvSpPr txBox="1"/>
          <p:nvPr/>
        </p:nvSpPr>
        <p:spPr>
          <a:xfrm>
            <a:off x="211157" y="1768025"/>
            <a:ext cx="7154143" cy="1569660"/>
          </a:xfrm>
          <a:prstGeom prst="rect">
            <a:avLst/>
          </a:prstGeom>
          <a:noFill/>
        </p:spPr>
        <p:txBody>
          <a:bodyPr wrap="square" rtlCol="0">
            <a:spAutoFit/>
          </a:bodyPr>
          <a:lstStyle/>
          <a:p>
            <a:pPr algn="r" rtl="1"/>
            <a:r>
              <a:rPr lang="ar-SA" sz="2400" b="1" dirty="0"/>
              <a:t>الرسالة إلى الكنائس السبع تُظهر حالة الكنيسة العالمية عبر العصور، من الزمن الرسولي إلى يومنا الحاضر (سفر الرؤيا 2–3).</a:t>
            </a:r>
          </a:p>
          <a:p>
            <a:pPr algn="r" rtl="1"/>
            <a:r>
              <a:rPr lang="ar-SA" sz="2400" b="1" dirty="0"/>
              <a:t>وعند تقديم الرسالة الخاصة بعصرنا (</a:t>
            </a:r>
            <a:r>
              <a:rPr lang="ar-SA" sz="2400" b="1" dirty="0" err="1"/>
              <a:t>لاودكية</a:t>
            </a:r>
            <a:r>
              <a:rPr lang="ar-SA" sz="2400" b="1" dirty="0"/>
              <a:t>)، يقدّم يسوع نفسه قائلاً:</a:t>
            </a:r>
            <a:br>
              <a:rPr lang="ar-SA" sz="2400" b="1" dirty="0"/>
            </a:br>
            <a:r>
              <a:rPr lang="ar-SA" sz="2400" b="1" dirty="0"/>
              <a:t>«الآمين [أي الحق]، الشاهد الأمين والصادق» (رؤيا </a:t>
            </a:r>
            <a:r>
              <a:rPr lang="fr-FR" sz="2400" b="1" dirty="0"/>
              <a:t>14:3</a:t>
            </a:r>
            <a:r>
              <a:rPr lang="ar-SA" sz="2400" b="1" dirty="0"/>
              <a:t>).</a:t>
            </a:r>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897358" y="3330166"/>
            <a:ext cx="7037468" cy="830997"/>
          </a:xfrm>
          <a:prstGeom prst="rect">
            <a:avLst/>
          </a:prstGeom>
          <a:noFill/>
        </p:spPr>
        <p:txBody>
          <a:bodyPr wrap="square">
            <a:spAutoFit/>
          </a:bodyPr>
          <a:lstStyle/>
          <a:p>
            <a:pPr algn="r" rtl="1">
              <a:spcBef>
                <a:spcPts val="600"/>
              </a:spcBef>
            </a:pPr>
            <a:r>
              <a:rPr lang="ar-SA" sz="2400" b="1" dirty="0"/>
              <a:t>عندما ننظر إلى أنفسنا نرى حقيقتنا: "أنا غني، وأصبحت غنيا، ولا أحتاج إلى شيء" (رؤيا </a:t>
            </a:r>
            <a:r>
              <a:rPr lang="fr-FR" sz="2400" b="1" dirty="0"/>
              <a:t>17:3</a:t>
            </a:r>
            <a:r>
              <a:rPr lang="ar-SA" sz="2400" b="1" dirty="0"/>
              <a:t>أ).</a:t>
            </a:r>
            <a:endParaRPr lang="en" sz="2400" b="1" noProof="0" dirty="0"/>
          </a:p>
        </p:txBody>
      </p:sp>
      <p:sp>
        <p:nvSpPr>
          <p:cNvPr id="14" name="CuadroTexto 13">
            <a:extLst>
              <a:ext uri="{FF2B5EF4-FFF2-40B4-BE49-F238E27FC236}">
                <a16:creationId xmlns:a16="http://schemas.microsoft.com/office/drawing/2014/main" id="{75BB07C4-269A-E4FC-0453-B88FACB542EC}"/>
              </a:ext>
            </a:extLst>
          </p:cNvPr>
          <p:cNvSpPr txBox="1"/>
          <p:nvPr/>
        </p:nvSpPr>
        <p:spPr>
          <a:xfrm>
            <a:off x="4914921" y="5287041"/>
            <a:ext cx="4900758" cy="1569660"/>
          </a:xfrm>
          <a:prstGeom prst="rect">
            <a:avLst/>
          </a:prstGeom>
          <a:noFill/>
        </p:spPr>
        <p:txBody>
          <a:bodyPr wrap="square">
            <a:spAutoFit/>
          </a:bodyPr>
          <a:lstStyle/>
          <a:p>
            <a:pPr algn="r" rtl="1">
              <a:spcBef>
                <a:spcPts val="600"/>
              </a:spcBef>
            </a:pPr>
            <a:r>
              <a:rPr lang="ar-SA" sz="2400" b="1" dirty="0"/>
              <a:t>الآن هو وقت تقييم أنفسنا:</a:t>
            </a:r>
            <a:br>
              <a:rPr lang="ar-SA" sz="2400" b="1" dirty="0"/>
            </a:br>
            <a:r>
              <a:rPr lang="ar-SA" sz="2400" b="1" dirty="0"/>
              <a:t>هل أنا مدرك لما أملكه حقًا، وما الذي ما زلت أحتاج إليه؟</a:t>
            </a:r>
            <a:r>
              <a:rPr lang="es-ES" sz="2400" b="1" dirty="0"/>
              <a:t> </a:t>
            </a:r>
            <a:r>
              <a:rPr lang="ar-SA" sz="2400" b="1" dirty="0"/>
              <a:t>إلى أي مدى نَمَت علاقتي مع يسوع المسيح؟</a:t>
            </a:r>
            <a:r>
              <a:rPr lang="es-ES" sz="2400" b="1" dirty="0"/>
              <a:t> </a:t>
            </a:r>
            <a:r>
              <a:rPr lang="ar-SA" sz="2400" b="1" dirty="0"/>
              <a:t>هل أنا أتغيّر نحو الأفضل؟</a:t>
            </a:r>
            <a:endParaRPr lang="en" sz="2400" b="1" noProof="0" dirty="0"/>
          </a:p>
        </p:txBody>
      </p:sp>
      <p:sp>
        <p:nvSpPr>
          <p:cNvPr id="16" name="CuadroTexto 15">
            <a:extLst>
              <a:ext uri="{FF2B5EF4-FFF2-40B4-BE49-F238E27FC236}">
                <a16:creationId xmlns:a16="http://schemas.microsoft.com/office/drawing/2014/main" id="{780078B0-259F-FDE1-77AA-48AC7BA2AD4F}"/>
              </a:ext>
            </a:extLst>
          </p:cNvPr>
          <p:cNvSpPr txBox="1"/>
          <p:nvPr/>
        </p:nvSpPr>
        <p:spPr>
          <a:xfrm>
            <a:off x="4897357" y="4121377"/>
            <a:ext cx="4900758" cy="1200329"/>
          </a:xfrm>
          <a:prstGeom prst="rect">
            <a:avLst/>
          </a:prstGeom>
          <a:noFill/>
        </p:spPr>
        <p:txBody>
          <a:bodyPr wrap="square">
            <a:spAutoFit/>
          </a:bodyPr>
          <a:lstStyle/>
          <a:p>
            <a:pPr algn="r" rtl="1">
              <a:spcBef>
                <a:spcPts val="600"/>
              </a:spcBef>
            </a:pPr>
            <a:r>
              <a:rPr lang="ar-SA" sz="2400" b="1" dirty="0"/>
              <a:t>لكن يسوع يرى الحقيقة، واقعنا: " أنتَ الشَّقيُّ والبَئسُ وفَقيرٌ وأعمَى وعُريانٌ " </a:t>
            </a:r>
            <a:br>
              <a:rPr lang="es-ES" sz="2400" b="1" dirty="0"/>
            </a:br>
            <a:r>
              <a:rPr lang="ar-SA" sz="2400" b="1" dirty="0"/>
              <a:t>(رؤيا </a:t>
            </a:r>
            <a:r>
              <a:rPr lang="fr-FR" sz="2400" b="1" dirty="0"/>
              <a:t>17:3</a:t>
            </a:r>
            <a:r>
              <a:rPr lang="ar-SA" sz="2400" b="1" dirty="0"/>
              <a:t>ب).</a:t>
            </a:r>
            <a:endParaRPr lang="en" sz="2400" b="1" noProof="0" dirty="0"/>
          </a:p>
        </p:txBody>
      </p:sp>
      <p:pic>
        <p:nvPicPr>
          <p:cNvPr id="18" name="Imagen 17" descr="Hombre sentado en una silla&#10;&#10;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9931400" y="4213444"/>
            <a:ext cx="2136075" cy="2497088"/>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righ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604127"/>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23" name="Imagen 22" descr="Un dibujo de una persona&#10;&#10;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rtl="1"/>
            <a:r>
              <a:rPr lang="ar-SA" sz="4400" b="1" spc="100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الحل</a:t>
            </a:r>
            <a:endParaRPr lang="en"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798873"/>
            <a:ext cx="9324975" cy="707886"/>
          </a:xfrm>
          <a:prstGeom prst="rect">
            <a:avLst/>
          </a:prstGeom>
          <a:noFill/>
        </p:spPr>
        <p:txBody>
          <a:bodyPr wrap="square">
            <a:spAutoFit/>
          </a:bodyPr>
          <a:lstStyle/>
          <a:p>
            <a:pPr algn="ctr" rtl="1"/>
            <a:r>
              <a:rPr lang="en" sz="2000" b="1" dirty="0">
                <a:solidFill>
                  <a:schemeClr val="accent5">
                    <a:lumMod val="50000"/>
                  </a:schemeClr>
                </a:solidFill>
                <a:latin typeface="Comic Sans MS" panose="030F0702030302020204" pitchFamily="66" charset="0"/>
              </a:rPr>
              <a:t>“</a:t>
            </a:r>
            <a:r>
              <a:rPr lang="ar-SA" sz="2000" b="1" dirty="0">
                <a:solidFill>
                  <a:schemeClr val="accent5">
                    <a:lumMod val="50000"/>
                  </a:schemeClr>
                </a:solidFill>
                <a:latin typeface="Comic Sans MS" panose="030F0702030302020204" pitchFamily="66" charset="0"/>
              </a:rPr>
              <a:t>أُشيرُ علَيكَ أنْ تشتَريَ مِنّي ذَهَبًا مُصَفًّى بالنّارِ لكَيْ تستَغنيَ، وثيابًا بيضًا لكَيْ تلبَسَ، فلا يَظهَرُ خِزيُ عُريَتِكَ. وكحِّلْ عَينَيكَ بكُحلٍ لكَيْ تُبصِرَ.</a:t>
            </a:r>
            <a:r>
              <a:rPr lang="en" b="1" noProof="0" dirty="0">
                <a:solidFill>
                  <a:schemeClr val="accent5">
                    <a:lumMod val="50000"/>
                  </a:schemeClr>
                </a:solidFill>
                <a:latin typeface="Comic Sans MS" panose="030F0702030302020204" pitchFamily="66" charset="0"/>
              </a:rPr>
              <a:t>.” </a:t>
            </a:r>
            <a:r>
              <a:rPr lang="ar-SA" sz="1400" b="1" dirty="0">
                <a:solidFill>
                  <a:schemeClr val="accent5">
                    <a:lumMod val="50000"/>
                  </a:schemeClr>
                </a:solidFill>
                <a:latin typeface="Comic Sans MS" panose="030F0702030302020204" pitchFamily="66" charset="0"/>
              </a:rPr>
              <a:t>(رؤيا </a:t>
            </a:r>
            <a:r>
              <a:rPr lang="fr-FR" sz="1400" b="1" dirty="0">
                <a:solidFill>
                  <a:schemeClr val="accent5">
                    <a:lumMod val="50000"/>
                  </a:schemeClr>
                </a:solidFill>
                <a:latin typeface="Comic Sans MS" panose="030F0702030302020204" pitchFamily="66" charset="0"/>
              </a:rPr>
              <a:t>18:3</a:t>
            </a:r>
            <a:r>
              <a:rPr lang="ar-SA" sz="1400" b="1" dirty="0">
                <a:solidFill>
                  <a:schemeClr val="accent5">
                    <a:lumMod val="50000"/>
                  </a:schemeClr>
                </a:solidFill>
                <a:latin typeface="Comic Sans MS" panose="030F0702030302020204" pitchFamily="66" charset="0"/>
              </a:rPr>
              <a:t>)</a:t>
            </a:r>
            <a:endParaRPr lang="en" sz="1400" b="1" noProof="0" dirty="0">
              <a:solidFill>
                <a:schemeClr val="accent5">
                  <a:lumMod val="50000"/>
                </a:schemeClr>
              </a:solidFill>
              <a:latin typeface="Comic Sans MS" panose="030F0702030302020204" pitchFamily="66" charset="0"/>
            </a:endParaRP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556502"/>
            <a:ext cx="9172574" cy="954107"/>
          </a:xfrm>
          <a:prstGeom prst="rect">
            <a:avLst/>
          </a:prstGeom>
          <a:noFill/>
        </p:spPr>
        <p:txBody>
          <a:bodyPr wrap="square" rtlCol="0">
            <a:spAutoFit/>
          </a:bodyPr>
          <a:lstStyle/>
          <a:p>
            <a:pPr algn="r" rtl="1">
              <a:spcBef>
                <a:spcPts val="600"/>
              </a:spcBef>
            </a:pPr>
            <a:r>
              <a:rPr lang="ar-SA" sz="2800" b="1" dirty="0"/>
              <a:t>وبما أن الشعور بالراحة مع وضعنا يسبب اللامبالاة (الفاترة)، ينصحنا يسوع بأن نفعل ثلاثة أشياء:</a:t>
            </a:r>
            <a:endParaRPr lang="en" sz="2400" b="1" noProof="0" dirty="0"/>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2075592624"/>
              </p:ext>
            </p:extLst>
          </p:nvPr>
        </p:nvGraphicFramePr>
        <p:xfrm>
          <a:off x="7595420" y="2472636"/>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3152262313"/>
              </p:ext>
            </p:extLst>
          </p:nvPr>
        </p:nvGraphicFramePr>
        <p:xfrm>
          <a:off x="3692937" y="2606574"/>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272697448"/>
              </p:ext>
            </p:extLst>
          </p:nvPr>
        </p:nvGraphicFramePr>
        <p:xfrm>
          <a:off x="-183437" y="2674132"/>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6882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4400" b="1" spc="1000" dirty="0">
                <a:ln/>
                <a:solidFill>
                  <a:srgbClr val="9A0000"/>
                </a:solidFill>
                <a:effectLst>
                  <a:outerShdw blurRad="38100" dist="38100" dir="2700000" algn="tl">
                    <a:srgbClr val="000000">
                      <a:alpha val="43137"/>
                    </a:srgbClr>
                  </a:outerShdw>
                </a:effectLst>
              </a:rPr>
              <a:t>النتيجة</a:t>
            </a:r>
            <a:endParaRPr lang="en" sz="4400" b="1" spc="1000" noProof="0" dirty="0">
              <a:ln/>
              <a:solidFill>
                <a:srgbClr val="9A0000"/>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E4BCCD5C-4172-42CC-60B3-53D32C94DF74}"/>
              </a:ext>
            </a:extLst>
          </p:cNvPr>
          <p:cNvSpPr txBox="1"/>
          <p:nvPr/>
        </p:nvSpPr>
        <p:spPr>
          <a:xfrm>
            <a:off x="1052512" y="752126"/>
            <a:ext cx="10086975" cy="400110"/>
          </a:xfrm>
          <a:prstGeom prst="rect">
            <a:avLst/>
          </a:prstGeom>
          <a:noFill/>
        </p:spPr>
        <p:txBody>
          <a:bodyPr wrap="square">
            <a:spAutoFit/>
          </a:bodyPr>
          <a:lstStyle/>
          <a:p>
            <a:pPr algn="ctr" rtl="1"/>
            <a:r>
              <a:rPr lang="en" sz="200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ar-SA" sz="2000" dirty="0" err="1">
                <a:solidFill>
                  <a:srgbClr val="FFFF00"/>
                </a:solidFill>
                <a:effectLst>
                  <a:outerShdw blurRad="38100" dist="38100" dir="2700000" algn="tl">
                    <a:srgbClr val="000000">
                      <a:alpha val="43137"/>
                    </a:srgbClr>
                  </a:outerShdw>
                </a:effectLst>
                <a:latin typeface="Comic Sans MS" panose="030F0702030302020204" pitchFamily="66" charset="0"/>
              </a:rPr>
              <a:t>هأنَذا</a:t>
            </a:r>
            <a:r>
              <a:rPr lang="ar-SA" sz="2000" dirty="0">
                <a:solidFill>
                  <a:srgbClr val="FFFF00"/>
                </a:solidFill>
                <a:effectLst>
                  <a:outerShdw blurRad="38100" dist="38100" dir="2700000" algn="tl">
                    <a:srgbClr val="000000">
                      <a:alpha val="43137"/>
                    </a:srgbClr>
                  </a:outerShdw>
                </a:effectLst>
                <a:latin typeface="Comic Sans MS" panose="030F0702030302020204" pitchFamily="66" charset="0"/>
              </a:rPr>
              <a:t> واقِفٌ علَى البابِ وأقرَعُ. إنْ سمِعَ أحَدٌ صوتي وفَتَحَ البابَ، أدخُلُ إليهِ وأتَعَشَّى معهُ وهو مَعي</a:t>
            </a:r>
            <a:r>
              <a:rPr lang="ar-SA" dirty="0">
                <a:solidFill>
                  <a:srgbClr val="FFFF00"/>
                </a:solidFill>
                <a:effectLst>
                  <a:outerShdw blurRad="38100" dist="38100" dir="2700000" algn="tl">
                    <a:srgbClr val="000000">
                      <a:alpha val="43137"/>
                    </a:srgbClr>
                  </a:outerShdw>
                </a:effectLst>
                <a:latin typeface="Comic Sans MS" panose="030F0702030302020204" pitchFamily="66" charset="0"/>
              </a:rPr>
              <a:t>.” (رؤيا </a:t>
            </a:r>
            <a:r>
              <a:rPr lang="fr-FR" dirty="0">
                <a:solidFill>
                  <a:srgbClr val="FFFF00"/>
                </a:solidFill>
                <a:effectLst>
                  <a:outerShdw blurRad="38100" dist="38100" dir="2700000" algn="tl">
                    <a:srgbClr val="000000">
                      <a:alpha val="43137"/>
                    </a:srgbClr>
                  </a:outerShdw>
                </a:effectLst>
                <a:latin typeface="Comic Sans MS" panose="030F0702030302020204" pitchFamily="66" charset="0"/>
              </a:rPr>
              <a:t>20:3</a:t>
            </a:r>
            <a:r>
              <a:rPr lang="ar-SA" dirty="0">
                <a:solidFill>
                  <a:srgbClr val="FFFF00"/>
                </a:solidFill>
                <a:effectLst>
                  <a:outerShdw blurRad="38100" dist="38100" dir="2700000" algn="tl">
                    <a:srgbClr val="000000">
                      <a:alpha val="43137"/>
                    </a:srgbClr>
                  </a:outerShdw>
                </a:effectLst>
                <a:latin typeface="Comic Sans MS" panose="030F0702030302020204" pitchFamily="66" charset="0"/>
              </a:rPr>
              <a:t>)</a:t>
            </a:r>
            <a:endParaRPr lang="en" sz="1400" noProof="0"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2829ADF-8BCB-B96C-C4D4-37F19020841F}"/>
              </a:ext>
            </a:extLst>
          </p:cNvPr>
          <p:cNvSpPr txBox="1"/>
          <p:nvPr/>
        </p:nvSpPr>
        <p:spPr>
          <a:xfrm>
            <a:off x="213741" y="1672539"/>
            <a:ext cx="7311009" cy="1200329"/>
          </a:xfrm>
          <a:prstGeom prst="rect">
            <a:avLst/>
          </a:prstGeom>
          <a:noFill/>
        </p:spPr>
        <p:txBody>
          <a:bodyPr wrap="square" rtlCol="0">
            <a:spAutoFit/>
          </a:bodyPr>
          <a:lstStyle/>
          <a:p>
            <a:pPr algn="r" rtl="1">
              <a:spcBef>
                <a:spcPts val="600"/>
              </a:spcBef>
            </a:pPr>
            <a:r>
              <a:rPr lang="ar-SA" sz="2400" b="1" dirty="0">
                <a:solidFill>
                  <a:schemeClr val="bg1"/>
                </a:solidFill>
                <a:effectLst>
                  <a:outerShdw blurRad="38100" dist="38100" dir="2700000" algn="tl">
                    <a:srgbClr val="000000">
                      <a:alpha val="43137"/>
                    </a:srgbClr>
                  </a:outerShdw>
                </a:effectLst>
              </a:rPr>
              <a:t>هناك مشكلة. أشعر أنني بخير روحيا، لكن يسوع يريدني أن أتحسن. ومع ذلك، إذا لم أكن مدركا لحاجتي للتغيير، فلن أتغير أبدا. لن أرغب أبدا في شراء ما أعتقد أنني أملكه بالفعل.</a:t>
            </a:r>
            <a:endParaRPr lang="en" sz="2400" b="1" noProof="0" dirty="0">
              <a:solidFill>
                <a:schemeClr val="bg1"/>
              </a:solidFill>
              <a:effectLst>
                <a:outerShdw blurRad="38100" dist="38100" dir="2700000" algn="tl">
                  <a:srgbClr val="000000">
                    <a:alpha val="43137"/>
                  </a:srgbClr>
                </a:outerShdw>
              </a:effectLst>
            </a:endParaRP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7820841" y="1512763"/>
            <a:ext cx="4177082"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194071" y="5658007"/>
            <a:ext cx="7330291" cy="830997"/>
          </a:xfrm>
          <a:prstGeom prst="rect">
            <a:avLst/>
          </a:prstGeom>
          <a:noFill/>
        </p:spPr>
        <p:txBody>
          <a:bodyPr wrap="square">
            <a:spAutoFit/>
          </a:bodyPr>
          <a:lstStyle/>
          <a:p>
            <a:pPr algn="r" rtl="1">
              <a:spcBef>
                <a:spcPts val="600"/>
              </a:spcBef>
            </a:pPr>
            <a:r>
              <a:rPr lang="ar-SA" sz="2400" b="1">
                <a:solidFill>
                  <a:schemeClr val="bg1"/>
                </a:solidFill>
                <a:effectLst>
                  <a:outerShdw blurRad="38100" dist="38100" dir="2700000" algn="tl">
                    <a:srgbClr val="000000">
                      <a:alpha val="43137"/>
                    </a:srgbClr>
                  </a:outerShdw>
                </a:effectLst>
              </a:rPr>
              <a:t>يسوع يطرق باب قلبي وينتظر بصبر. هو لا يقاطع حياتي ليجبرني على إقامة علاقة معه. قرار فتحها يعود لي.</a:t>
            </a:r>
            <a:endParaRPr lang="en" sz="2400" b="1" noProof="0" dirty="0">
              <a:solidFill>
                <a:schemeClr val="bg1"/>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D7CF9460-3BA7-0CC7-F4FC-CEEC531CBCF6}"/>
              </a:ext>
            </a:extLst>
          </p:cNvPr>
          <p:cNvSpPr txBox="1"/>
          <p:nvPr/>
        </p:nvSpPr>
        <p:spPr>
          <a:xfrm>
            <a:off x="213737" y="3960187"/>
            <a:ext cx="7311013" cy="1569660"/>
          </a:xfrm>
          <a:prstGeom prst="rect">
            <a:avLst/>
          </a:prstGeom>
          <a:noFill/>
        </p:spPr>
        <p:txBody>
          <a:bodyPr wrap="square">
            <a:spAutoFit/>
          </a:bodyPr>
          <a:lstStyle/>
          <a:p>
            <a:pPr algn="r" rtl="1">
              <a:spcBef>
                <a:spcPts val="600"/>
              </a:spcBef>
            </a:pPr>
            <a:r>
              <a:rPr lang="ar-SA" sz="2400" b="1" dirty="0">
                <a:solidFill>
                  <a:schemeClr val="bg1"/>
                </a:solidFill>
                <a:effectLst>
                  <a:outerShdw blurRad="38100" dist="38100" dir="2700000" algn="tl">
                    <a:srgbClr val="000000">
                      <a:alpha val="43137"/>
                    </a:srgbClr>
                  </a:outerShdw>
                </a:effectLst>
              </a:rPr>
              <a:t>توبيخ يسوع وعقابه ليسا بالضرورة سلبيين. يفضل طريق الحوار. يريد أن يجلس بهدوء معنا ويتحدث... "ها أنا واقف عند الباب وأطرق. إذا سمع أحد صوتي وفتح الباب، سأدخل إليه وأتناول الطعام معه، وهو معي" (رؤيا </a:t>
            </a:r>
            <a:r>
              <a:rPr lang="fr-FR" sz="2400" b="1" dirty="0">
                <a:solidFill>
                  <a:schemeClr val="bg1"/>
                </a:solidFill>
                <a:effectLst>
                  <a:outerShdw blurRad="38100" dist="38100" dir="2700000" algn="tl">
                    <a:srgbClr val="000000">
                      <a:alpha val="43137"/>
                    </a:srgbClr>
                  </a:outerShdw>
                </a:effectLst>
              </a:rPr>
              <a:t>20:3</a:t>
            </a:r>
            <a:r>
              <a:rPr lang="ar-SA" sz="2400" b="1" dirty="0">
                <a:solidFill>
                  <a:schemeClr val="bg1"/>
                </a:solidFill>
                <a:effectLst>
                  <a:outerShdw blurRad="38100" dist="38100" dir="2700000" algn="tl">
                    <a:srgbClr val="000000">
                      <a:alpha val="43137"/>
                    </a:srgbClr>
                  </a:outerShdw>
                </a:effectLst>
              </a:rPr>
              <a:t>).</a:t>
            </a:r>
            <a:endParaRPr lang="en" sz="2400" b="1" noProof="0" dirty="0">
              <a:solidFill>
                <a:schemeClr val="bg1"/>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D42E1793-AB39-CB92-4D6F-54157F255C62}"/>
              </a:ext>
            </a:extLst>
          </p:cNvPr>
          <p:cNvSpPr txBox="1"/>
          <p:nvPr/>
        </p:nvSpPr>
        <p:spPr>
          <a:xfrm>
            <a:off x="213738" y="3001029"/>
            <a:ext cx="7311009" cy="830997"/>
          </a:xfrm>
          <a:prstGeom prst="rect">
            <a:avLst/>
          </a:prstGeom>
          <a:noFill/>
        </p:spPr>
        <p:txBody>
          <a:bodyPr wrap="square">
            <a:spAutoFit/>
          </a:bodyPr>
          <a:lstStyle/>
          <a:p>
            <a:pPr algn="r" rtl="1">
              <a:spcBef>
                <a:spcPts val="600"/>
              </a:spcBef>
            </a:pPr>
            <a:r>
              <a:rPr lang="ar-SA" sz="2400" b="1" dirty="0">
                <a:solidFill>
                  <a:schemeClr val="bg1"/>
                </a:solidFill>
                <a:effectLst>
                  <a:outerShdw blurRad="38100" dist="38100" dir="2700000" algn="tl">
                    <a:srgbClr val="000000">
                      <a:alpha val="43137"/>
                    </a:srgbClr>
                  </a:outerShdw>
                </a:effectLst>
              </a:rPr>
              <a:t>لحل هذا، لدى يسوع طرقه الخاصة: "بقدر ما أحبب، أوبخ وأوبخ"؛ ويضيف: "توبوا" (رؤيا </a:t>
            </a:r>
            <a:r>
              <a:rPr lang="fr-FR" sz="2400" b="1" dirty="0">
                <a:solidFill>
                  <a:schemeClr val="bg1"/>
                </a:solidFill>
                <a:effectLst>
                  <a:outerShdw blurRad="38100" dist="38100" dir="2700000" algn="tl">
                    <a:srgbClr val="000000">
                      <a:alpha val="43137"/>
                    </a:srgbClr>
                  </a:outerShdw>
                </a:effectLst>
              </a:rPr>
              <a:t>19:3</a:t>
            </a:r>
            <a:r>
              <a:rPr lang="ar-SA" sz="2400" b="1" dirty="0">
                <a:solidFill>
                  <a:schemeClr val="bg1"/>
                </a:solidFill>
                <a:effectLst>
                  <a:outerShdw blurRad="38100" dist="38100" dir="2700000" algn="tl">
                    <a:srgbClr val="000000">
                      <a:alpha val="43137"/>
                    </a:srgbClr>
                  </a:outerShdw>
                </a:effectLst>
              </a:rPr>
              <a:t>).</a:t>
            </a:r>
            <a:endParaRPr lang="en" sz="2400" b="1" noProof="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righ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19664"/>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rtl="1"/>
            <a:r>
              <a:rPr lang="ar-SA" sz="4400" b="1" spc="1000">
                <a:ln w="6600">
                  <a:solidFill>
                    <a:srgbClr val="547D11"/>
                  </a:solidFill>
                  <a:prstDash val="solid"/>
                </a:ln>
                <a:solidFill>
                  <a:srgbClr val="FFFFFF"/>
                </a:solidFill>
                <a:effectLst>
                  <a:outerShdw dist="38100" dir="2700000" algn="tl" rotWithShape="0">
                    <a:srgbClr val="547D11"/>
                  </a:outerShdw>
                </a:effectLst>
              </a:rPr>
              <a:t>الإشباع</a:t>
            </a:r>
            <a:endParaRPr lang="en" sz="4400" b="1" spc="1000" noProof="0" dirty="0">
              <a:ln w="6600">
                <a:solidFill>
                  <a:srgbClr val="547D11"/>
                </a:solidFill>
                <a:prstDash val="solid"/>
              </a:ln>
              <a:solidFill>
                <a:srgbClr val="FFFFFF"/>
              </a:solidFill>
              <a:effectLst>
                <a:outerShdw dist="38100" dir="2700000" algn="tl" rotWithShape="0">
                  <a:srgbClr val="547D11"/>
                </a:outerShdw>
              </a:effectLst>
            </a:endParaRPr>
          </a:p>
        </p:txBody>
      </p:sp>
      <p:sp>
        <p:nvSpPr>
          <p:cNvPr id="5" name="CuadroTexto 4">
            <a:extLst>
              <a:ext uri="{FF2B5EF4-FFF2-40B4-BE49-F238E27FC236}">
                <a16:creationId xmlns:a16="http://schemas.microsoft.com/office/drawing/2014/main" id="{822B08B5-03F1-7D10-2A0D-78868031B585}"/>
              </a:ext>
            </a:extLst>
          </p:cNvPr>
          <p:cNvSpPr txBox="1"/>
          <p:nvPr/>
        </p:nvSpPr>
        <p:spPr>
          <a:xfrm>
            <a:off x="1238250" y="753726"/>
            <a:ext cx="9715500" cy="400110"/>
          </a:xfrm>
          <a:prstGeom prst="rect">
            <a:avLst/>
          </a:prstGeom>
          <a:noFill/>
        </p:spPr>
        <p:txBody>
          <a:bodyPr wrap="square">
            <a:spAutoFit/>
            <a:scene3d>
              <a:camera prst="orthographicFront"/>
              <a:lightRig rig="threePt" dir="t"/>
            </a:scene3d>
            <a:sp3d extrusionH="57150">
              <a:bevelT w="38100" h="38100"/>
            </a:sp3d>
          </a:bodyPr>
          <a:lstStyle/>
          <a:p>
            <a:pPr algn="ctr" rtl="1"/>
            <a:r>
              <a:rPr lang="en" b="1" noProof="0" dirty="0">
                <a:solidFill>
                  <a:srgbClr val="652F00"/>
                </a:solidFill>
                <a:latin typeface="Comic Sans MS" panose="030F0702030302020204" pitchFamily="66" charset="0"/>
              </a:rPr>
              <a:t>“</a:t>
            </a:r>
            <a:r>
              <a:rPr lang="ar-SA" sz="2000" b="1" dirty="0">
                <a:solidFill>
                  <a:srgbClr val="652F00"/>
                </a:solidFill>
                <a:latin typeface="Comic Sans MS" panose="030F0702030302020204" pitchFamily="66" charset="0"/>
              </a:rPr>
              <a:t>مَنْ يَغلِبُ فسأُعطيهِ أنْ يَجلِسَ مَعي في عَرشي، كما غَلَبتُ أنا أيضًا وجَلَستُ مع أبي في عَرشِهِ.</a:t>
            </a:r>
            <a:r>
              <a:rPr lang="en" sz="2000" b="1" dirty="0">
                <a:solidFill>
                  <a:srgbClr val="652F00"/>
                </a:solidFill>
                <a:latin typeface="Comic Sans MS" panose="030F0702030302020204" pitchFamily="66" charset="0"/>
              </a:rPr>
              <a:t>.” </a:t>
            </a:r>
            <a:r>
              <a:rPr lang="ar-SA" sz="1400" b="1" dirty="0">
                <a:solidFill>
                  <a:srgbClr val="652F00"/>
                </a:solidFill>
                <a:latin typeface="Comic Sans MS" panose="030F0702030302020204" pitchFamily="66" charset="0"/>
              </a:rPr>
              <a:t>(رؤيا </a:t>
            </a:r>
            <a:r>
              <a:rPr lang="fr-FR" sz="1400" b="1" dirty="0">
                <a:solidFill>
                  <a:srgbClr val="652F00"/>
                </a:solidFill>
                <a:latin typeface="Comic Sans MS" panose="030F0702030302020204" pitchFamily="66" charset="0"/>
              </a:rPr>
              <a:t>(21:3</a:t>
            </a:r>
            <a:endParaRPr lang="en" sz="1400" b="1" noProof="0" dirty="0">
              <a:solidFill>
                <a:srgbClr val="652F00"/>
              </a:solidFill>
              <a:latin typeface="Comic Sans MS" panose="030F0702030302020204" pitchFamily="66" charset="0"/>
            </a:endParaRPr>
          </a:p>
        </p:txBody>
      </p:sp>
      <p:sp>
        <p:nvSpPr>
          <p:cNvPr id="6" name="CuadroTexto 5">
            <a:extLst>
              <a:ext uri="{FF2B5EF4-FFF2-40B4-BE49-F238E27FC236}">
                <a16:creationId xmlns:a16="http://schemas.microsoft.com/office/drawing/2014/main" id="{8E5C6960-1860-D76D-4B0B-11C89FA21BEC}"/>
              </a:ext>
            </a:extLst>
          </p:cNvPr>
          <p:cNvSpPr txBox="1"/>
          <p:nvPr/>
        </p:nvSpPr>
        <p:spPr>
          <a:xfrm>
            <a:off x="182624" y="1443956"/>
            <a:ext cx="8052925" cy="1200329"/>
          </a:xfrm>
          <a:prstGeom prst="rect">
            <a:avLst/>
          </a:prstGeom>
          <a:noFill/>
        </p:spPr>
        <p:txBody>
          <a:bodyPr wrap="square" rtlCol="0">
            <a:spAutoFit/>
          </a:bodyPr>
          <a:lstStyle/>
          <a:p>
            <a:pPr algn="r" rtl="1">
              <a:spcBef>
                <a:spcPts val="600"/>
              </a:spcBef>
            </a:pPr>
            <a:r>
              <a:rPr lang="ar-SA" sz="2400" b="1" dirty="0"/>
              <a:t>يعلم يسوع أن الطريق ليس سهلا. يعرف جهودنا لشراء الذهب والرداء، ومرهم العين. هو يعرف صراعاتنا في تجاوز الفاتر، وفتح الباب، والتواصل معه. لهذا السبب يقول لنا: يمكنك أن تغلب، كما تغلبت أنا (رؤيا </a:t>
            </a:r>
            <a:r>
              <a:rPr lang="fr-FR" sz="2400" b="1" dirty="0"/>
              <a:t>21:3</a:t>
            </a:r>
            <a:r>
              <a:rPr lang="ar-SA" sz="2400" b="1" dirty="0"/>
              <a:t>).</a:t>
            </a:r>
            <a:endParaRPr lang="en" sz="2400" b="1" noProof="0" dirty="0"/>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389595953"/>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10;&#10;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7252" y="142312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702777"/>
            <a:ext cx="7921224" cy="830997"/>
          </a:xfrm>
          <a:prstGeom prst="rect">
            <a:avLst/>
          </a:prstGeom>
          <a:noFill/>
        </p:spPr>
        <p:txBody>
          <a:bodyPr wrap="square">
            <a:spAutoFit/>
          </a:bodyPr>
          <a:lstStyle/>
          <a:p>
            <a:pPr algn="r" rtl="1">
              <a:spcBef>
                <a:spcPts val="600"/>
              </a:spcBef>
            </a:pPr>
            <a:r>
              <a:rPr lang="ar-SA" sz="2400" b="1" dirty="0"/>
              <a:t>وهو يعلم أيضًا أننا لن نأخذ الخطوة الأولى أبدًا.</a:t>
            </a:r>
            <a:br>
              <a:rPr lang="ar-SA" sz="2400" b="1" dirty="0"/>
            </a:br>
            <a:r>
              <a:rPr lang="ar-SA" sz="2400" b="1" dirty="0"/>
              <a:t>فالله هو الذي يبادر دائمًا.</a:t>
            </a:r>
            <a:endParaRPr lang="en" sz="2400" b="1" noProof="0" dirty="0"/>
          </a:p>
        </p:txBody>
      </p:sp>
      <p:sp>
        <p:nvSpPr>
          <p:cNvPr id="4" name="CuadroTexto 3">
            <a:extLst>
              <a:ext uri="{FF2B5EF4-FFF2-40B4-BE49-F238E27FC236}">
                <a16:creationId xmlns:a16="http://schemas.microsoft.com/office/drawing/2014/main" id="{82C2B843-060C-CCBD-11AC-2B975296A9AF}"/>
              </a:ext>
            </a:extLst>
          </p:cNvPr>
          <p:cNvSpPr txBox="1"/>
          <p:nvPr/>
        </p:nvSpPr>
        <p:spPr>
          <a:xfrm>
            <a:off x="7752009" y="4093313"/>
            <a:ext cx="4257367" cy="2677656"/>
          </a:xfrm>
          <a:prstGeom prst="rect">
            <a:avLst/>
          </a:prstGeom>
          <a:noFill/>
        </p:spPr>
        <p:txBody>
          <a:bodyPr wrap="square">
            <a:spAutoFit/>
          </a:bodyPr>
          <a:lstStyle/>
          <a:p>
            <a:pPr algn="r" rtl="1">
              <a:spcBef>
                <a:spcPts val="600"/>
              </a:spcBef>
            </a:pPr>
            <a:r>
              <a:rPr lang="ar-SA" sz="2800" b="1" dirty="0"/>
              <a:t>مفتاح هذا السلوك الإلهي (الذي لا نستحقه) هو المحبة: "لقد أحببتك بمحبة أبدية" (إرميا </a:t>
            </a:r>
            <a:r>
              <a:rPr lang="fr-FR" sz="2800" b="1" dirty="0"/>
              <a:t>3:31</a:t>
            </a:r>
            <a:r>
              <a:rPr lang="ar-SA" sz="2800" b="1" dirty="0"/>
              <a:t>). يريد أن يكون له علاقة معنا. هل أريد أن أبني علاقة معه؟ هل سأفتح قلبي له وأحبه كما يحبني؟</a:t>
            </a:r>
            <a:endParaRPr lang="en" sz="2400" b="1" noProof="0" dirty="0"/>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righ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516104"/>
            <a:ext cx="9567512" cy="1912896"/>
          </a:xfrm>
          <a:prstGeom prst="rect">
            <a:avLst/>
          </a:prstGeom>
          <a:noFill/>
        </p:spPr>
        <p:txBody>
          <a:bodyPr wrap="square">
            <a:spAutoFit/>
            <a:scene3d>
              <a:camera prst="orthographicFront"/>
              <a:lightRig rig="threePt" dir="t"/>
            </a:scene3d>
            <a:sp3d extrusionH="57150">
              <a:bevelT h="25400" prst="softRound"/>
            </a:sp3d>
          </a:bodyPr>
          <a:lstStyle/>
          <a:p>
            <a:pPr algn="ctr" rtl="1">
              <a:lnSpc>
                <a:spcPts val="15000"/>
              </a:lnSpc>
            </a:pPr>
            <a:r>
              <a:rPr lang="ar-SA" sz="11500" spc="600">
                <a:ln w="0"/>
                <a:solidFill>
                  <a:srgbClr val="0C8A4D"/>
                </a:solidFill>
                <a:effectLst>
                  <a:outerShdw blurRad="38100" dist="25400" dir="5400000" algn="ctr" rotWithShape="0">
                    <a:srgbClr val="6E747A">
                      <a:alpha val="43000"/>
                    </a:srgbClr>
                  </a:outerShdw>
                </a:effectLst>
              </a:rPr>
              <a:t>اختبار الواقع</a:t>
            </a:r>
            <a:endParaRPr lang="en" sz="11500" spc="600" noProof="0" dirty="0">
              <a:ln w="0"/>
              <a:solidFill>
                <a:srgbClr val="0C8A4D"/>
              </a:solidFill>
              <a:effectLst>
                <a:outerShdw blurRad="38100" dist="25400" dir="5400000" algn="ctr" rotWithShape="0">
                  <a:srgbClr val="6E747A">
                    <a:alpha val="43000"/>
                  </a:srgbClr>
                </a:outerShdw>
              </a:effectLst>
            </a:endParaRP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769441"/>
          </a:xfrm>
          <a:prstGeom prst="rect">
            <a:avLst/>
          </a:prstGeom>
          <a:noFill/>
        </p:spPr>
        <p:txBody>
          <a:bodyPr wrap="square">
            <a:spAutoFit/>
          </a:bodyPr>
          <a:lstStyle/>
          <a:p>
            <a:pPr algn="ctr" rtl="1"/>
            <a:r>
              <a:rPr lang="ar-SA" sz="4400" dirty="0">
                <a:ln w="0"/>
                <a:solidFill>
                  <a:srgbClr val="6759E0"/>
                </a:solidFill>
                <a:effectLst>
                  <a:outerShdw blurRad="38100" dist="25400" dir="5400000" algn="ctr" rotWithShape="0">
                    <a:srgbClr val="6E747A">
                      <a:alpha val="43000"/>
                    </a:srgbClr>
                  </a:outerShdw>
                </a:effectLst>
              </a:rPr>
              <a:t>يوحنا </a:t>
            </a:r>
            <a:r>
              <a:rPr lang="fr-FR" sz="4400" dirty="0">
                <a:ln w="0"/>
                <a:solidFill>
                  <a:srgbClr val="6759E0"/>
                </a:solidFill>
                <a:effectLst>
                  <a:outerShdw blurRad="38100" dist="25400" dir="5400000" algn="ctr" rotWithShape="0">
                    <a:srgbClr val="6E747A">
                      <a:alpha val="43000"/>
                    </a:srgbClr>
                  </a:outerShdw>
                </a:effectLst>
              </a:rPr>
              <a:t>(11-1:15)</a:t>
            </a:r>
            <a:endParaRPr lang="en" sz="4400" noProof="0" dirty="0">
              <a:ln w="0"/>
              <a:solidFill>
                <a:srgbClr val="6759E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710</TotalTime>
  <Words>1275</Words>
  <Application>Microsoft Office PowerPoint</Application>
  <PresentationFormat>Panorámica</PresentationFormat>
  <Paragraphs>71</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Aptos</vt:lpstr>
      <vt:lpstr>Aptos Display</vt:lpstr>
      <vt:lpstr>Arial</vt:lpstr>
      <vt:lpstr>Comic Sans MS</vt:lpstr>
      <vt:lpstr>Inter</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121</cp:revision>
  <dcterms:created xsi:type="dcterms:W3CDTF">2026-02-21T18:00:10Z</dcterms:created>
  <dcterms:modified xsi:type="dcterms:W3CDTF">2026-03-25T19:28:45Z</dcterms:modified>
</cp:coreProperties>
</file>