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94656" autoAdjust="0"/>
  </p:normalViewPr>
  <p:slideViewPr>
    <p:cSldViewPr snapToGrid="0">
      <p:cViewPr varScale="1">
        <p:scale>
          <a:sx n="99" d="100"/>
          <a:sy n="99" d="100"/>
        </p:scale>
        <p:origin x="180" y="7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pPr rtl="1"/>
          <a:r>
            <a:rPr lang="ar-SA" sz="2400" b="1">
              <a:solidFill>
                <a:schemeClr val="accent2">
                  <a:lumMod val="50000"/>
                </a:schemeClr>
              </a:solidFill>
              <a:effectLst/>
            </a:rPr>
            <a:t>بعض صفات الله</a:t>
          </a:r>
          <a:endParaRPr lang="en" sz="2400" b="1" dirty="0">
            <a:solidFill>
              <a:schemeClr val="accent2">
                <a:lumMod val="50000"/>
              </a:schemeClr>
            </a:solidFill>
            <a:effectLst/>
          </a:endParaRP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ctr" rtl="1"/>
          <a:r>
            <a:rPr lang="ar-SA" sz="2400" b="1" dirty="0">
              <a:effectLst>
                <a:outerShdw blurRad="38100" dist="38100" dir="2700000" algn="tl">
                  <a:srgbClr val="000000">
                    <a:alpha val="43137"/>
                  </a:srgbClr>
                </a:outerShdw>
              </a:effectLst>
            </a:rPr>
            <a:t>الصالح (مزمور </a:t>
          </a:r>
          <a:r>
            <a:rPr lang="fr-FR" sz="2400" b="1" dirty="0">
              <a:effectLst>
                <a:outerShdw blurRad="38100" dist="38100" dir="2700000" algn="tl">
                  <a:srgbClr val="000000">
                    <a:alpha val="43137"/>
                  </a:srgbClr>
                </a:outerShdw>
              </a:effectLst>
            </a:rPr>
            <a:t>7:11</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ctr" rtl="1"/>
          <a:r>
            <a:rPr lang="ar-SA" sz="2400" b="1" dirty="0">
              <a:effectLst>
                <a:outerShdw blurRad="38100" dist="38100" dir="2700000" algn="tl">
                  <a:srgbClr val="000000">
                    <a:alpha val="43137"/>
                  </a:srgbClr>
                </a:outerShdw>
              </a:effectLst>
            </a:rPr>
            <a:t>رحيم (سفر تثنية </a:t>
          </a:r>
          <a:r>
            <a:rPr lang="fr-FR" sz="2400" b="1" dirty="0">
              <a:effectLst>
                <a:outerShdw blurRad="38100" dist="38100" dir="2700000" algn="tl">
                  <a:srgbClr val="000000">
                    <a:alpha val="43137"/>
                  </a:srgbClr>
                </a:outerShdw>
              </a:effectLst>
            </a:rPr>
            <a:t>31:4</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ctr" rtl="1"/>
          <a:r>
            <a:rPr lang="ar-SA" sz="2400" b="1" dirty="0">
              <a:effectLst>
                <a:outerShdw blurRad="38100" dist="38100" dir="2700000" algn="tl">
                  <a:srgbClr val="000000">
                    <a:alpha val="43137"/>
                  </a:srgbClr>
                </a:outerShdw>
              </a:effectLst>
            </a:rPr>
            <a:t>صبور ومريح (رومية </a:t>
          </a:r>
          <a:r>
            <a:rPr lang="fr-FR" sz="2400" b="1" dirty="0">
              <a:effectLst>
                <a:outerShdw blurRad="38100" dist="38100" dir="2700000" algn="tl">
                  <a:srgbClr val="000000">
                    <a:alpha val="43137"/>
                  </a:srgbClr>
                </a:outerShdw>
              </a:effectLst>
            </a:rPr>
            <a:t>5:15</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ctr" rtl="1"/>
          <a:r>
            <a:rPr lang="ar-SA" sz="2400" b="1" dirty="0">
              <a:effectLst>
                <a:outerShdw blurRad="38100" dist="38100" dir="2700000" algn="tl">
                  <a:srgbClr val="000000">
                    <a:alpha val="43137"/>
                  </a:srgbClr>
                </a:outerShdw>
              </a:effectLst>
            </a:rPr>
            <a:t>مانح النعمة (رومية </a:t>
          </a:r>
          <a:r>
            <a:rPr lang="fr-FR" sz="2400" b="1" dirty="0">
              <a:effectLst>
                <a:outerShdw blurRad="38100" dist="38100" dir="2700000" algn="tl">
                  <a:srgbClr val="000000">
                    <a:alpha val="43137"/>
                  </a:srgbClr>
                </a:outerShdw>
              </a:effectLst>
            </a:rPr>
            <a:t>24:3</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ctr" rtl="1"/>
          <a:r>
            <a:rPr lang="ar-SA" sz="2400" b="1" dirty="0">
              <a:effectLst>
                <a:outerShdw blurRad="38100" dist="38100" dir="2700000" algn="tl">
                  <a:srgbClr val="000000">
                    <a:alpha val="43137"/>
                  </a:srgbClr>
                </a:outerShdw>
              </a:effectLst>
            </a:rPr>
            <a:t>الغفور (مزمور 86: 5)</a:t>
          </a:r>
          <a:endParaRPr lang="en" sz="2400" b="1" dirty="0">
            <a:effectLst>
              <a:outerShdw blurRad="38100" dist="38100" dir="2700000" algn="tl">
                <a:srgbClr val="000000">
                  <a:alpha val="43137"/>
                </a:srgbClr>
              </a:outerShdw>
            </a:effectLst>
          </a:endParaRP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ctr" rtl="1"/>
          <a:r>
            <a:rPr lang="ar-SA" sz="2400" b="1" dirty="0">
              <a:effectLst>
                <a:outerShdw blurRad="38100" dist="38100" dir="2700000" algn="tl">
                  <a:srgbClr val="000000">
                    <a:alpha val="43137"/>
                  </a:srgbClr>
                </a:outerShdw>
              </a:effectLst>
            </a:rPr>
            <a:t>الملك (المزمور </a:t>
          </a:r>
          <a:r>
            <a:rPr lang="fr-FR" sz="2400" b="1" dirty="0">
              <a:effectLst>
                <a:outerShdw blurRad="38100" dist="38100" dir="2700000" algn="tl">
                  <a:srgbClr val="000000">
                    <a:alpha val="43137"/>
                  </a:srgbClr>
                </a:outerShdw>
              </a:effectLst>
            </a:rPr>
            <a:t>8:47</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ctr" rtl="1"/>
          <a:r>
            <a:rPr lang="ar-SA" sz="2400" b="1" dirty="0">
              <a:effectLst>
                <a:outerShdw blurRad="38100" dist="38100" dir="2700000" algn="tl">
                  <a:srgbClr val="000000">
                    <a:alpha val="43137"/>
                  </a:srgbClr>
                </a:outerShdw>
              </a:effectLst>
            </a:rPr>
            <a:t>الأبدي (تكوين </a:t>
          </a:r>
          <a:r>
            <a:rPr lang="fr-FR" sz="2400" b="1" dirty="0">
              <a:effectLst>
                <a:outerShdw blurRad="38100" dist="38100" dir="2700000" algn="tl">
                  <a:srgbClr val="000000">
                    <a:alpha val="43137"/>
                  </a:srgbClr>
                </a:outerShdw>
              </a:effectLst>
            </a:rPr>
            <a:t>33:21</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ctr" rtl="1"/>
          <a:r>
            <a:rPr lang="ar-SA" sz="2400" dirty="0">
              <a:effectLst>
                <a:outerShdw blurRad="38100" dist="38100" dir="2700000" algn="tl">
                  <a:srgbClr val="000000">
                    <a:alpha val="43137"/>
                  </a:srgbClr>
                </a:outerShdw>
              </a:effectLst>
            </a:rPr>
            <a:t>القدير (تكوين </a:t>
          </a:r>
          <a:r>
            <a:rPr lang="fr-FR" sz="2400" dirty="0">
              <a:effectLst>
                <a:outerShdw blurRad="38100" dist="38100" dir="2700000" algn="tl">
                  <a:srgbClr val="000000">
                    <a:alpha val="43137"/>
                  </a:srgbClr>
                </a:outerShdw>
              </a:effectLst>
            </a:rPr>
            <a:t>1:17</a:t>
          </a:r>
          <a:r>
            <a:rPr lang="ar-SA" sz="2400"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ctr" rtl="1"/>
          <a:r>
            <a:rPr lang="ar-SA" sz="2400" b="1" dirty="0">
              <a:effectLst>
                <a:outerShdw blurRad="38100" dist="38100" dir="2700000" algn="tl">
                  <a:srgbClr val="000000">
                    <a:alpha val="43137"/>
                  </a:srgbClr>
                </a:outerShdw>
              </a:effectLst>
            </a:rPr>
            <a:t>كلي العلم (1 يوحنا </a:t>
          </a:r>
          <a:r>
            <a:rPr lang="fr-FR" sz="2400" b="1" dirty="0">
              <a:effectLst>
                <a:outerShdw blurRad="38100" dist="38100" dir="2700000" algn="tl">
                  <a:srgbClr val="000000">
                    <a:alpha val="43137"/>
                  </a:srgbClr>
                </a:outerShdw>
              </a:effectLst>
            </a:rPr>
            <a:t>20:3</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ctr" rtl="1"/>
          <a:r>
            <a:rPr lang="ar-SA" sz="2400" b="1" dirty="0">
              <a:effectLst>
                <a:outerShdw blurRad="38100" dist="38100" dir="2700000" algn="tl">
                  <a:srgbClr val="000000">
                    <a:alpha val="43137"/>
                  </a:srgbClr>
                </a:outerShdw>
              </a:effectLst>
            </a:rPr>
            <a:t>عارف المستقبل (إشعياء </a:t>
          </a:r>
          <a:r>
            <a:rPr lang="fr-FR" sz="2400" b="1" dirty="0">
              <a:effectLst>
                <a:outerShdw blurRad="38100" dist="38100" dir="2700000" algn="tl">
                  <a:srgbClr val="000000">
                    <a:alpha val="43137"/>
                  </a:srgbClr>
                </a:outerShdw>
              </a:effectLst>
            </a:rPr>
            <a:t>10:46</a:t>
          </a:r>
          <a:r>
            <a:rPr lang="ar-SA" sz="2400" b="1" dirty="0">
              <a:effectLst>
                <a:outerShdw blurRad="38100" dist="38100" dir="2700000" algn="tl">
                  <a:srgbClr val="000000">
                    <a:alpha val="43137"/>
                  </a:srgbClr>
                </a:outerShdw>
              </a:effectLst>
            </a:rPr>
            <a:t>)</a:t>
          </a:r>
          <a:endParaRPr lang="en" sz="2400" b="1" dirty="0">
            <a:effectLst>
              <a:outerShdw blurRad="38100" dist="38100" dir="2700000" algn="tl">
                <a:srgbClr val="000000">
                  <a:alpha val="43137"/>
                </a:srgbClr>
              </a:outerShdw>
            </a:effectLst>
          </a:endParaRP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val="rev"/>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306587"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426372" custLinFactNeighborX="500000" custLinFactNeighborY="-18240"/>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59976" custLinFactNeighborX="-25292" custLinFactNeighborY="-12896">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426372" custLinFactNeighborX="500000" custLinFactNeighborY="-16047"/>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59976" custLinFactNeighborX="-25561" custLinFactNeighborY="-13372">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417699" custLinFactNeighborX="500000" custLinFactNeighborY="-15320"/>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59976" custLinFactNeighborX="-28156" custLinFactNeighborY="-15320">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417273" custLinFactNeighborX="500000" custLinFactNeighborY="-2165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59976" custLinFactNeighborX="-30158" custLinFactNeighborY="-24070">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416133" custLinFactNeighborX="500000" custLinFactNeighborY="-16093"/>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59976" custLinFactNeighborX="-28156" custLinFactNeighborY="-28391">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416569" custLinFactNeighborX="500000" custLinFactNeighborY="-16046"/>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59976" custLinFactNeighborX="-28156" custLinFactNeighborY="-34768">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418350" custLinFactNeighborX="500000" custLinFactNeighborY="-20117"/>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59976" custLinFactNeighborX="-28156" custLinFactNeighborY="-36386">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423698" custLinFactNeighborX="500000" custLinFactNeighborY="-31271"/>
      <dgm:spPr>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59976" custLinFactNeighborX="-28156" custLinFactNeighborY="-39056">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418350" custLinFactNeighborX="500000" custLinFactNeighborY="-34749"/>
      <dgm:spPr>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59976" custLinFactNeighborX="-28156" custLinFactNeighborY="-34745">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412998" custLinFactNeighborX="500000" custLinFactNeighborY="-18545"/>
      <dgm:spPr>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59976" custLinFactNeighborX="-28156" custLinFactNeighborY="-29419">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pPr algn="ctr" rtl="1"/>
          <a:r>
            <a:rPr lang="ar-SA" sz="2400" b="1" dirty="0"/>
            <a:t>من المحبة، خلق البشر ذكرا وأنثى، و"أمرهم" أن يحبوا بعضهم البعض (تكوين </a:t>
          </a:r>
          <a:r>
            <a:rPr lang="fr-FR" sz="2400" b="1" dirty="0"/>
            <a:t>24:2</a:t>
          </a:r>
          <a:r>
            <a:rPr lang="ar-SA" sz="2400" b="1" dirty="0"/>
            <a:t>)</a:t>
          </a:r>
          <a:endParaRPr lang="es-ES" sz="2400" dirty="0"/>
        </a:p>
      </dgm:t>
    </dgm:pt>
    <dgm:pt modelId="{4C9A7018-B2CE-42BF-A281-5E10875A13F1}" type="parTrans" cxnId="{8689526F-3F2D-4D5B-85B9-354F99C6A2BD}">
      <dgm:prSet/>
      <dgm:spPr/>
      <dgm:t>
        <a:bodyPr/>
        <a:lstStyle/>
        <a:p>
          <a:pPr algn="ctr" rtl="1"/>
          <a:endParaRPr lang="es-ES" sz="2400"/>
        </a:p>
      </dgm:t>
    </dgm:pt>
    <dgm:pt modelId="{A0E0F607-A8A1-4D28-8FDB-3181722F23EE}" type="sibTrans" cxnId="{8689526F-3F2D-4D5B-85B9-354F99C6A2BD}">
      <dgm:prSet/>
      <dgm:spPr/>
      <dgm:t>
        <a:bodyPr/>
        <a:lstStyle/>
        <a:p>
          <a:pPr algn="ctr" rtl="1"/>
          <a:endParaRPr lang="es-ES" sz="2400"/>
        </a:p>
      </dgm:t>
    </dgm:pt>
    <dgm:pt modelId="{5151950E-25EE-491B-9ED4-6C0A68749A6B}">
      <dgm:prSet custT="1"/>
      <dgm:spPr/>
      <dgm:t>
        <a:bodyPr/>
        <a:lstStyle/>
        <a:p>
          <a:pPr algn="ctr" rtl="1"/>
          <a:r>
            <a:rPr lang="ar-SA" sz="2400" b="1" dirty="0"/>
            <a:t>بدافع المحبة، عندما أخطأ آدم وحواء، بحث عنهما وأعطاهم الأمل (تكوين </a:t>
          </a:r>
          <a:r>
            <a:rPr lang="fr-FR" sz="2400" b="1" dirty="0"/>
            <a:t>15-9:3</a:t>
          </a:r>
          <a:r>
            <a:rPr lang="ar-SA" sz="2400" b="1" dirty="0"/>
            <a:t>)</a:t>
          </a:r>
          <a:endParaRPr lang="es-ES" sz="2400" dirty="0"/>
        </a:p>
      </dgm:t>
    </dgm:pt>
    <dgm:pt modelId="{F2203E7C-B62E-40EA-B64D-061F039E65AD}" type="parTrans" cxnId="{056401CB-BBE6-4C93-9CB5-CC04AB7F0927}">
      <dgm:prSet/>
      <dgm:spPr/>
      <dgm:t>
        <a:bodyPr/>
        <a:lstStyle/>
        <a:p>
          <a:pPr algn="ctr" rtl="1"/>
          <a:endParaRPr lang="es-ES" sz="2400"/>
        </a:p>
      </dgm:t>
    </dgm:pt>
    <dgm:pt modelId="{826A5D19-3C89-4A65-B3E1-52F7B15B8BE1}" type="sibTrans" cxnId="{056401CB-BBE6-4C93-9CB5-CC04AB7F0927}">
      <dgm:prSet/>
      <dgm:spPr/>
      <dgm:t>
        <a:bodyPr/>
        <a:lstStyle/>
        <a:p>
          <a:pPr algn="ctr" rtl="1"/>
          <a:endParaRPr lang="es-ES" sz="2400"/>
        </a:p>
      </dgm:t>
    </dgm:pt>
    <dgm:pt modelId="{5701CF90-983B-48D9-9230-994BFA83378E}">
      <dgm:prSet custT="1"/>
      <dgm:spPr/>
      <dgm:t>
        <a:bodyPr/>
        <a:lstStyle/>
        <a:p>
          <a:pPr algn="ctr" rtl="1"/>
          <a:r>
            <a:rPr lang="ar-SA" sz="2400" b="1" dirty="0"/>
            <a:t>بدافع المحبة، عقد عهدا مع إبراهيم ووعد بالبركات لجميع البشر (تكوين </a:t>
          </a:r>
          <a:r>
            <a:rPr lang="fr-FR" sz="2400" b="1" dirty="0"/>
            <a:t>4:26</a:t>
          </a:r>
          <a:r>
            <a:rPr lang="ar-SA" sz="2400" b="1" dirty="0"/>
            <a:t>)</a:t>
          </a:r>
          <a:endParaRPr lang="es-ES" sz="2400" dirty="0"/>
        </a:p>
      </dgm:t>
    </dgm:pt>
    <dgm:pt modelId="{EE0AA3FF-FD69-4F59-B8F4-1D58E0EC7EEB}" type="parTrans" cxnId="{22D302E8-3AD2-49D3-BAD9-0B191323F253}">
      <dgm:prSet/>
      <dgm:spPr/>
      <dgm:t>
        <a:bodyPr/>
        <a:lstStyle/>
        <a:p>
          <a:pPr algn="ctr" rtl="1"/>
          <a:endParaRPr lang="es-ES" sz="2400"/>
        </a:p>
      </dgm:t>
    </dgm:pt>
    <dgm:pt modelId="{FEBCE5B6-9181-4999-B393-D4F0357A4778}" type="sibTrans" cxnId="{22D302E8-3AD2-49D3-BAD9-0B191323F253}">
      <dgm:prSet/>
      <dgm:spPr/>
      <dgm:t>
        <a:bodyPr/>
        <a:lstStyle/>
        <a:p>
          <a:pPr algn="ctr" rtl="1"/>
          <a:endParaRPr lang="es-ES" sz="2400"/>
        </a:p>
      </dgm:t>
    </dgm:pt>
    <dgm:pt modelId="{407D9F71-2FE2-496C-AC9C-CA68C67A3754}">
      <dgm:prSet custT="1"/>
      <dgm:spPr/>
      <dgm:t>
        <a:bodyPr/>
        <a:lstStyle/>
        <a:p>
          <a:pPr algn="ctr" rtl="1"/>
          <a:r>
            <a:rPr lang="ar-SA" sz="2400" b="1" dirty="0"/>
            <a:t>بدافع المحبة، أعطى ابنه – يسوع المسيح – ليموت من أجل خطايانا (يوحنا </a:t>
          </a:r>
          <a:r>
            <a:rPr lang="fr-FR" sz="2400" b="1" dirty="0"/>
            <a:t>16:3</a:t>
          </a:r>
          <a:r>
            <a:rPr lang="ar-SA" sz="2400" b="1" dirty="0"/>
            <a:t>)</a:t>
          </a:r>
          <a:endParaRPr lang="es-ES" sz="2400" dirty="0"/>
        </a:p>
      </dgm:t>
    </dgm:pt>
    <dgm:pt modelId="{457D49F2-DFF8-4A25-8E6F-4A5883372814}" type="parTrans" cxnId="{4E8A3D3A-16BF-48B7-9CD0-2758C91E40A2}">
      <dgm:prSet/>
      <dgm:spPr/>
      <dgm:t>
        <a:bodyPr/>
        <a:lstStyle/>
        <a:p>
          <a:pPr algn="ctr" rtl="1"/>
          <a:endParaRPr lang="es-ES" sz="2400"/>
        </a:p>
      </dgm:t>
    </dgm:pt>
    <dgm:pt modelId="{AB5BB2D8-21EF-42B0-BD17-AFA53B6BE318}" type="sibTrans" cxnId="{4E8A3D3A-16BF-48B7-9CD0-2758C91E40A2}">
      <dgm:prSet/>
      <dgm:spPr/>
      <dgm:t>
        <a:bodyPr/>
        <a:lstStyle/>
        <a:p>
          <a:pPr algn="ctr" rtl="1"/>
          <a:endParaRPr lang="es-ES" sz="24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X="130223" custLinFactNeighborX="200000" custLinFactNeighborY="-1245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97099" custScaleY="132883" custLinFactX="131673" custLinFactNeighborX="200000" custLinFactNeighborY="1780">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X="16853" custLinFactNeighborX="100000" custLinFactNeighborY="-9371"/>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ScaleY="142671" custLinFactX="16853" custLinFactNeighborX="100000" custLinFactNeighborY="12392">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X="-5226" custLinFactNeighborX="-100000" custLinFactNeighborY="-1194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ScaleY="159264" custLinFactX="-1793" custLinFactNeighborX="-100000" custLinFactNeighborY="11136">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X="-160136" custLinFactNeighborX="-200000" custLinFactNeighborY="-21967"/>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ScaleX="94911" custScaleY="156258" custLinFactX="-155526" custLinFactNeighborX="-200000" custLinFactNeighborY="-6341">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pPr rtl="1"/>
          <a:r>
            <a:rPr lang="ar-SA" sz="2800" b="1" dirty="0">
              <a:solidFill>
                <a:schemeClr val="tx1"/>
              </a:solidFill>
            </a:rPr>
            <a:t>متى</a:t>
          </a:r>
          <a:endParaRPr lang="en" sz="2800" b="1" dirty="0">
            <a:solidFill>
              <a:schemeClr val="tx1"/>
            </a:solidFill>
          </a:endParaRPr>
        </a:p>
      </dgm:t>
    </dgm:pt>
    <dgm:pt modelId="{72E78D4C-320A-4B3E-9AB0-DC674C65A830}" type="parTrans" cxnId="{D8134039-1714-4D6F-8E9B-70F3CE46C09F}">
      <dgm:prSet/>
      <dgm:spPr/>
      <dgm:t>
        <a:bodyPr/>
        <a:lstStyle/>
        <a:p>
          <a:endParaRPr lang="es-ES" sz="2400" b="1"/>
        </a:p>
      </dgm:t>
    </dgm:pt>
    <dgm:pt modelId="{CB06DAC3-E375-4959-9FE7-399FE780F198}" type="sibTrans" cxnId="{D8134039-1714-4D6F-8E9B-70F3CE46C09F}">
      <dgm:prSet/>
      <dgm:spPr/>
      <dgm:t>
        <a:bodyPr/>
        <a:lstStyle/>
        <a:p>
          <a:endParaRPr lang="es-ES" sz="2400" b="1"/>
        </a:p>
      </dgm:t>
    </dgm:pt>
    <dgm:pt modelId="{8EF7199A-91FE-4008-861B-973085F638AC}">
      <dgm:prSet phldrT="[Texto]" phldr="0" custT="1"/>
      <dgm:spPr/>
      <dgm:t>
        <a:bodyPr/>
        <a:lstStyle/>
        <a:p>
          <a:pPr rtl="1"/>
          <a:r>
            <a:rPr lang="ar-SA" sz="2400" b="1"/>
            <a:t>من يهودي إلى اليهود</a:t>
          </a:r>
          <a:endParaRPr lang="en" sz="2400" b="1" dirty="0"/>
        </a:p>
      </dgm:t>
    </dgm:pt>
    <dgm:pt modelId="{20F6B549-39AC-41C2-9E64-2F5515F6AA98}" type="parTrans" cxnId="{7C3A2F35-1915-4E33-9452-CE213524AA2C}">
      <dgm:prSet/>
      <dgm:spPr/>
      <dgm:t>
        <a:bodyPr/>
        <a:lstStyle/>
        <a:p>
          <a:endParaRPr lang="es-ES" sz="2400" b="1"/>
        </a:p>
      </dgm:t>
    </dgm:pt>
    <dgm:pt modelId="{6615AD86-6751-4A8A-B337-F4707A48FCB4}" type="sibTrans" cxnId="{7C3A2F35-1915-4E33-9452-CE213524AA2C}">
      <dgm:prSet/>
      <dgm:spPr/>
      <dgm:t>
        <a:bodyPr/>
        <a:lstStyle/>
        <a:p>
          <a:endParaRPr lang="es-ES" sz="2400" b="1"/>
        </a:p>
      </dgm:t>
    </dgm:pt>
    <dgm:pt modelId="{A22F9BDF-26BF-4567-9F32-DF995FB89CD4}">
      <dgm:prSet phldrT="[Texto]" phldr="0" custT="1"/>
      <dgm:spPr/>
      <dgm:t>
        <a:bodyPr/>
        <a:lstStyle/>
        <a:p>
          <a:pPr rtl="1"/>
          <a:r>
            <a:rPr lang="ar-SA" sz="2800" b="1" i="0" dirty="0">
              <a:effectLst>
                <a:outerShdw blurRad="38100" dist="38100" dir="2700000" algn="tl">
                  <a:srgbClr val="000000">
                    <a:alpha val="43137"/>
                  </a:srgbClr>
                </a:outerShdw>
              </a:effectLst>
            </a:rPr>
            <a:t>مَرقُسَ </a:t>
          </a:r>
          <a:endParaRPr lang="en" sz="2800" b="1" dirty="0">
            <a:effectLst>
              <a:outerShdw blurRad="38100" dist="38100" dir="2700000" algn="tl">
                <a:srgbClr val="000000">
                  <a:alpha val="43137"/>
                </a:srgbClr>
              </a:outerShdw>
            </a:effectLst>
          </a:endParaRPr>
        </a:p>
      </dgm:t>
    </dgm:pt>
    <dgm:pt modelId="{88BC0AE3-7B4B-4F70-8BEC-DE6C42091F3F}" type="parTrans" cxnId="{8DD914FF-D31C-4DC3-A6C4-53EAA10DFB94}">
      <dgm:prSet/>
      <dgm:spPr/>
      <dgm:t>
        <a:bodyPr/>
        <a:lstStyle/>
        <a:p>
          <a:endParaRPr lang="es-ES" sz="2400" b="1"/>
        </a:p>
      </dgm:t>
    </dgm:pt>
    <dgm:pt modelId="{D74DEE45-E550-4470-90F5-40875663B804}" type="sibTrans" cxnId="{8DD914FF-D31C-4DC3-A6C4-53EAA10DFB94}">
      <dgm:prSet/>
      <dgm:spPr/>
      <dgm:t>
        <a:bodyPr/>
        <a:lstStyle/>
        <a:p>
          <a:endParaRPr lang="es-ES" sz="2400" b="1"/>
        </a:p>
      </dgm:t>
    </dgm:pt>
    <dgm:pt modelId="{CB91EFF0-CA0E-4741-8884-D8C05A143AB9}">
      <dgm:prSet phldrT="[Texto]" phldr="0" custT="1"/>
      <dgm:spPr/>
      <dgm:t>
        <a:bodyPr/>
        <a:lstStyle/>
        <a:p>
          <a:pPr rtl="1"/>
          <a:r>
            <a:rPr lang="ar-SA" sz="2400" b="1" dirty="0"/>
            <a:t>من يهودي إلى الأمم</a:t>
          </a:r>
          <a:endParaRPr lang="en" sz="2400" b="1" dirty="0"/>
        </a:p>
      </dgm:t>
    </dgm:pt>
    <dgm:pt modelId="{187FC25D-9FE0-4FC4-921F-995DAA8A2B0E}" type="parTrans" cxnId="{F40A70FA-7AA8-4EBF-A3C2-4C5B0A186F50}">
      <dgm:prSet/>
      <dgm:spPr/>
      <dgm:t>
        <a:bodyPr/>
        <a:lstStyle/>
        <a:p>
          <a:endParaRPr lang="es-ES" sz="2400" b="1"/>
        </a:p>
      </dgm:t>
    </dgm:pt>
    <dgm:pt modelId="{C86B2649-25F7-4238-9318-58ADB1ED1738}" type="sibTrans" cxnId="{F40A70FA-7AA8-4EBF-A3C2-4C5B0A186F50}">
      <dgm:prSet/>
      <dgm:spPr/>
      <dgm:t>
        <a:bodyPr/>
        <a:lstStyle/>
        <a:p>
          <a:endParaRPr lang="es-ES" sz="2400" b="1"/>
        </a:p>
      </dgm:t>
    </dgm:pt>
    <dgm:pt modelId="{DF42A562-9218-4641-9436-2627B0540C2E}">
      <dgm:prSet phldrT="[Texto]" phldr="0" custT="1"/>
      <dgm:spPr/>
      <dgm:t>
        <a:bodyPr/>
        <a:lstStyle/>
        <a:p>
          <a:pPr rtl="1"/>
          <a:r>
            <a:rPr lang="ar-SA" sz="2800" b="1" dirty="0">
              <a:solidFill>
                <a:schemeClr val="tx1"/>
              </a:solidFill>
            </a:rPr>
            <a:t>لوقا</a:t>
          </a:r>
          <a:endParaRPr lang="en" sz="2800" b="1" dirty="0">
            <a:solidFill>
              <a:schemeClr val="tx1"/>
            </a:solidFill>
          </a:endParaRPr>
        </a:p>
      </dgm:t>
    </dgm:pt>
    <dgm:pt modelId="{14DC8658-2464-48AA-8964-922467BFC3CF}" type="parTrans" cxnId="{036B961A-483C-468E-AE96-A846E916FD3A}">
      <dgm:prSet/>
      <dgm:spPr/>
      <dgm:t>
        <a:bodyPr/>
        <a:lstStyle/>
        <a:p>
          <a:endParaRPr lang="es-ES" sz="2400" b="1"/>
        </a:p>
      </dgm:t>
    </dgm:pt>
    <dgm:pt modelId="{645EAD73-AD45-472B-B3B3-3426E623E276}" type="sibTrans" cxnId="{036B961A-483C-468E-AE96-A846E916FD3A}">
      <dgm:prSet/>
      <dgm:spPr/>
      <dgm:t>
        <a:bodyPr/>
        <a:lstStyle/>
        <a:p>
          <a:endParaRPr lang="es-ES" sz="2400" b="1"/>
        </a:p>
      </dgm:t>
    </dgm:pt>
    <dgm:pt modelId="{19D61260-ABA2-4CEE-8F03-FA377DA6BA09}">
      <dgm:prSet phldrT="[Texto]" phldr="0" custT="1"/>
      <dgm:spPr/>
      <dgm:t>
        <a:bodyPr/>
        <a:lstStyle/>
        <a:p>
          <a:pPr rtl="1"/>
          <a:r>
            <a:rPr lang="ar-SA" sz="2400" b="1"/>
            <a:t>من غير يهودي إلى غير اليهود</a:t>
          </a:r>
          <a:endParaRPr lang="en" sz="2400" b="1" dirty="0"/>
        </a:p>
      </dgm:t>
    </dgm:pt>
    <dgm:pt modelId="{A4FC2119-DB62-4979-8BBC-57F6DBE920C0}" type="parTrans" cxnId="{8EFD600A-1F31-45D4-A407-23321F18AB21}">
      <dgm:prSet/>
      <dgm:spPr/>
      <dgm:t>
        <a:bodyPr/>
        <a:lstStyle/>
        <a:p>
          <a:endParaRPr lang="es-ES" sz="2400" b="1"/>
        </a:p>
      </dgm:t>
    </dgm:pt>
    <dgm:pt modelId="{53952DF3-807D-44A1-BF1F-42B5EAA5EAA2}" type="sibTrans" cxnId="{8EFD600A-1F31-45D4-A407-23321F18AB21}">
      <dgm:prSet/>
      <dgm:spPr/>
      <dgm:t>
        <a:bodyPr/>
        <a:lstStyle/>
        <a:p>
          <a:endParaRPr lang="es-ES" sz="2400" b="1"/>
        </a:p>
      </dgm:t>
    </dgm:pt>
    <dgm:pt modelId="{116EF659-D5E6-4EBA-A358-60BE9E20B1D1}">
      <dgm:prSet phldrT="[Texto]" phldr="0" custT="1"/>
      <dgm:spPr/>
      <dgm:t>
        <a:bodyPr/>
        <a:lstStyle/>
        <a:p>
          <a:pPr rtl="1"/>
          <a:r>
            <a:rPr lang="ar-SA" sz="2800" b="1" dirty="0">
              <a:effectLst>
                <a:outerShdw blurRad="38100" dist="38100" dir="2700000" algn="tl">
                  <a:srgbClr val="000000">
                    <a:alpha val="43137"/>
                  </a:srgbClr>
                </a:outerShdw>
              </a:effectLst>
            </a:rPr>
            <a:t>يوحنا</a:t>
          </a:r>
          <a:endParaRPr lang="en" sz="2800" b="1" dirty="0">
            <a:effectLst>
              <a:outerShdw blurRad="38100" dist="38100" dir="2700000" algn="tl">
                <a:srgbClr val="000000">
                  <a:alpha val="43137"/>
                </a:srgbClr>
              </a:outerShdw>
            </a:effectLst>
          </a:endParaRPr>
        </a:p>
      </dgm:t>
    </dgm:pt>
    <dgm:pt modelId="{13549312-4348-498D-B3A5-1BF38B0AF041}" type="parTrans" cxnId="{6B67716C-D04F-4DA6-B3C5-4B7C4EDAABCB}">
      <dgm:prSet/>
      <dgm:spPr/>
      <dgm:t>
        <a:bodyPr/>
        <a:lstStyle/>
        <a:p>
          <a:endParaRPr lang="es-ES" sz="2400" b="1"/>
        </a:p>
      </dgm:t>
    </dgm:pt>
    <dgm:pt modelId="{1826F56C-7932-4F74-BF4B-A21DF82B9D3D}" type="sibTrans" cxnId="{6B67716C-D04F-4DA6-B3C5-4B7C4EDAABCB}">
      <dgm:prSet/>
      <dgm:spPr/>
      <dgm:t>
        <a:bodyPr/>
        <a:lstStyle/>
        <a:p>
          <a:endParaRPr lang="es-ES" sz="2400" b="1"/>
        </a:p>
      </dgm:t>
    </dgm:pt>
    <dgm:pt modelId="{158B91D6-3945-413E-9129-BDACA0ED422C}">
      <dgm:prSet phldrT="[Texto]" phldr="0" custT="1"/>
      <dgm:spPr/>
      <dgm:t>
        <a:bodyPr/>
        <a:lstStyle/>
        <a:p>
          <a:pPr rtl="1"/>
          <a:r>
            <a:rPr lang="ar-SA" sz="2400" b="1"/>
            <a:t>من يهودي إلى يهود وغير يهوديين</a:t>
          </a:r>
          <a:endParaRPr lang="en" sz="2400" b="1" dirty="0"/>
        </a:p>
      </dgm:t>
    </dgm:pt>
    <dgm:pt modelId="{19FBAAE3-0D59-4F06-8AF6-B241E337741B}" type="parTrans" cxnId="{BF85ABA6-E583-4513-B65F-F7C10B79A947}">
      <dgm:prSet/>
      <dgm:spPr/>
      <dgm:t>
        <a:bodyPr/>
        <a:lstStyle/>
        <a:p>
          <a:endParaRPr lang="es-ES" sz="2400" b="1"/>
        </a:p>
      </dgm:t>
    </dgm:pt>
    <dgm:pt modelId="{10C22BE8-9363-41B6-AE8E-1E34143E87B5}" type="sibTrans" cxnId="{BF85ABA6-E583-4513-B65F-F7C10B79A947}">
      <dgm:prSet/>
      <dgm:spPr/>
      <dgm:t>
        <a:bodyPr/>
        <a:lstStyle/>
        <a:p>
          <a:endParaRPr lang="es-ES" sz="2400" b="1"/>
        </a:p>
      </dgm:t>
    </dgm:pt>
    <dgm:pt modelId="{3ACB4F0C-5AC8-45EA-9849-05CAA4E4A4BC}">
      <dgm:prSet phldrT="[Texto]" phldr="0" custT="1"/>
      <dgm:spPr/>
      <dgm:t>
        <a:bodyPr/>
        <a:lstStyle/>
        <a:p>
          <a:pPr rtl="1"/>
          <a:r>
            <a:rPr lang="ar-SA" sz="2400" b="1" dirty="0"/>
            <a:t>هو المسيح الذي يفي بما وعد به</a:t>
          </a:r>
          <a:endParaRPr lang="en" sz="2400" b="1" dirty="0"/>
        </a:p>
      </dgm:t>
    </dgm:pt>
    <dgm:pt modelId="{2E6B4982-5801-4232-BA6B-EE9DA9744556}" type="parTrans" cxnId="{E69C5EA4-A95D-408E-BC66-450A3BCB85A2}">
      <dgm:prSet/>
      <dgm:spPr/>
      <dgm:t>
        <a:bodyPr/>
        <a:lstStyle/>
        <a:p>
          <a:endParaRPr lang="es-ES" sz="2400" b="1"/>
        </a:p>
      </dgm:t>
    </dgm:pt>
    <dgm:pt modelId="{16DF5E6D-3690-434D-8456-57F0397E99ED}" type="sibTrans" cxnId="{E69C5EA4-A95D-408E-BC66-450A3BCB85A2}">
      <dgm:prSet/>
      <dgm:spPr/>
      <dgm:t>
        <a:bodyPr/>
        <a:lstStyle/>
        <a:p>
          <a:endParaRPr lang="es-ES" sz="2400" b="1"/>
        </a:p>
      </dgm:t>
    </dgm:pt>
    <dgm:pt modelId="{F3660E15-2E0B-4D18-A94B-EA184D1E3706}">
      <dgm:prSet phldrT="[Texto]" phldr="0" custT="1"/>
      <dgm:spPr/>
      <dgm:t>
        <a:bodyPr/>
        <a:lstStyle/>
        <a:p>
          <a:pPr rtl="1"/>
          <a:r>
            <a:rPr lang="ar-SA" sz="2400" b="1" dirty="0"/>
            <a:t>دائما منتبها لخدمة الآخرين</a:t>
          </a:r>
          <a:endParaRPr lang="en" sz="2400" b="1" dirty="0"/>
        </a:p>
      </dgm:t>
    </dgm:pt>
    <dgm:pt modelId="{C582E762-CDE7-450B-B640-30CD19E2254A}" type="parTrans" cxnId="{7A8FECA5-16A7-4BC6-908E-9DD5DE08BF2D}">
      <dgm:prSet/>
      <dgm:spPr/>
      <dgm:t>
        <a:bodyPr/>
        <a:lstStyle/>
        <a:p>
          <a:endParaRPr lang="es-ES" sz="2400" b="1"/>
        </a:p>
      </dgm:t>
    </dgm:pt>
    <dgm:pt modelId="{F62DA784-76FA-40BF-B687-2ACD8731D598}" type="sibTrans" cxnId="{7A8FECA5-16A7-4BC6-908E-9DD5DE08BF2D}">
      <dgm:prSet/>
      <dgm:spPr/>
      <dgm:t>
        <a:bodyPr/>
        <a:lstStyle/>
        <a:p>
          <a:endParaRPr lang="es-ES" sz="2400" b="1"/>
        </a:p>
      </dgm:t>
    </dgm:pt>
    <dgm:pt modelId="{3DE24615-8C34-47FC-B1EF-9A54A9D92B9A}">
      <dgm:prSet phldrT="[Texto]" phldr="0" custT="1"/>
      <dgm:spPr/>
      <dgm:t>
        <a:bodyPr/>
        <a:lstStyle/>
        <a:p>
          <a:pPr rtl="1"/>
          <a:r>
            <a:rPr lang="ar-SA" sz="2400" b="1"/>
            <a:t>إنساني ومتعاطف</a:t>
          </a:r>
          <a:endParaRPr lang="en" sz="2400" b="1" dirty="0"/>
        </a:p>
      </dgm:t>
    </dgm:pt>
    <dgm:pt modelId="{8DEFE6AD-99B2-42A7-B3AE-822505F742C5}" type="parTrans" cxnId="{32924990-4CE7-4652-8036-EBDD91B5FC9F}">
      <dgm:prSet/>
      <dgm:spPr/>
      <dgm:t>
        <a:bodyPr/>
        <a:lstStyle/>
        <a:p>
          <a:endParaRPr lang="es-ES" sz="2400" b="1"/>
        </a:p>
      </dgm:t>
    </dgm:pt>
    <dgm:pt modelId="{372FAEDB-A1C1-4A75-BE3D-34B76D88E563}" type="sibTrans" cxnId="{32924990-4CE7-4652-8036-EBDD91B5FC9F}">
      <dgm:prSet/>
      <dgm:spPr/>
      <dgm:t>
        <a:bodyPr/>
        <a:lstStyle/>
        <a:p>
          <a:endParaRPr lang="es-ES" sz="2400" b="1"/>
        </a:p>
      </dgm:t>
    </dgm:pt>
    <dgm:pt modelId="{B5CDE01A-D2F5-4CB0-94C3-8A1D5694E5D0}">
      <dgm:prSet phldrT="[Texto]" phldr="0" custT="1"/>
      <dgm:spPr/>
      <dgm:t>
        <a:bodyPr/>
        <a:lstStyle/>
        <a:p>
          <a:pPr rtl="1"/>
          <a:r>
            <a:rPr lang="ar-SA" sz="2400" b="1" dirty="0"/>
            <a:t>واهب الحياة الجسدية والروحية</a:t>
          </a:r>
          <a:endParaRPr lang="en" sz="2400" b="1" dirty="0"/>
        </a:p>
      </dgm:t>
    </dgm:pt>
    <dgm:pt modelId="{0C2680E5-9D79-483B-A955-FA7AB173F506}" type="parTrans" cxnId="{05F3AEF8-9EE1-4930-8CFE-701B74BB0CF8}">
      <dgm:prSet/>
      <dgm:spPr/>
      <dgm:t>
        <a:bodyPr/>
        <a:lstStyle/>
        <a:p>
          <a:endParaRPr lang="es-ES" sz="2400" b="1"/>
        </a:p>
      </dgm:t>
    </dgm:pt>
    <dgm:pt modelId="{BD515DCD-37C0-4FED-A025-2B391352BBC3}" type="sibTrans" cxnId="{05F3AEF8-9EE1-4930-8CFE-701B74BB0CF8}">
      <dgm:prSet/>
      <dgm:spPr/>
      <dgm:t>
        <a:bodyPr/>
        <a:lstStyle/>
        <a:p>
          <a:endParaRPr lang="es-ES" sz="2400" b="1"/>
        </a:p>
      </dgm:t>
    </dgm:pt>
    <dgm:pt modelId="{8B0B277D-219C-4691-8959-F079D4373591}" type="pres">
      <dgm:prSet presAssocID="{36A81FD7-1696-4233-A514-EB239CD86A34}" presName="Name0" presStyleCnt="0">
        <dgm:presLayoutVars>
          <dgm:chPref val="3"/>
          <dgm:dir val="rev"/>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0" y="4145"/>
          <a:ext cx="5900652" cy="379327"/>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sp3d extrusionH="57150">
            <a:bevelT w="38100" h="38100"/>
          </a:sp3d>
        </a:bodyPr>
        <a:lstStyle/>
        <a:p>
          <a:pPr marL="0" lvl="0" indent="0" algn="ctr" defTabSz="1066800" rtl="1">
            <a:lnSpc>
              <a:spcPct val="90000"/>
            </a:lnSpc>
            <a:spcBef>
              <a:spcPct val="0"/>
            </a:spcBef>
            <a:spcAft>
              <a:spcPct val="35000"/>
            </a:spcAft>
            <a:buNone/>
          </a:pPr>
          <a:r>
            <a:rPr lang="ar-SA" sz="2400" b="1" kern="1200">
              <a:solidFill>
                <a:schemeClr val="accent2">
                  <a:lumMod val="50000"/>
                </a:schemeClr>
              </a:solidFill>
              <a:effectLst/>
            </a:rPr>
            <a:t>بعض صفات الله</a:t>
          </a:r>
          <a:endParaRPr lang="en" sz="2400" b="1" kern="1200" dirty="0">
            <a:solidFill>
              <a:schemeClr val="accent2">
                <a:lumMod val="50000"/>
              </a:schemeClr>
            </a:solidFill>
            <a:effectLst/>
          </a:endParaRPr>
        </a:p>
      </dsp:txBody>
      <dsp:txXfrm>
        <a:off x="11110" y="15255"/>
        <a:ext cx="5878432" cy="357107"/>
      </dsp:txXfrm>
    </dsp:sp>
    <dsp:sp modelId="{E4B4A1F3-6E0A-47E5-BFBD-B72890CCFAB0}">
      <dsp:nvSpPr>
        <dsp:cNvPr id="0" name=""/>
        <dsp:cNvSpPr/>
      </dsp:nvSpPr>
      <dsp:spPr>
        <a:xfrm>
          <a:off x="5530168" y="382562"/>
          <a:ext cx="379327" cy="379327"/>
        </a:xfrm>
        <a:prstGeom prst="roundRect">
          <a:avLst>
            <a:gd name="adj" fmla="val 16670"/>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0" y="402834"/>
          <a:ext cx="5480774" cy="379327"/>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kern="1200" dirty="0">
              <a:effectLst>
                <a:outerShdw blurRad="38100" dist="38100" dir="2700000" algn="tl">
                  <a:srgbClr val="000000">
                    <a:alpha val="43137"/>
                  </a:srgbClr>
                </a:outerShdw>
              </a:effectLst>
            </a:rPr>
            <a:t>القدير (تكوين </a:t>
          </a:r>
          <a:r>
            <a:rPr lang="fr-FR" sz="2400" kern="1200" dirty="0">
              <a:effectLst>
                <a:outerShdw blurRad="38100" dist="38100" dir="2700000" algn="tl">
                  <a:srgbClr val="000000">
                    <a:alpha val="43137"/>
                  </a:srgbClr>
                </a:outerShdw>
              </a:effectLst>
            </a:rPr>
            <a:t>1:17</a:t>
          </a:r>
          <a:r>
            <a:rPr lang="ar-SA" sz="2400"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8521" y="421355"/>
        <a:ext cx="5443732" cy="342285"/>
      </dsp:txXfrm>
    </dsp:sp>
    <dsp:sp modelId="{DB3E9D9C-9731-4FA9-BF69-24C9B8A43004}">
      <dsp:nvSpPr>
        <dsp:cNvPr id="0" name=""/>
        <dsp:cNvSpPr/>
      </dsp:nvSpPr>
      <dsp:spPr>
        <a:xfrm>
          <a:off x="5530168" y="815728"/>
          <a:ext cx="379327" cy="379327"/>
        </a:xfrm>
        <a:prstGeom prst="roundRect">
          <a:avLst>
            <a:gd name="adj" fmla="val 16670"/>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0" y="825875"/>
          <a:ext cx="5480774" cy="379327"/>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كلي العلم (1 يوحنا </a:t>
          </a:r>
          <a:r>
            <a:rPr lang="fr-FR" sz="2400" b="1" kern="1200" dirty="0">
              <a:effectLst>
                <a:outerShdw blurRad="38100" dist="38100" dir="2700000" algn="tl">
                  <a:srgbClr val="000000">
                    <a:alpha val="43137"/>
                  </a:srgbClr>
                </a:outerShdw>
              </a:effectLst>
            </a:rPr>
            <a:t>20:3</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8521" y="844396"/>
        <a:ext cx="5443732" cy="342285"/>
      </dsp:txXfrm>
    </dsp:sp>
    <dsp:sp modelId="{DF62634E-C622-4D4B-ABD3-F7A85B06DD77}">
      <dsp:nvSpPr>
        <dsp:cNvPr id="0" name=""/>
        <dsp:cNvSpPr/>
      </dsp:nvSpPr>
      <dsp:spPr>
        <a:xfrm>
          <a:off x="5530168" y="1243332"/>
          <a:ext cx="379327" cy="379327"/>
        </a:xfrm>
        <a:prstGeom prst="roundRect">
          <a:avLst>
            <a:gd name="adj" fmla="val 16670"/>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0" y="1243332"/>
          <a:ext cx="5480774" cy="379327"/>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عارف المستقبل (إشعياء </a:t>
          </a:r>
          <a:r>
            <a:rPr lang="fr-FR" sz="2400" b="1" kern="1200" dirty="0">
              <a:effectLst>
                <a:outerShdw blurRad="38100" dist="38100" dir="2700000" algn="tl">
                  <a:srgbClr val="000000">
                    <a:alpha val="43137"/>
                  </a:srgbClr>
                </a:outerShdw>
              </a:effectLst>
            </a:rPr>
            <a:t>10:46</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8521" y="1261853"/>
        <a:ext cx="5443732" cy="342285"/>
      </dsp:txXfrm>
    </dsp:sp>
    <dsp:sp modelId="{81071E5A-DCAD-40A1-838B-F8DD08D160A4}">
      <dsp:nvSpPr>
        <dsp:cNvPr id="0" name=""/>
        <dsp:cNvSpPr/>
      </dsp:nvSpPr>
      <dsp:spPr>
        <a:xfrm>
          <a:off x="5530168" y="1644152"/>
          <a:ext cx="379327" cy="379327"/>
        </a:xfrm>
        <a:prstGeom prst="roundRect">
          <a:avLst>
            <a:gd name="adj" fmla="val 16670"/>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0" y="1634988"/>
          <a:ext cx="5480774" cy="379327"/>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الصالح (مزمور </a:t>
          </a:r>
          <a:r>
            <a:rPr lang="fr-FR" sz="2400" b="1" kern="1200" dirty="0">
              <a:effectLst>
                <a:outerShdw blurRad="38100" dist="38100" dir="2700000" algn="tl">
                  <a:srgbClr val="000000">
                    <a:alpha val="43137"/>
                  </a:srgbClr>
                </a:outerShdw>
              </a:effectLst>
            </a:rPr>
            <a:t>7:11</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8521" y="1653509"/>
        <a:ext cx="5443732" cy="342285"/>
      </dsp:txXfrm>
    </dsp:sp>
    <dsp:sp modelId="{9C9FACF1-0B7A-4368-9C6C-61FED725E9BD}">
      <dsp:nvSpPr>
        <dsp:cNvPr id="0" name=""/>
        <dsp:cNvSpPr/>
      </dsp:nvSpPr>
      <dsp:spPr>
        <a:xfrm>
          <a:off x="5530168" y="2090093"/>
          <a:ext cx="379327" cy="379327"/>
        </a:xfrm>
        <a:prstGeom prst="roundRect">
          <a:avLst>
            <a:gd name="adj" fmla="val 16670"/>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0" y="2043444"/>
          <a:ext cx="5480774" cy="379327"/>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رحيم (سفر تثنية </a:t>
          </a:r>
          <a:r>
            <a:rPr lang="fr-FR" sz="2400" b="1" kern="1200" dirty="0">
              <a:effectLst>
                <a:outerShdw blurRad="38100" dist="38100" dir="2700000" algn="tl">
                  <a:srgbClr val="000000">
                    <a:alpha val="43137"/>
                  </a:srgbClr>
                </a:outerShdw>
              </a:effectLst>
            </a:rPr>
            <a:t>31:4</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8521" y="2061965"/>
        <a:ext cx="5443732" cy="342285"/>
      </dsp:txXfrm>
    </dsp:sp>
    <dsp:sp modelId="{5168A847-DBB8-4F8A-BDE0-15B0664A38A3}">
      <dsp:nvSpPr>
        <dsp:cNvPr id="0" name=""/>
        <dsp:cNvSpPr/>
      </dsp:nvSpPr>
      <dsp:spPr>
        <a:xfrm>
          <a:off x="5530168" y="2515118"/>
          <a:ext cx="379327" cy="379327"/>
        </a:xfrm>
        <a:prstGeom prst="roundRect">
          <a:avLst>
            <a:gd name="adj" fmla="val 16670"/>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0" y="2444101"/>
          <a:ext cx="5480774" cy="379327"/>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صبور ومريح (رومية </a:t>
          </a:r>
          <a:r>
            <a:rPr lang="fr-FR" sz="2400" b="1" kern="1200" dirty="0">
              <a:effectLst>
                <a:outerShdw blurRad="38100" dist="38100" dir="2700000" algn="tl">
                  <a:srgbClr val="000000">
                    <a:alpha val="43137"/>
                  </a:srgbClr>
                </a:outerShdw>
              </a:effectLst>
            </a:rPr>
            <a:t>5:15</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8521" y="2462622"/>
        <a:ext cx="5443732" cy="342285"/>
      </dsp:txXfrm>
    </dsp:sp>
    <dsp:sp modelId="{1A8C80FA-F334-4DF3-8E94-DDDC5E68E80C}">
      <dsp:nvSpPr>
        <dsp:cNvPr id="0" name=""/>
        <dsp:cNvSpPr/>
      </dsp:nvSpPr>
      <dsp:spPr>
        <a:xfrm>
          <a:off x="5530168" y="2924523"/>
          <a:ext cx="379327" cy="379327"/>
        </a:xfrm>
        <a:prstGeom prst="roundRect">
          <a:avLst>
            <a:gd name="adj" fmla="val 16670"/>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0" y="2862810"/>
          <a:ext cx="5480774" cy="379327"/>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مانح النعمة (رومية </a:t>
          </a:r>
          <a:r>
            <a:rPr lang="fr-FR" sz="2400" b="1" kern="1200" dirty="0">
              <a:effectLst>
                <a:outerShdw blurRad="38100" dist="38100" dir="2700000" algn="tl">
                  <a:srgbClr val="000000">
                    <a:alpha val="43137"/>
                  </a:srgbClr>
                </a:outerShdw>
              </a:effectLst>
            </a:rPr>
            <a:t>24:3</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8521" y="2881331"/>
        <a:ext cx="5443732" cy="342285"/>
      </dsp:txXfrm>
    </dsp:sp>
    <dsp:sp modelId="{F578B1C6-14F5-480F-A9E8-A88350BD72F4}">
      <dsp:nvSpPr>
        <dsp:cNvPr id="0" name=""/>
        <dsp:cNvSpPr/>
      </dsp:nvSpPr>
      <dsp:spPr>
        <a:xfrm>
          <a:off x="5530168" y="3307059"/>
          <a:ext cx="379327" cy="379327"/>
        </a:xfrm>
        <a:prstGeom prst="roundRect">
          <a:avLst>
            <a:gd name="adj" fmla="val 16670"/>
          </a:avLst>
        </a:prstGeom>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0" y="3277529"/>
          <a:ext cx="5480774" cy="379327"/>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الغفور (مزمور 86: 5)</a:t>
          </a:r>
          <a:endParaRPr lang="en" sz="2400" b="1" kern="1200" dirty="0">
            <a:effectLst>
              <a:outerShdw blurRad="38100" dist="38100" dir="2700000" algn="tl">
                <a:srgbClr val="000000">
                  <a:alpha val="43137"/>
                </a:srgbClr>
              </a:outerShdw>
            </a:effectLst>
          </a:endParaRPr>
        </a:p>
      </dsp:txBody>
      <dsp:txXfrm>
        <a:off x="18521" y="3296050"/>
        <a:ext cx="5443732" cy="342285"/>
      </dsp:txXfrm>
    </dsp:sp>
    <dsp:sp modelId="{175EE17E-8ED3-4AC5-8562-AB196E7ADFD8}">
      <dsp:nvSpPr>
        <dsp:cNvPr id="0" name=""/>
        <dsp:cNvSpPr/>
      </dsp:nvSpPr>
      <dsp:spPr>
        <a:xfrm>
          <a:off x="5530168" y="3718713"/>
          <a:ext cx="379327" cy="379327"/>
        </a:xfrm>
        <a:prstGeom prst="roundRect">
          <a:avLst>
            <a:gd name="adj" fmla="val 16670"/>
          </a:avLst>
        </a:prstGeom>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0" y="3718728"/>
          <a:ext cx="5480774" cy="379327"/>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الملك (المزمور </a:t>
          </a:r>
          <a:r>
            <a:rPr lang="fr-FR" sz="2400" b="1" kern="1200" dirty="0">
              <a:effectLst>
                <a:outerShdw blurRad="38100" dist="38100" dir="2700000" algn="tl">
                  <a:srgbClr val="000000">
                    <a:alpha val="43137"/>
                  </a:srgbClr>
                </a:outerShdw>
              </a:effectLst>
            </a:rPr>
            <a:t>8:47</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8521" y="3737249"/>
        <a:ext cx="5443732" cy="342285"/>
      </dsp:txXfrm>
    </dsp:sp>
    <dsp:sp modelId="{D83A2867-7432-4E11-A810-5FB92A0AD3AD}">
      <dsp:nvSpPr>
        <dsp:cNvPr id="0" name=""/>
        <dsp:cNvSpPr/>
      </dsp:nvSpPr>
      <dsp:spPr>
        <a:xfrm>
          <a:off x="5530168" y="4205026"/>
          <a:ext cx="379327" cy="379327"/>
        </a:xfrm>
        <a:prstGeom prst="roundRect">
          <a:avLst>
            <a:gd name="adj" fmla="val 16670"/>
          </a:avLst>
        </a:prstGeom>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0" y="4163778"/>
          <a:ext cx="5480774" cy="379327"/>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الأبدي (تكوين </a:t>
          </a:r>
          <a:r>
            <a:rPr lang="fr-FR" sz="2400" b="1" kern="1200" dirty="0">
              <a:effectLst>
                <a:outerShdw blurRad="38100" dist="38100" dir="2700000" algn="tl">
                  <a:srgbClr val="000000">
                    <a:alpha val="43137"/>
                  </a:srgbClr>
                </a:outerShdw>
              </a:effectLst>
            </a:rPr>
            <a:t>33:21</a:t>
          </a:r>
          <a:r>
            <a:rPr lang="ar-SA" sz="2400" b="1" kern="1200" dirty="0">
              <a:effectLst>
                <a:outerShdw blurRad="38100" dist="38100" dir="2700000" algn="tl">
                  <a:srgbClr val="000000">
                    <a:alpha val="43137"/>
                  </a:srgbClr>
                </a:outerShdw>
              </a:effectLst>
            </a:rPr>
            <a:t>)</a:t>
          </a:r>
          <a:endParaRPr lang="en" sz="2400" b="1" kern="1200" dirty="0">
            <a:effectLst>
              <a:outerShdw blurRad="38100" dist="38100" dir="2700000" algn="tl">
                <a:srgbClr val="000000">
                  <a:alpha val="43137"/>
                </a:srgbClr>
              </a:outerShdw>
            </a:effectLst>
          </a:endParaRPr>
        </a:p>
      </dsp:txBody>
      <dsp:txXfrm>
        <a:off x="18521" y="4182299"/>
        <a:ext cx="5443732" cy="342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8897011" y="142304"/>
          <a:ext cx="2692532" cy="1855154"/>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8975115" y="2082098"/>
          <a:ext cx="2614421" cy="13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rtl="1">
            <a:lnSpc>
              <a:spcPct val="90000"/>
            </a:lnSpc>
            <a:spcBef>
              <a:spcPct val="0"/>
            </a:spcBef>
            <a:spcAft>
              <a:spcPct val="35000"/>
            </a:spcAft>
            <a:buNone/>
          </a:pPr>
          <a:r>
            <a:rPr lang="ar-SA" sz="2400" b="1" kern="1200" dirty="0"/>
            <a:t>من المحبة، خلق البشر ذكرا وأنثى، و"أمرهم" أن يحبوا بعضهم البعض (تكوين </a:t>
          </a:r>
          <a:r>
            <a:rPr lang="fr-FR" sz="2400" b="1" kern="1200" dirty="0"/>
            <a:t>24:2</a:t>
          </a:r>
          <a:r>
            <a:rPr lang="ar-SA" sz="2400" b="1" kern="1200" dirty="0"/>
            <a:t>)</a:t>
          </a:r>
          <a:endParaRPr lang="es-ES" sz="2400" kern="1200" dirty="0"/>
        </a:p>
      </dsp:txBody>
      <dsp:txXfrm>
        <a:off x="8975115" y="2082098"/>
        <a:ext cx="2614421" cy="1327407"/>
      </dsp:txXfrm>
    </dsp:sp>
    <dsp:sp modelId="{6EE870F5-F98B-4DF5-BB8F-DAF4CBDA3C30}">
      <dsp:nvSpPr>
        <dsp:cNvPr id="0" name=""/>
        <dsp:cNvSpPr/>
      </dsp:nvSpPr>
      <dsp:spPr>
        <a:xfrm>
          <a:off x="6113861" y="175111"/>
          <a:ext cx="2692532" cy="1855154"/>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6113861" y="2114773"/>
          <a:ext cx="2692532" cy="14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rtl="1">
            <a:lnSpc>
              <a:spcPct val="90000"/>
            </a:lnSpc>
            <a:spcBef>
              <a:spcPct val="0"/>
            </a:spcBef>
            <a:spcAft>
              <a:spcPct val="35000"/>
            </a:spcAft>
            <a:buNone/>
          </a:pPr>
          <a:r>
            <a:rPr lang="ar-SA" sz="2400" b="1" kern="1200" dirty="0"/>
            <a:t>بدافع المحبة، عندما أخطأ آدم وحواء، بحث عنهما وأعطاهم الأمل (تكوين </a:t>
          </a:r>
          <a:r>
            <a:rPr lang="fr-FR" sz="2400" b="1" kern="1200" dirty="0"/>
            <a:t>15-9:3</a:t>
          </a:r>
          <a:r>
            <a:rPr lang="ar-SA" sz="2400" b="1" kern="1200" dirty="0"/>
            <a:t>)</a:t>
          </a:r>
          <a:endParaRPr lang="es-ES" sz="2400" kern="1200" dirty="0"/>
        </a:p>
      </dsp:txBody>
      <dsp:txXfrm>
        <a:off x="6113861" y="2114773"/>
        <a:ext cx="2692532" cy="1425182"/>
      </dsp:txXfrm>
    </dsp:sp>
    <dsp:sp modelId="{81E9057B-6174-459E-A30C-8CF5A4DAC452}">
      <dsp:nvSpPr>
        <dsp:cNvPr id="0" name=""/>
        <dsp:cNvSpPr/>
      </dsp:nvSpPr>
      <dsp:spPr>
        <a:xfrm>
          <a:off x="3096211" y="85921"/>
          <a:ext cx="2692532" cy="1855154"/>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3188645" y="1977912"/>
          <a:ext cx="2692532" cy="1590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rtl="1">
            <a:lnSpc>
              <a:spcPct val="90000"/>
            </a:lnSpc>
            <a:spcBef>
              <a:spcPct val="0"/>
            </a:spcBef>
            <a:spcAft>
              <a:spcPct val="35000"/>
            </a:spcAft>
            <a:buNone/>
          </a:pPr>
          <a:r>
            <a:rPr lang="ar-SA" sz="2400" b="1" kern="1200" dirty="0"/>
            <a:t>بدافع المحبة، عقد عهدا مع إبراهيم ووعد بالبركات لجميع البشر (تكوين </a:t>
          </a:r>
          <a:r>
            <a:rPr lang="fr-FR" sz="2400" b="1" kern="1200" dirty="0"/>
            <a:t>4:26</a:t>
          </a:r>
          <a:r>
            <a:rPr lang="ar-SA" sz="2400" b="1" kern="1200" dirty="0"/>
            <a:t>)</a:t>
          </a:r>
          <a:endParaRPr lang="es-ES" sz="2400" kern="1200" dirty="0"/>
        </a:p>
      </dsp:txBody>
      <dsp:txXfrm>
        <a:off x="3188645" y="1977912"/>
        <a:ext cx="2692532" cy="1590934"/>
      </dsp:txXfrm>
    </dsp:sp>
    <dsp:sp modelId="{C32BD292-02DF-4F43-8938-321FE8DA463D}">
      <dsp:nvSpPr>
        <dsp:cNvPr id="0" name=""/>
        <dsp:cNvSpPr/>
      </dsp:nvSpPr>
      <dsp:spPr>
        <a:xfrm>
          <a:off x="0" y="0"/>
          <a:ext cx="2692532" cy="1855154"/>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0" y="1825850"/>
          <a:ext cx="2555509" cy="156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rtl="1">
            <a:lnSpc>
              <a:spcPct val="90000"/>
            </a:lnSpc>
            <a:spcBef>
              <a:spcPct val="0"/>
            </a:spcBef>
            <a:spcAft>
              <a:spcPct val="35000"/>
            </a:spcAft>
            <a:buNone/>
          </a:pPr>
          <a:r>
            <a:rPr lang="ar-SA" sz="2400" b="1" kern="1200" dirty="0"/>
            <a:t>بدافع المحبة، أعطى ابنه – يسوع المسيح – ليموت من أجل خطايانا (يوحنا </a:t>
          </a:r>
          <a:r>
            <a:rPr lang="fr-FR" sz="2400" b="1" kern="1200" dirty="0"/>
            <a:t>16:3</a:t>
          </a:r>
          <a:r>
            <a:rPr lang="ar-SA" sz="2400" b="1" kern="1200" dirty="0"/>
            <a:t>)</a:t>
          </a:r>
          <a:endParaRPr lang="es-ES" sz="2400" kern="1200" dirty="0"/>
        </a:p>
      </dsp:txBody>
      <dsp:txXfrm>
        <a:off x="0" y="1825850"/>
        <a:ext cx="2555509" cy="1560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rot="10800000">
          <a:off x="6354372" y="220"/>
          <a:ext cx="1617269" cy="797725"/>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3556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متى</a:t>
          </a:r>
          <a:endParaRPr lang="en" sz="2800" b="1" kern="1200" dirty="0">
            <a:solidFill>
              <a:schemeClr val="tx1"/>
            </a:solidFill>
          </a:endParaRPr>
        </a:p>
      </dsp:txBody>
      <dsp:txXfrm rot="10800000">
        <a:off x="6553803" y="220"/>
        <a:ext cx="1417838" cy="797725"/>
      </dsp:txXfrm>
    </dsp:sp>
    <dsp:sp modelId="{36A13CB1-73B7-4F79-B1D2-0E5E59685E87}">
      <dsp:nvSpPr>
        <dsp:cNvPr id="0" name=""/>
        <dsp:cNvSpPr/>
      </dsp:nvSpPr>
      <dsp:spPr>
        <a:xfrm rot="10800000">
          <a:off x="3560732" y="68027"/>
          <a:ext cx="3052901" cy="662112"/>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240" rIns="3048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t>من يهودي إلى اليهود</a:t>
          </a:r>
          <a:endParaRPr lang="en" sz="2400" b="1" kern="1200" dirty="0"/>
        </a:p>
      </dsp:txBody>
      <dsp:txXfrm rot="10800000">
        <a:off x="3891788" y="68027"/>
        <a:ext cx="2390789" cy="662112"/>
      </dsp:txXfrm>
    </dsp:sp>
    <dsp:sp modelId="{D3C9A0BF-8C27-491B-A6D9-5882CAEBA5FE}">
      <dsp:nvSpPr>
        <dsp:cNvPr id="0" name=""/>
        <dsp:cNvSpPr/>
      </dsp:nvSpPr>
      <dsp:spPr>
        <a:xfrm rot="10800000">
          <a:off x="21227" y="68027"/>
          <a:ext cx="3771243" cy="662112"/>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240" rIns="3048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هو المسيح الذي يفي بما وعد به</a:t>
          </a:r>
          <a:endParaRPr lang="en" sz="2400" b="1" kern="1200" dirty="0"/>
        </a:p>
      </dsp:txBody>
      <dsp:txXfrm rot="10800000">
        <a:off x="352283" y="68027"/>
        <a:ext cx="3109131" cy="662112"/>
      </dsp:txXfrm>
    </dsp:sp>
    <dsp:sp modelId="{C183A4BA-45FD-4B4E-B2E4-B3A24BF20011}">
      <dsp:nvSpPr>
        <dsp:cNvPr id="0" name=""/>
        <dsp:cNvSpPr/>
      </dsp:nvSpPr>
      <dsp:spPr>
        <a:xfrm rot="10800000">
          <a:off x="6354372" y="909628"/>
          <a:ext cx="1617269" cy="797725"/>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35560" bIns="17780" numCol="1" spcCol="1270" anchor="ctr" anchorCtr="0">
          <a:noAutofit/>
        </a:bodyPr>
        <a:lstStyle/>
        <a:p>
          <a:pPr marL="0" lvl="0" indent="0" algn="ctr" defTabSz="1244600" rtl="1">
            <a:lnSpc>
              <a:spcPct val="90000"/>
            </a:lnSpc>
            <a:spcBef>
              <a:spcPct val="0"/>
            </a:spcBef>
            <a:spcAft>
              <a:spcPct val="35000"/>
            </a:spcAft>
            <a:buNone/>
          </a:pPr>
          <a:r>
            <a:rPr lang="ar-SA" sz="2800" b="1" i="0" kern="1200" dirty="0">
              <a:effectLst>
                <a:outerShdw blurRad="38100" dist="38100" dir="2700000" algn="tl">
                  <a:srgbClr val="000000">
                    <a:alpha val="43137"/>
                  </a:srgbClr>
                </a:outerShdw>
              </a:effectLst>
            </a:rPr>
            <a:t>مَرقُسَ </a:t>
          </a:r>
          <a:endParaRPr lang="en" sz="2800" b="1" kern="1200" dirty="0">
            <a:effectLst>
              <a:outerShdw blurRad="38100" dist="38100" dir="2700000" algn="tl">
                <a:srgbClr val="000000">
                  <a:alpha val="43137"/>
                </a:srgbClr>
              </a:outerShdw>
            </a:effectLst>
          </a:endParaRPr>
        </a:p>
      </dsp:txBody>
      <dsp:txXfrm rot="10800000">
        <a:off x="6553803" y="909628"/>
        <a:ext cx="1417838" cy="797725"/>
      </dsp:txXfrm>
    </dsp:sp>
    <dsp:sp modelId="{302EBD51-FDE2-4B01-A9DC-A10BAF1BAF09}">
      <dsp:nvSpPr>
        <dsp:cNvPr id="0" name=""/>
        <dsp:cNvSpPr/>
      </dsp:nvSpPr>
      <dsp:spPr>
        <a:xfrm rot="10800000">
          <a:off x="3560732" y="977434"/>
          <a:ext cx="3052901" cy="662112"/>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240" rIns="3048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من يهودي إلى الأمم</a:t>
          </a:r>
          <a:endParaRPr lang="en" sz="2400" b="1" kern="1200" dirty="0"/>
        </a:p>
      </dsp:txBody>
      <dsp:txXfrm rot="10800000">
        <a:off x="3891788" y="977434"/>
        <a:ext cx="2390789" cy="662112"/>
      </dsp:txXfrm>
    </dsp:sp>
    <dsp:sp modelId="{CCFE6064-A474-473B-8918-D63B8B57A8A7}">
      <dsp:nvSpPr>
        <dsp:cNvPr id="0" name=""/>
        <dsp:cNvSpPr/>
      </dsp:nvSpPr>
      <dsp:spPr>
        <a:xfrm rot="10800000">
          <a:off x="21227" y="977434"/>
          <a:ext cx="3771243" cy="662112"/>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240" rIns="3048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t>دائما منتبها لخدمة الآخرين</a:t>
          </a:r>
          <a:endParaRPr lang="en" sz="2400" b="1" kern="1200" dirty="0"/>
        </a:p>
      </dsp:txBody>
      <dsp:txXfrm rot="10800000">
        <a:off x="352283" y="977434"/>
        <a:ext cx="3109131" cy="662112"/>
      </dsp:txXfrm>
    </dsp:sp>
    <dsp:sp modelId="{65315E6C-71DF-4B2C-A938-C23E08C1CB47}">
      <dsp:nvSpPr>
        <dsp:cNvPr id="0" name=""/>
        <dsp:cNvSpPr/>
      </dsp:nvSpPr>
      <dsp:spPr>
        <a:xfrm rot="10800000">
          <a:off x="6354372" y="1819035"/>
          <a:ext cx="1617269" cy="797725"/>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3556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tx1"/>
              </a:solidFill>
            </a:rPr>
            <a:t>لوقا</a:t>
          </a:r>
          <a:endParaRPr lang="en" sz="2800" b="1" kern="1200" dirty="0">
            <a:solidFill>
              <a:schemeClr val="tx1"/>
            </a:solidFill>
          </a:endParaRPr>
        </a:p>
      </dsp:txBody>
      <dsp:txXfrm rot="10800000">
        <a:off x="6553803" y="1819035"/>
        <a:ext cx="1417838" cy="797725"/>
      </dsp:txXfrm>
    </dsp:sp>
    <dsp:sp modelId="{DBFC7235-7FEE-4888-AB48-4ECC7A2D724C}">
      <dsp:nvSpPr>
        <dsp:cNvPr id="0" name=""/>
        <dsp:cNvSpPr/>
      </dsp:nvSpPr>
      <dsp:spPr>
        <a:xfrm rot="10800000">
          <a:off x="3560732" y="1886842"/>
          <a:ext cx="3052901" cy="662112"/>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240" rIns="3048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t>من غير يهودي إلى غير اليهود</a:t>
          </a:r>
          <a:endParaRPr lang="en" sz="2400" b="1" kern="1200" dirty="0"/>
        </a:p>
      </dsp:txBody>
      <dsp:txXfrm rot="10800000">
        <a:off x="3891788" y="1886842"/>
        <a:ext cx="2390789" cy="662112"/>
      </dsp:txXfrm>
    </dsp:sp>
    <dsp:sp modelId="{770E72FC-656A-481B-B919-5AB9D78B8DF5}">
      <dsp:nvSpPr>
        <dsp:cNvPr id="0" name=""/>
        <dsp:cNvSpPr/>
      </dsp:nvSpPr>
      <dsp:spPr>
        <a:xfrm rot="10800000">
          <a:off x="21227" y="1886842"/>
          <a:ext cx="3771243" cy="662112"/>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240" rIns="3048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t>إنساني ومتعاطف</a:t>
          </a:r>
          <a:endParaRPr lang="en" sz="2400" b="1" kern="1200" dirty="0"/>
        </a:p>
      </dsp:txBody>
      <dsp:txXfrm rot="10800000">
        <a:off x="352283" y="1886842"/>
        <a:ext cx="3109131" cy="662112"/>
      </dsp:txXfrm>
    </dsp:sp>
    <dsp:sp modelId="{5FBFCC8C-4320-4382-AD12-E83B164E4A80}">
      <dsp:nvSpPr>
        <dsp:cNvPr id="0" name=""/>
        <dsp:cNvSpPr/>
      </dsp:nvSpPr>
      <dsp:spPr>
        <a:xfrm rot="10800000">
          <a:off x="6354372" y="2728443"/>
          <a:ext cx="1617269" cy="797725"/>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35560" bIns="17780" numCol="1" spcCol="1270" anchor="ctr" anchorCtr="0">
          <a:noAutofit/>
        </a:bodyPr>
        <a:lstStyle/>
        <a:p>
          <a:pPr marL="0" lvl="0" indent="0" algn="ctr" defTabSz="1244600" rtl="1">
            <a:lnSpc>
              <a:spcPct val="90000"/>
            </a:lnSpc>
            <a:spcBef>
              <a:spcPct val="0"/>
            </a:spcBef>
            <a:spcAft>
              <a:spcPct val="35000"/>
            </a:spcAft>
            <a:buNone/>
          </a:pPr>
          <a:r>
            <a:rPr lang="ar-SA" sz="2800" b="1" kern="1200" dirty="0">
              <a:effectLst>
                <a:outerShdw blurRad="38100" dist="38100" dir="2700000" algn="tl">
                  <a:srgbClr val="000000">
                    <a:alpha val="43137"/>
                  </a:srgbClr>
                </a:outerShdw>
              </a:effectLst>
            </a:rPr>
            <a:t>يوحنا</a:t>
          </a:r>
          <a:endParaRPr lang="en" sz="2800" b="1" kern="1200" dirty="0">
            <a:effectLst>
              <a:outerShdw blurRad="38100" dist="38100" dir="2700000" algn="tl">
                <a:srgbClr val="000000">
                  <a:alpha val="43137"/>
                </a:srgbClr>
              </a:outerShdw>
            </a:effectLst>
          </a:endParaRPr>
        </a:p>
      </dsp:txBody>
      <dsp:txXfrm rot="10800000">
        <a:off x="6553803" y="2728443"/>
        <a:ext cx="1417838" cy="797725"/>
      </dsp:txXfrm>
    </dsp:sp>
    <dsp:sp modelId="{E17F692B-C597-4DCC-BE2C-80E6710654C1}">
      <dsp:nvSpPr>
        <dsp:cNvPr id="0" name=""/>
        <dsp:cNvSpPr/>
      </dsp:nvSpPr>
      <dsp:spPr>
        <a:xfrm rot="10800000">
          <a:off x="3560732" y="2796250"/>
          <a:ext cx="3052901" cy="662112"/>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240" rIns="30480" bIns="15240" numCol="1" spcCol="1270" anchor="ctr" anchorCtr="0">
          <a:noAutofit/>
        </a:bodyPr>
        <a:lstStyle/>
        <a:p>
          <a:pPr marL="0" lvl="0" indent="0" algn="ctr" defTabSz="1066800" rtl="1">
            <a:lnSpc>
              <a:spcPct val="90000"/>
            </a:lnSpc>
            <a:spcBef>
              <a:spcPct val="0"/>
            </a:spcBef>
            <a:spcAft>
              <a:spcPct val="35000"/>
            </a:spcAft>
            <a:buNone/>
          </a:pPr>
          <a:r>
            <a:rPr lang="ar-SA" sz="2400" b="1" kern="1200"/>
            <a:t>من يهودي إلى يهود وغير يهوديين</a:t>
          </a:r>
          <a:endParaRPr lang="en" sz="2400" b="1" kern="1200" dirty="0"/>
        </a:p>
      </dsp:txBody>
      <dsp:txXfrm rot="10800000">
        <a:off x="3891788" y="2796250"/>
        <a:ext cx="2390789" cy="662112"/>
      </dsp:txXfrm>
    </dsp:sp>
    <dsp:sp modelId="{2935C5F6-CCE1-48B3-A70C-078DFE8389E8}">
      <dsp:nvSpPr>
        <dsp:cNvPr id="0" name=""/>
        <dsp:cNvSpPr/>
      </dsp:nvSpPr>
      <dsp:spPr>
        <a:xfrm rot="10800000">
          <a:off x="21227" y="2796250"/>
          <a:ext cx="3771243" cy="662112"/>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5240" rIns="3048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واهب الحياة الجسدية والروحية</a:t>
          </a:r>
          <a:endParaRPr lang="en" sz="2400" b="1" kern="1200" dirty="0"/>
        </a:p>
      </dsp:txBody>
      <dsp:txXfrm rot="10800000">
        <a:off x="352283" y="2796250"/>
        <a:ext cx="3109131" cy="66211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26/03/2026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26/03/2026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26/03/2026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26/03/2026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26/03/2026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26/03/2026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26/03/2026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26/03/2026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26/03/2026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26/03/2026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26/03/2026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26/03/2026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26/03/2026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6.jpeg"/></Relationships>
</file>

<file path=ppt/slides/_rels/slide1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jpeg"/><Relationship Id="rId4" Type="http://schemas.openxmlformats.org/officeDocument/2006/relationships/diagramLayout" Target="../diagrams/layout1.xml"/><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77037"/>
            <a:ext cx="12192000" cy="1015663"/>
          </a:xfrm>
          <a:prstGeom prst="rect">
            <a:avLst/>
          </a:prstGeom>
          <a:noFill/>
        </p:spPr>
        <p:txBody>
          <a:bodyPr wrap="square" rtlCol="0">
            <a:spAutoFit/>
          </a:bodyPr>
          <a:lstStyle/>
          <a:p>
            <a:pPr algn="ctr" rtl="1"/>
            <a:r>
              <a:rPr lang="ar-SA" sz="6000" b="1" spc="600" dirty="0">
                <a:ln w="6600">
                  <a:solidFill>
                    <a:schemeClr val="accent2"/>
                  </a:solidFill>
                  <a:prstDash val="solid"/>
                </a:ln>
                <a:solidFill>
                  <a:srgbClr val="FFFFFF"/>
                </a:solidFill>
                <a:effectLst>
                  <a:outerShdw dist="38100" dir="2700000" algn="tl" rotWithShape="0">
                    <a:schemeClr val="accent2"/>
                  </a:outerShdw>
                </a:effectLst>
              </a:rPr>
              <a:t>معرفة الله</a:t>
            </a:r>
            <a:endParaRPr lang="en" sz="60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95E94A55-4A93-E860-CAEC-DAD4B9E3966A}"/>
              </a:ext>
            </a:extLst>
          </p:cNvPr>
          <p:cNvSpPr txBox="1"/>
          <p:nvPr/>
        </p:nvSpPr>
        <p:spPr>
          <a:xfrm>
            <a:off x="9311424" y="6330649"/>
            <a:ext cx="2561919" cy="338554"/>
          </a:xfrm>
          <a:prstGeom prst="rect">
            <a:avLst/>
          </a:prstGeom>
          <a:noFill/>
        </p:spPr>
        <p:txBody>
          <a:bodyPr wrap="none" rtlCol="0">
            <a:spAutoFit/>
          </a:bodyPr>
          <a:lstStyle/>
          <a:p>
            <a:pPr algn="r" rtl="1"/>
            <a:r>
              <a:rPr lang="ar-SA" sz="1600" b="1">
                <a:solidFill>
                  <a:schemeClr val="accent2">
                    <a:lumMod val="20000"/>
                    <a:lumOff val="80000"/>
                  </a:schemeClr>
                </a:solidFill>
              </a:rPr>
              <a:t>الدرس الثاني ليوم 11 أبريل 2026</a:t>
            </a:r>
            <a:endParaRPr lang="en" sz="1600" b="1" dirty="0">
              <a:solidFill>
                <a:schemeClr val="accent2">
                  <a:lumMod val="20000"/>
                  <a:lumOff val="80000"/>
                </a:schemeClr>
              </a:solidFill>
            </a:endParaRP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40462"/>
            <a:ext cx="12191999" cy="769441"/>
          </a:xfrm>
          <a:prstGeom prst="rect">
            <a:avLst/>
          </a:prstGeom>
          <a:noFill/>
        </p:spPr>
        <p:txBody>
          <a:bodyPr wrap="square">
            <a:spAutoFit/>
          </a:bodyPr>
          <a:lstStyle>
            <a:defPPr>
              <a:defRPr lang="en"/>
            </a:defPPr>
            <a:lvl1pPr algn="ctr">
              <a:defRPr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defRPr>
            </a:lvl1pPr>
          </a:lstStyle>
          <a:p>
            <a:pPr rtl="1"/>
            <a:r>
              <a:rPr lang="ar-SA" dirty="0"/>
              <a:t>الله مُعلَن </a:t>
            </a:r>
            <a:r>
              <a:rPr lang="ar-SA"/>
              <a:t>في الخليقة</a:t>
            </a:r>
            <a:endParaRPr lang="en" dirty="0"/>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88303"/>
            <a:ext cx="7124698" cy="400110"/>
          </a:xfrm>
          <a:prstGeom prst="rect">
            <a:avLst/>
          </a:prstGeom>
          <a:noFill/>
        </p:spPr>
        <p:txBody>
          <a:bodyPr wrap="square">
            <a:spAutoFit/>
          </a:bodyPr>
          <a:lstStyle>
            <a:defPPr>
              <a:defRPr lang="en"/>
            </a:defPPr>
            <a:lvl1pPr algn="ctr">
              <a:defRPr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defRPr>
            </a:lvl1pPr>
          </a:lstStyle>
          <a:p>
            <a:pPr rtl="1"/>
            <a:r>
              <a:rPr lang="en" sz="2000" dirty="0"/>
              <a:t>“</a:t>
            </a:r>
            <a:r>
              <a:rPr lang="ar-SA" sz="2000" dirty="0"/>
              <a:t>السماواتُ تُحَدِّثُ بمَجدِ اللهِ، والفَلكُ يُخبِرُ بعَمَلِ يَدَيهِ.</a:t>
            </a:r>
            <a:r>
              <a:rPr lang="en-US" sz="2000" dirty="0"/>
              <a:t>.</a:t>
            </a:r>
            <a:r>
              <a:rPr lang="en" sz="2000" dirty="0"/>
              <a:t>” (</a:t>
            </a:r>
            <a:r>
              <a:rPr lang="ar-SA" sz="2000" dirty="0"/>
              <a:t>المزمور </a:t>
            </a:r>
            <a:r>
              <a:rPr lang="fr-FR" sz="2000" dirty="0"/>
              <a:t>(1:19</a:t>
            </a:r>
            <a:r>
              <a:rPr lang="en" sz="2000" dirty="0"/>
              <a:t>)</a:t>
            </a:r>
            <a:endParaRPr lang="es-ES" sz="2000" dirty="0"/>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98098"/>
            <a:ext cx="7191373" cy="1569660"/>
          </a:xfrm>
          <a:prstGeom prst="rect">
            <a:avLst/>
          </a:prstGeom>
          <a:noFill/>
        </p:spPr>
        <p:txBody>
          <a:bodyPr wrap="square" rtlCol="0">
            <a:spAutoFit/>
          </a:bodyPr>
          <a:lstStyle/>
          <a:p>
            <a:pPr algn="r" rtl="1"/>
            <a:r>
              <a:rPr lang="ar-SA" sz="2400" b="1" dirty="0"/>
              <a:t>يبدأ الكتاب المقدّس بالإشارة إلى الله بكلمة «</a:t>
            </a:r>
            <a:r>
              <a:rPr lang="he-IL" sz="2400" b="1" dirty="0"/>
              <a:t>אֱלֹהִים» (</a:t>
            </a:r>
            <a:r>
              <a:rPr lang="ar-SA" sz="2400" b="1" dirty="0" err="1"/>
              <a:t>إلوهيم</a:t>
            </a:r>
            <a:r>
              <a:rPr lang="ar-SA" sz="2400" b="1" dirty="0"/>
              <a:t>). وعلى الرغم من أن الترجمة الحرفية لهذا اللقب هي «آلهة»، إلا أنها تُستعمل بصيغة المفرد. وكأن المعنى: «في البدء خلقَ اللهُ السماواتِ والأرض»</a:t>
            </a:r>
            <a:endParaRPr lang="es-ES" sz="2400" b="1" dirty="0"/>
          </a:p>
          <a:p>
            <a:pPr rtl="1"/>
            <a:r>
              <a:rPr lang="ar-SA" sz="2400" b="1" dirty="0"/>
              <a:t>(تكوين 1:1).</a:t>
            </a: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0" y="4668788"/>
            <a:ext cx="7078705" cy="1200329"/>
          </a:xfrm>
          <a:prstGeom prst="rect">
            <a:avLst/>
          </a:prstGeom>
          <a:noFill/>
        </p:spPr>
        <p:txBody>
          <a:bodyPr wrap="square">
            <a:spAutoFit/>
          </a:bodyPr>
          <a:lstStyle/>
          <a:p>
            <a:pPr lvl="0" algn="r" rtl="1">
              <a:spcBef>
                <a:spcPts val="600"/>
              </a:spcBef>
            </a:pPr>
            <a:r>
              <a:rPr lang="ar-SA" sz="2400" b="1" dirty="0"/>
              <a:t>في الإصحاح الثاني من سفر التكوين يُضاف اسم شخصي لله: «يَهْوَه» (</a:t>
            </a:r>
            <a:r>
              <a:rPr lang="fr-FR" sz="2400" b="1" dirty="0"/>
              <a:t>Yahweh). </a:t>
            </a:r>
            <a:r>
              <a:rPr lang="ar-SA" sz="2400" b="1" dirty="0"/>
              <a:t>لم يَعُد يقول فقط: «ليكن»، بل أخذ الإنسان وشكّله بيديه. فالإله القدير يعلن نفسه كإله شخصي يمكن الاقتراب منه</a:t>
            </a:r>
            <a:endParaRPr lang="es-ES" sz="2400" b="1" dirty="0">
              <a:solidFill>
                <a:prstClr val="black"/>
              </a:solidFill>
            </a:endParaRP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 y="3569622"/>
            <a:ext cx="7078704" cy="830997"/>
          </a:xfrm>
          <a:prstGeom prst="rect">
            <a:avLst/>
          </a:prstGeom>
          <a:noFill/>
        </p:spPr>
        <p:txBody>
          <a:bodyPr wrap="square">
            <a:spAutoFit/>
          </a:bodyPr>
          <a:lstStyle/>
          <a:p>
            <a:pPr algn="r" rtl="1">
              <a:spcBef>
                <a:spcPts val="600"/>
              </a:spcBef>
            </a:pPr>
            <a:r>
              <a:rPr lang="ar-SA" sz="2400" b="1" dirty="0"/>
              <a:t>يقدّم لنا الخالق الذي، من خلال الكلمة [يسوع المسيح]، وبعمل الروح، قادر أن يُوجد كل ما هو موجود (تكوين 1:1-3؛ يوحنا 1:1-3).</a:t>
            </a:r>
            <a:endParaRPr lang="en" sz="2400" b="1" dirty="0"/>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6141536"/>
            <a:ext cx="6915150" cy="461665"/>
          </a:xfrm>
          <a:prstGeom prst="rect">
            <a:avLst/>
          </a:prstGeom>
          <a:noFill/>
        </p:spPr>
        <p:txBody>
          <a:bodyPr wrap="square">
            <a:spAutoFit/>
          </a:bodyPr>
          <a:lstStyle/>
          <a:p>
            <a:pPr lvl="0" algn="r" rtl="1">
              <a:spcBef>
                <a:spcPts val="600"/>
              </a:spcBef>
              <a:defRPr/>
            </a:pPr>
            <a:r>
              <a:rPr lang="ar-SA" sz="2400" b="1" dirty="0">
                <a:solidFill>
                  <a:prstClr val="black"/>
                </a:solidFill>
              </a:rPr>
              <a:t>يلمسنا، يتحدث إلينا، يعلمنا، يكلفنا بعملنا... هو يحبنا.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righ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2"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righ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1" y="-42506"/>
            <a:ext cx="12191999" cy="830997"/>
          </a:xfrm>
          <a:prstGeom prst="rect">
            <a:avLst/>
          </a:prstGeom>
          <a:noFill/>
        </p:spPr>
        <p:txBody>
          <a:bodyPr wrap="square">
            <a:spAutoFit/>
          </a:bodyPr>
          <a:lstStyle>
            <a:defPPr>
              <a:defRPr lang="en"/>
            </a:defPPr>
            <a:lvl1pPr algn="ctr">
              <a:defRPr sz="4400" b="1">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defRPr>
            </a:lvl1pPr>
          </a:lstStyle>
          <a:p>
            <a:pPr rtl="1"/>
            <a:r>
              <a:rPr lang="ar-SA" dirty="0"/>
              <a:t>الله مُعلَن في </a:t>
            </a:r>
            <a:r>
              <a:rPr lang="ar-SA"/>
              <a:t>يسوع (عِمَّانُوئِيل</a:t>
            </a:r>
            <a:r>
              <a:rPr lang="fr-FR"/>
              <a:t>(</a:t>
            </a:r>
            <a:endParaRPr lang="en" dirty="0"/>
          </a:p>
        </p:txBody>
      </p:sp>
      <p:sp>
        <p:nvSpPr>
          <p:cNvPr id="4" name="CuadroTexto 3">
            <a:extLst>
              <a:ext uri="{FF2B5EF4-FFF2-40B4-BE49-F238E27FC236}">
                <a16:creationId xmlns:a16="http://schemas.microsoft.com/office/drawing/2014/main" id="{9385A499-CA80-46EE-F9C6-73F9224A63CC}"/>
              </a:ext>
            </a:extLst>
          </p:cNvPr>
          <p:cNvSpPr txBox="1"/>
          <p:nvPr/>
        </p:nvSpPr>
        <p:spPr>
          <a:xfrm>
            <a:off x="333497" y="835550"/>
            <a:ext cx="8915400" cy="461665"/>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rtl="1"/>
            <a:r>
              <a:rPr lang="en" sz="2400" b="1" dirty="0">
                <a:solidFill>
                  <a:srgbClr val="69400B"/>
                </a:solidFill>
                <a:latin typeface="Comic Sans MS" panose="030F0702030302020204" pitchFamily="66" charset="0"/>
              </a:rPr>
              <a:t>“</a:t>
            </a:r>
            <a:r>
              <a:rPr lang="ar-SA" sz="2400" b="1" dirty="0"/>
              <a:t>اللهُ لم يَرَهُ أحَدٌ قَطُّ. الِابنُ الوَحيدُ الّذي هو في حِضنِ الآبِ هو خَبَّرَ</a:t>
            </a:r>
            <a:r>
              <a:rPr lang="en" sz="2400" b="1" dirty="0">
                <a:solidFill>
                  <a:srgbClr val="69400B"/>
                </a:solidFill>
                <a:latin typeface="Comic Sans MS" panose="030F0702030302020204" pitchFamily="66" charset="0"/>
              </a:rPr>
              <a:t>.” </a:t>
            </a:r>
            <a:r>
              <a:rPr lang="en" sz="1600" b="1" dirty="0">
                <a:solidFill>
                  <a:srgbClr val="69400B"/>
                </a:solidFill>
                <a:latin typeface="Comic Sans MS" panose="030F0702030302020204" pitchFamily="66" charset="0"/>
              </a:rPr>
              <a:t>(</a:t>
            </a:r>
            <a:r>
              <a:rPr lang="ar-SA" sz="1600" b="1" dirty="0">
                <a:solidFill>
                  <a:srgbClr val="69400B"/>
                </a:solidFill>
                <a:latin typeface="Comic Sans MS" panose="030F0702030302020204" pitchFamily="66" charset="0"/>
              </a:rPr>
              <a:t>يوحنا </a:t>
            </a:r>
            <a:r>
              <a:rPr lang="fr-FR" sz="1600" b="1" dirty="0">
                <a:solidFill>
                  <a:srgbClr val="69400B"/>
                </a:solidFill>
                <a:latin typeface="Comic Sans MS" panose="030F0702030302020204" pitchFamily="66" charset="0"/>
              </a:rPr>
              <a:t>(18:1</a:t>
            </a:r>
            <a:r>
              <a:rPr lang="en" sz="1600" b="1" dirty="0">
                <a:solidFill>
                  <a:srgbClr val="69400B"/>
                </a:solidFill>
                <a:latin typeface="Comic Sans MS" panose="030F0702030302020204" pitchFamily="66" charset="0"/>
              </a:rPr>
              <a:t>)</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225237" y="1387852"/>
            <a:ext cx="9023660" cy="1200329"/>
          </a:xfrm>
          <a:prstGeom prst="rect">
            <a:avLst/>
          </a:prstGeom>
          <a:noFill/>
        </p:spPr>
        <p:txBody>
          <a:bodyPr wrap="square" rtlCol="0">
            <a:spAutoFit/>
          </a:bodyPr>
          <a:lstStyle/>
          <a:p>
            <a:pPr algn="r" rtl="1">
              <a:spcBef>
                <a:spcPts val="600"/>
              </a:spcBef>
            </a:pPr>
            <a:r>
              <a:rPr lang="ar-SA" sz="2400" b="1" dirty="0">
                <a:solidFill>
                  <a:schemeClr val="bg1"/>
                </a:solidFill>
                <a:effectLst>
                  <a:outerShdw blurRad="38100" dist="38100" dir="2700000" algn="tl">
                    <a:srgbClr val="000000">
                      <a:alpha val="43137"/>
                    </a:srgbClr>
                  </a:outerShdw>
                </a:effectLst>
              </a:rPr>
              <a:t>إذا أردنا أن نعرف ما هو الله، فلنتعرّف على يسوع. فهو الله المتجسّد (يوحنا </a:t>
            </a:r>
            <a:r>
              <a:rPr lang="fr-FR" sz="2400" b="1" dirty="0">
                <a:solidFill>
                  <a:schemeClr val="bg1"/>
                </a:solidFill>
                <a:effectLst>
                  <a:outerShdw blurRad="38100" dist="38100" dir="2700000" algn="tl">
                    <a:srgbClr val="000000">
                      <a:alpha val="43137"/>
                    </a:srgbClr>
                  </a:outerShdw>
                </a:effectLst>
              </a:rPr>
              <a:t>14:1</a:t>
            </a:r>
            <a:r>
              <a:rPr lang="ar-SA" sz="2400" b="1" dirty="0">
                <a:solidFill>
                  <a:schemeClr val="bg1"/>
                </a:solidFill>
                <a:effectLst>
                  <a:outerShdw blurRad="38100" dist="38100" dir="2700000" algn="tl">
                    <a:srgbClr val="000000">
                      <a:alpha val="43137"/>
                    </a:srgbClr>
                  </a:outerShdw>
                </a:effectLst>
              </a:rPr>
              <a:t>)، الذي أعلن نفسه باتخاذه الطبيعة البشرية لكي يُرى ويُسمع من قِبلنا</a:t>
            </a:r>
            <a:br>
              <a:rPr lang="es-ES" sz="2400" b="1" dirty="0">
                <a:solidFill>
                  <a:schemeClr val="bg1"/>
                </a:solidFill>
                <a:effectLst>
                  <a:outerShdw blurRad="38100" dist="38100" dir="2700000" algn="tl">
                    <a:srgbClr val="000000">
                      <a:alpha val="43137"/>
                    </a:srgbClr>
                  </a:outerShdw>
                </a:effectLst>
              </a:rPr>
            </a:br>
            <a:r>
              <a:rPr lang="ar-SA" sz="2400" b="1" dirty="0">
                <a:solidFill>
                  <a:schemeClr val="bg1"/>
                </a:solidFill>
                <a:effectLst>
                  <a:outerShdw blurRad="38100" dist="38100" dir="2700000" algn="tl">
                    <a:srgbClr val="000000">
                      <a:alpha val="43137"/>
                    </a:srgbClr>
                  </a:outerShdw>
                </a:effectLst>
              </a:rPr>
              <a:t>(يوحنا </a:t>
            </a:r>
            <a:r>
              <a:rPr lang="fr-FR" sz="2400" b="1" dirty="0">
                <a:solidFill>
                  <a:schemeClr val="bg1"/>
                </a:solidFill>
                <a:effectLst>
                  <a:outerShdw blurRad="38100" dist="38100" dir="2700000" algn="tl">
                    <a:srgbClr val="000000">
                      <a:alpha val="43137"/>
                    </a:srgbClr>
                  </a:outerShdw>
                </a:effectLst>
              </a:rPr>
              <a:t>18:1</a:t>
            </a:r>
            <a:r>
              <a:rPr lang="ar-SA" sz="2400" b="1" dirty="0">
                <a:solidFill>
                  <a:schemeClr val="bg1"/>
                </a:solidFill>
                <a:effectLst>
                  <a:outerShdw blurRad="38100" dist="38100" dir="2700000" algn="tl">
                    <a:srgbClr val="000000">
                      <a:alpha val="43137"/>
                    </a:srgbClr>
                  </a:outerShdw>
                </a:effectLst>
              </a:rPr>
              <a:t>؛ </a:t>
            </a:r>
            <a:r>
              <a:rPr lang="fr-FR" sz="2400" b="1" dirty="0">
                <a:solidFill>
                  <a:schemeClr val="bg1"/>
                </a:solidFill>
                <a:effectLst>
                  <a:outerShdw blurRad="38100" dist="38100" dir="2700000" algn="tl">
                    <a:srgbClr val="000000">
                      <a:alpha val="43137"/>
                    </a:srgbClr>
                  </a:outerShdw>
                </a:effectLst>
              </a:rPr>
              <a:t>9:14</a:t>
            </a:r>
            <a:r>
              <a:rPr lang="ar-SA" sz="2400" b="1" dirty="0">
                <a:solidFill>
                  <a:schemeClr val="bg1"/>
                </a:solidFill>
                <a:effectLst>
                  <a:outerShdw blurRad="38100" dist="38100" dir="2700000" algn="tl">
                    <a:srgbClr val="000000">
                      <a:alpha val="43137"/>
                    </a:srgbClr>
                  </a:outerShdw>
                </a:effectLst>
              </a:rPr>
              <a:t>؛ 1 يوحنا </a:t>
            </a:r>
            <a:r>
              <a:rPr lang="fr-FR" sz="2400" b="1" dirty="0">
                <a:solidFill>
                  <a:schemeClr val="bg1"/>
                </a:solidFill>
                <a:effectLst>
                  <a:outerShdw blurRad="38100" dist="38100" dir="2700000" algn="tl">
                    <a:srgbClr val="000000">
                      <a:alpha val="43137"/>
                    </a:srgbClr>
                  </a:outerShdw>
                </a:effectLst>
              </a:rPr>
              <a:t>20:5</a:t>
            </a:r>
            <a:r>
              <a:rPr lang="ar-SA" sz="2400" b="1" dirty="0">
                <a:solidFill>
                  <a:schemeClr val="bg1"/>
                </a:solidFill>
                <a:effectLst>
                  <a:outerShdw blurRad="38100" dist="38100" dir="2700000" algn="tl">
                    <a:srgbClr val="000000">
                      <a:alpha val="43137"/>
                    </a:srgbClr>
                  </a:outerShdw>
                </a:effectLst>
              </a:rPr>
              <a:t>)</a:t>
            </a:r>
            <a:endParaRPr lang="en" sz="2400" b="1" dirty="0">
              <a:solidFill>
                <a:schemeClr val="bg1"/>
              </a:solidFill>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2894352676"/>
              </p:ext>
            </p:extLst>
          </p:nvPr>
        </p:nvGraphicFramePr>
        <p:xfrm>
          <a:off x="233680" y="3077610"/>
          <a:ext cx="7992870" cy="3526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82290" y="321711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167800" y="2437865"/>
            <a:ext cx="11965781" cy="830997"/>
          </a:xfrm>
          <a:prstGeom prst="rect">
            <a:avLst/>
          </a:prstGeom>
          <a:noFill/>
        </p:spPr>
        <p:txBody>
          <a:bodyPr wrap="square">
            <a:spAutoFit/>
          </a:bodyPr>
          <a:lstStyle/>
          <a:p>
            <a:pPr algn="r" rtl="1">
              <a:spcBef>
                <a:spcPts val="600"/>
              </a:spcBef>
            </a:pPr>
            <a:r>
              <a:rPr lang="ar-SA" sz="2400" b="1" dirty="0">
                <a:solidFill>
                  <a:schemeClr val="bg1"/>
                </a:solidFill>
                <a:effectLst>
                  <a:outerShdw blurRad="38100" dist="38100" dir="2700000" algn="tl">
                    <a:srgbClr val="000000">
                      <a:alpha val="43137"/>
                    </a:srgbClr>
                  </a:outerShdw>
                </a:effectLst>
              </a:rPr>
              <a:t>لقد أُعلِن عنه باسمٍ نبوي يبيّن هدف حياته: </a:t>
            </a:r>
            <a:r>
              <a:rPr lang="ar-SA" sz="2400" b="1" dirty="0" err="1">
                <a:solidFill>
                  <a:schemeClr val="bg1"/>
                </a:solidFill>
                <a:effectLst>
                  <a:outerShdw blurRad="38100" dist="38100" dir="2700000" algn="tl">
                    <a:srgbClr val="000000">
                      <a:alpha val="43137"/>
                    </a:srgbClr>
                  </a:outerShdw>
                </a:effectLst>
              </a:rPr>
              <a:t>عمّانوئيل</a:t>
            </a:r>
            <a:r>
              <a:rPr lang="ar-SA" sz="2400" b="1" dirty="0">
                <a:solidFill>
                  <a:schemeClr val="bg1"/>
                </a:solidFill>
                <a:effectLst>
                  <a:outerShdw blurRad="38100" dist="38100" dir="2700000" algn="tl">
                    <a:srgbClr val="000000">
                      <a:alpha val="43137"/>
                    </a:srgbClr>
                  </a:outerShdw>
                </a:effectLst>
              </a:rPr>
              <a:t>، الله معنا (إشعياء </a:t>
            </a:r>
            <a:r>
              <a:rPr lang="fr-FR" sz="2400" b="1" dirty="0">
                <a:solidFill>
                  <a:schemeClr val="bg1"/>
                </a:solidFill>
                <a:effectLst>
                  <a:outerShdw blurRad="38100" dist="38100" dir="2700000" algn="tl">
                    <a:srgbClr val="000000">
                      <a:alpha val="43137"/>
                    </a:srgbClr>
                  </a:outerShdw>
                </a:effectLst>
              </a:rPr>
              <a:t>14:7</a:t>
            </a:r>
            <a:r>
              <a:rPr lang="ar-SA" sz="2400" b="1" dirty="0">
                <a:solidFill>
                  <a:schemeClr val="bg1"/>
                </a:solidFill>
                <a:effectLst>
                  <a:outerShdw blurRad="38100" dist="38100" dir="2700000" algn="tl">
                    <a:srgbClr val="000000">
                      <a:alpha val="43137"/>
                    </a:srgbClr>
                  </a:outerShdw>
                </a:effectLst>
              </a:rPr>
              <a:t>؛ متّى </a:t>
            </a:r>
            <a:r>
              <a:rPr lang="fr-FR" sz="2400" b="1" dirty="0">
                <a:solidFill>
                  <a:schemeClr val="bg1"/>
                </a:solidFill>
                <a:effectLst>
                  <a:outerShdw blurRad="38100" dist="38100" dir="2700000" algn="tl">
                    <a:srgbClr val="000000">
                      <a:alpha val="43137"/>
                    </a:srgbClr>
                  </a:outerShdw>
                </a:effectLst>
              </a:rPr>
              <a:t>23:1</a:t>
            </a:r>
            <a:r>
              <a:rPr lang="ar-SA" sz="2400" b="1" dirty="0">
                <a:solidFill>
                  <a:schemeClr val="bg1"/>
                </a:solidFill>
                <a:effectLst>
                  <a:outerShdw blurRad="38100" dist="38100" dir="2700000" algn="tl">
                    <a:srgbClr val="000000">
                      <a:alpha val="43137"/>
                    </a:srgbClr>
                  </a:outerShdw>
                </a:effectLst>
              </a:rPr>
              <a:t>). ويقدّمه لنا الأناجيل الأربعة من جوانب مختلفة.</a:t>
            </a:r>
            <a:endParaRPr lang="en" sz="2400" b="1" dirty="0">
              <a:solidFill>
                <a:schemeClr val="bg1"/>
              </a:solidFill>
              <a:effectLst>
                <a:outerShdw blurRad="38100" dist="38100" dir="2700000" algn="tl">
                  <a:srgbClr val="000000">
                    <a:alpha val="43137"/>
                  </a:srgbClr>
                </a:outerShdw>
              </a:effectLst>
            </a:endParaRP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2"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righ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righ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righ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righ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righ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righ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righ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righ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righ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righ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righ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righ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850589"/>
            <a:ext cx="9934575" cy="2862322"/>
          </a:xfrm>
          <a:prstGeom prst="rect">
            <a:avLst/>
          </a:prstGeom>
          <a:noFill/>
        </p:spPr>
        <p:txBody>
          <a:bodyPr wrap="square">
            <a:spAutoFit/>
          </a:bodyPr>
          <a:lstStyle/>
          <a:p>
            <a:pPr algn="ctr" rtl="1">
              <a:spcBef>
                <a:spcPts val="600"/>
              </a:spcBef>
            </a:pPr>
            <a:r>
              <a:rPr lang="ar-SA" sz="3600" b="1" dirty="0"/>
              <a:t>«لدى الآلاف تصوّر خاطئ عن الله وصفاته… الله هو إله الحق. العدل والرحمة هما أساس عرشه. هو إله محبة، وإله رأفة وحنان عميق. وهكذا أُعلِن في ابنه، مخلّصنا. هو إله الصبر وطول الأناة. فإذا كان هذا هو الكائن الذي نعبده، والذي نسعى أن نتشبّه بصفاته، فنحن نعبد الإله الحقيقي.»</a:t>
            </a:r>
            <a:endParaRPr lang="en" sz="3600" b="1" dirty="0">
              <a:latin typeface="Constantia" panose="02030602050306030303" pitchFamily="18" charset="0"/>
            </a:endParaRPr>
          </a:p>
        </p:txBody>
      </p:sp>
      <p:sp>
        <p:nvSpPr>
          <p:cNvPr id="4" name="CuadroTexto 3">
            <a:extLst>
              <a:ext uri="{FF2B5EF4-FFF2-40B4-BE49-F238E27FC236}">
                <a16:creationId xmlns:a16="http://schemas.microsoft.com/office/drawing/2014/main" id="{E760F773-4EDA-9693-B897-512E629907F6}"/>
              </a:ext>
            </a:extLst>
          </p:cNvPr>
          <p:cNvSpPr txBox="1"/>
          <p:nvPr/>
        </p:nvSpPr>
        <p:spPr>
          <a:xfrm>
            <a:off x="7572280" y="5476309"/>
            <a:ext cx="3581494" cy="338554"/>
          </a:xfrm>
          <a:prstGeom prst="rect">
            <a:avLst/>
          </a:prstGeom>
          <a:noFill/>
        </p:spPr>
        <p:txBody>
          <a:bodyPr wrap="none" rtlCol="0">
            <a:spAutoFit/>
          </a:bodyPr>
          <a:lstStyle/>
          <a:p>
            <a:pPr algn="r"/>
            <a:r>
              <a:rPr lang="en" sz="1600" b="1" dirty="0"/>
              <a:t>EGW (God Cares for Us, August 8)</a:t>
            </a: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508145" y="397401"/>
            <a:ext cx="3895725" cy="606319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rtl="1">
              <a:defRPr/>
            </a:pPr>
            <a:r>
              <a:rPr kumimoji="0" lang="en" sz="4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lang="ar-SA" sz="4800" b="1" dirty="0">
                <a:ln/>
                <a:solidFill>
                  <a:srgbClr val="60497B"/>
                </a:solidFill>
                <a:latin typeface="Comic Sans MS" panose="030F0702030302020204" pitchFamily="66" charset="0"/>
              </a:rPr>
              <a:t>وهذِهِ هي الحياةُ الأبديَّةُ: أنْ يَعرِفوكَ أنتَ الإلهَ الحَقيقيَّ وحدَكَ ويَسوعَ المَسيحَ الّذي أرسَلتَهُ</a:t>
            </a:r>
            <a:r>
              <a:rPr lang="en" sz="4800" b="1" dirty="0">
                <a:ln/>
                <a:solidFill>
                  <a:srgbClr val="60497B"/>
                </a:solidFill>
                <a:latin typeface="Comic Sans MS" panose="030F0702030302020204" pitchFamily="66" charset="0"/>
              </a:rPr>
              <a:t>.”</a:t>
            </a:r>
          </a:p>
          <a:p>
            <a:pPr lvl="0" algn="ctr" rtl="1">
              <a:spcBef>
                <a:spcPts val="1200"/>
              </a:spcBef>
              <a:defRPr/>
            </a:pPr>
            <a:r>
              <a:rPr kumimoji="0" lang="en"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lang="ar-SA" sz="2800" b="1" dirty="0">
                <a:ln/>
                <a:solidFill>
                  <a:srgbClr val="60497B"/>
                </a:solidFill>
                <a:latin typeface="Comic Sans MS" panose="030F0702030302020204" pitchFamily="66" charset="0"/>
              </a:rPr>
              <a:t>يوحنا</a:t>
            </a:r>
            <a:r>
              <a:rPr lang="fr-FR" sz="2800" b="1" dirty="0">
                <a:ln/>
                <a:solidFill>
                  <a:srgbClr val="60497B"/>
                </a:solidFill>
                <a:latin typeface="Comic Sans MS" panose="030F0702030302020204" pitchFamily="66" charset="0"/>
              </a:rPr>
              <a:t> (3:17</a:t>
            </a:r>
            <a:endParaRPr kumimoji="0" lang="es-ES" sz="44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495679" y="3429000"/>
            <a:ext cx="4174153" cy="3230628"/>
          </a:xfrm>
          <a:prstGeom prst="rect">
            <a:avLst/>
          </a:prstGeom>
          <a:noFill/>
        </p:spPr>
        <p:txBody>
          <a:bodyPr wrap="square" rtlCol="0">
            <a:spAutoFit/>
            <a:scene3d>
              <a:camera prst="orthographicFront"/>
              <a:lightRig rig="threePt" dir="t"/>
            </a:scene3d>
            <a:sp3d extrusionH="57150">
              <a:bevelT w="38100" h="38100"/>
            </a:sp3d>
          </a:bodyPr>
          <a:lstStyle/>
          <a:p>
            <a:pPr algn="r" rtl="1">
              <a:lnSpc>
                <a:spcPct val="150000"/>
              </a:lnSpc>
            </a:pPr>
            <a:r>
              <a:rPr lang="ar-SA" sz="2400" b="1" dirty="0">
                <a:solidFill>
                  <a:srgbClr val="C00000"/>
                </a:solidFill>
              </a:rPr>
              <a:t>صفات الله</a:t>
            </a:r>
            <a:r>
              <a:rPr lang="fr-FR" sz="2400" b="1" dirty="0">
                <a:solidFill>
                  <a:srgbClr val="C00000"/>
                </a:solidFill>
              </a:rPr>
              <a:t>:</a:t>
            </a:r>
          </a:p>
          <a:p>
            <a:pPr algn="r" rtl="1">
              <a:lnSpc>
                <a:spcPct val="150000"/>
              </a:lnSpc>
            </a:pPr>
            <a:r>
              <a:rPr lang="ar-SA" sz="2000" b="1" dirty="0">
                <a:solidFill>
                  <a:srgbClr val="92D050"/>
                </a:solidFill>
              </a:rPr>
              <a:t>طبيعة الله:</a:t>
            </a:r>
            <a:endParaRPr lang="es-ES" sz="2000" b="1" dirty="0">
              <a:solidFill>
                <a:srgbClr val="92D050"/>
              </a:solidFill>
            </a:endParaRPr>
          </a:p>
          <a:p>
            <a:pPr lvl="1" algn="r" rtl="1">
              <a:lnSpc>
                <a:spcPct val="150000"/>
              </a:lnSpc>
            </a:pPr>
            <a:r>
              <a:rPr lang="ar-SA" b="1" dirty="0"/>
              <a:t>الله قدوس</a:t>
            </a:r>
            <a:endParaRPr lang="es-ES" b="1" dirty="0"/>
          </a:p>
          <a:p>
            <a:pPr lvl="1" algn="r" rtl="1">
              <a:lnSpc>
                <a:spcPct val="150000"/>
              </a:lnSpc>
            </a:pPr>
            <a:r>
              <a:rPr lang="ar-SA" b="1" dirty="0"/>
              <a:t>الله محبة</a:t>
            </a:r>
            <a:endParaRPr lang="es-ES" b="1" dirty="0"/>
          </a:p>
          <a:p>
            <a:pPr algn="r" rtl="1">
              <a:lnSpc>
                <a:spcPct val="150000"/>
              </a:lnSpc>
            </a:pPr>
            <a:r>
              <a:rPr lang="ar-SA" sz="2000" b="1" dirty="0">
                <a:solidFill>
                  <a:srgbClr val="C00000"/>
                </a:solidFill>
              </a:rPr>
              <a:t>معرفة الله:</a:t>
            </a:r>
            <a:endParaRPr lang="es-ES" sz="2000" b="1" dirty="0">
              <a:solidFill>
                <a:srgbClr val="C00000"/>
              </a:solidFill>
            </a:endParaRPr>
          </a:p>
          <a:p>
            <a:pPr lvl="1" algn="r" rtl="1">
              <a:lnSpc>
                <a:spcPct val="150000"/>
              </a:lnSpc>
            </a:pPr>
            <a:r>
              <a:rPr lang="ar-SA" b="1" dirty="0"/>
              <a:t>الله مُعلَن في الخليقة</a:t>
            </a:r>
            <a:endParaRPr lang="es-ES" b="1" dirty="0"/>
          </a:p>
          <a:p>
            <a:pPr lvl="1" algn="r" rtl="1">
              <a:lnSpc>
                <a:spcPct val="150000"/>
              </a:lnSpc>
            </a:pPr>
            <a:r>
              <a:rPr lang="ar-SA" b="1" dirty="0"/>
              <a:t>الله مُعلَن في يسوع (عِمَّانُوئِيل</a:t>
            </a:r>
            <a:r>
              <a:rPr lang="fr-FR" sz="2000" b="1" dirty="0"/>
              <a:t>(</a:t>
            </a:r>
            <a:endParaRPr lang="ar-SA" sz="2000" b="1" dirty="0"/>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210596"/>
            <a:ext cx="8039101" cy="1200329"/>
          </a:xfrm>
          <a:prstGeom prst="rect">
            <a:avLst/>
          </a:prstGeom>
          <a:noFill/>
        </p:spPr>
        <p:txBody>
          <a:bodyPr wrap="square" rtlCol="0">
            <a:spAutoFit/>
          </a:bodyPr>
          <a:lstStyle/>
          <a:p>
            <a:pPr algn="r" rtl="1">
              <a:spcBef>
                <a:spcPts val="600"/>
              </a:spcBef>
            </a:pPr>
            <a:r>
              <a:rPr lang="ar-SA" sz="2400" b="1" dirty="0"/>
              <a:t>لقد أفسدت الخطية إدراكنا لحقيقة الله. فسعى الإنسان إلى تصويره في تماثيل تأخذ أشكال حيوانات أو بشر، ونُسبت إليه صفات كالتقلّب والاستبداد. وفي النهاية، لم يفعل الإنسان سوى أن صنع إلهًا على صورته هو.</a:t>
            </a:r>
            <a:endParaRPr lang="en" sz="2400" b="1" dirty="0"/>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9479849">
            <a:off x="7807076" y="5390481"/>
            <a:ext cx="657113" cy="385256"/>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9226128">
            <a:off x="7814734" y="4017412"/>
            <a:ext cx="622661" cy="397999"/>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9359258">
            <a:off x="7810982" y="3590003"/>
            <a:ext cx="600849" cy="384056"/>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98284" y="6254908"/>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98284" y="58545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98284" y="5016405"/>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7298283" y="4561547"/>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85749" y="2642171"/>
            <a:ext cx="8039101" cy="830997"/>
          </a:xfrm>
          <a:prstGeom prst="rect">
            <a:avLst/>
          </a:prstGeom>
          <a:noFill/>
        </p:spPr>
        <p:txBody>
          <a:bodyPr wrap="square">
            <a:spAutoFit/>
          </a:bodyPr>
          <a:lstStyle/>
          <a:p>
            <a:pPr algn="r" rtl="1">
              <a:spcBef>
                <a:spcPts val="600"/>
              </a:spcBef>
            </a:pPr>
            <a:r>
              <a:rPr lang="ar-SA" sz="2400" b="1" dirty="0"/>
              <a:t>لكن العون قد جاء. هل تريد أن تعرف كيف هو؟ في الكتاب المقدّس نجد الإعلان الحقيقي عن طبيعة الله</a:t>
            </a:r>
            <a:endParaRPr lang="en" sz="2400" b="1" dirty="0"/>
          </a:p>
        </p:txBody>
      </p:sp>
      <p:sp>
        <p:nvSpPr>
          <p:cNvPr id="8" name="CuadroTexto 7">
            <a:extLst>
              <a:ext uri="{FF2B5EF4-FFF2-40B4-BE49-F238E27FC236}">
                <a16:creationId xmlns:a16="http://schemas.microsoft.com/office/drawing/2014/main" id="{BA30EAF8-8E48-DF9C-D390-E62D53CA88D0}"/>
              </a:ext>
            </a:extLst>
          </p:cNvPr>
          <p:cNvSpPr txBox="1"/>
          <p:nvPr/>
        </p:nvSpPr>
        <p:spPr>
          <a:xfrm>
            <a:off x="285750" y="1613053"/>
            <a:ext cx="8029572" cy="830997"/>
          </a:xfrm>
          <a:prstGeom prst="rect">
            <a:avLst/>
          </a:prstGeom>
          <a:noFill/>
        </p:spPr>
        <p:txBody>
          <a:bodyPr wrap="square">
            <a:spAutoFit/>
          </a:bodyPr>
          <a:lstStyle/>
          <a:p>
            <a:pPr lvl="0" algn="r" rtl="1">
              <a:spcBef>
                <a:spcPts val="600"/>
              </a:spcBef>
              <a:defRPr/>
            </a:pPr>
            <a:r>
              <a:rPr lang="ar-SA" sz="2400" b="1" dirty="0">
                <a:solidFill>
                  <a:prstClr val="black"/>
                </a:solidFill>
              </a:rPr>
              <a:t>لكن كيف هو الله حقا؟ هل هو عظيم لدرجة أن فهمه خارج نطاق فهمنا؟ بالتأكيد، مهما حاولنا، لا تستطيع عقولنا فهم الله. نحن بحاجة للمساعدة.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right)">
                                      <p:cBhvr>
                                        <p:cTn id="47" dur="500"/>
                                        <p:tgtEl>
                                          <p:spTgt spid="26"/>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righ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right)">
                                      <p:cBhvr>
                                        <p:cTn id="56" dur="500"/>
                                        <p:tgtEl>
                                          <p:spTgt spid="25"/>
                                        </p:tgtEl>
                                      </p:cBhvr>
                                    </p:animEffect>
                                  </p:childTnLst>
                                </p:cTn>
                              </p:par>
                            </p:childTnLst>
                          </p:cTn>
                        </p:par>
                        <p:par>
                          <p:cTn id="57" fill="hold">
                            <p:stCondLst>
                              <p:cond delay="500"/>
                            </p:stCondLst>
                            <p:childTnLst>
                              <p:par>
                                <p:cTn id="58" presetID="22" presetClass="entr" presetSubtype="2"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righ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2"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righ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2"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righ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right)">
                                      <p:cBhvr>
                                        <p:cTn id="85" dur="500"/>
                                        <p:tgtEl>
                                          <p:spTgt spid="24"/>
                                        </p:tgtEl>
                                      </p:cBhvr>
                                    </p:animEffect>
                                  </p:childTnLst>
                                </p:cTn>
                              </p:par>
                            </p:childTnLst>
                          </p:cTn>
                        </p:par>
                        <p:par>
                          <p:cTn id="86" fill="hold">
                            <p:stCondLst>
                              <p:cond delay="500"/>
                            </p:stCondLst>
                            <p:childTnLst>
                              <p:par>
                                <p:cTn id="87" presetID="22" presetClass="entr" presetSubtype="2"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righ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2"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righ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2"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righ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674645"/>
            <a:ext cx="6749223" cy="1569660"/>
          </a:xfrm>
          <a:prstGeom prst="rect">
            <a:avLst/>
          </a:prstGeom>
          <a:noFill/>
        </p:spPr>
        <p:txBody>
          <a:bodyPr wrap="square">
            <a:spAutoFit/>
          </a:bodyPr>
          <a:lstStyle/>
          <a:p>
            <a:pPr algn="ctr" rtl="1"/>
            <a:r>
              <a:rPr lang="ar-SA" sz="9600" b="1" spc="50" dirty="0">
                <a:ln w="0"/>
                <a:solidFill>
                  <a:schemeClr val="bg2"/>
                </a:solidFill>
                <a:effectLst>
                  <a:innerShdw blurRad="63500" dist="50800" dir="13500000">
                    <a:srgbClr val="000000">
                      <a:alpha val="50000"/>
                    </a:srgbClr>
                  </a:innerShdw>
                </a:effectLst>
              </a:rPr>
              <a:t>صفات الله</a:t>
            </a:r>
            <a:endParaRPr lang="en" sz="80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94923"/>
            <a:ext cx="7676229" cy="461665"/>
          </a:xfrm>
          <a:prstGeom prst="rect">
            <a:avLst/>
          </a:prstGeom>
          <a:noFill/>
        </p:spPr>
        <p:txBody>
          <a:bodyPr wrap="square">
            <a:spAutoFit/>
            <a:scene3d>
              <a:camera prst="orthographicFront"/>
              <a:lightRig rig="threePt" dir="t"/>
            </a:scene3d>
            <a:sp3d extrusionH="57150">
              <a:bevelT w="38100" h="38100"/>
            </a:sp3d>
          </a:bodyPr>
          <a:lstStyle/>
          <a:p>
            <a:pPr algn="ctr" rtl="1"/>
            <a:r>
              <a:rPr lang="en" sz="2400" b="1" dirty="0">
                <a:solidFill>
                  <a:schemeClr val="accent4">
                    <a:lumMod val="50000"/>
                  </a:schemeClr>
                </a:solidFill>
                <a:latin typeface="Comic Sans MS" panose="030F0702030302020204" pitchFamily="66" charset="0"/>
              </a:rPr>
              <a:t>“</a:t>
            </a:r>
            <a:r>
              <a:rPr lang="ar-SA" sz="2400" b="1" dirty="0">
                <a:solidFill>
                  <a:schemeClr val="accent4">
                    <a:lumMod val="50000"/>
                  </a:schemeClr>
                </a:solidFill>
                <a:latin typeface="Comic Sans MS" panose="030F0702030302020204" pitchFamily="66" charset="0"/>
              </a:rPr>
              <a:t>يا رَبُّ إلهَ الجُنودِ، مَنْ مِثلُكَ؟ قَويٌّ، رَبٌّ، وحَقُّكَ مِنْ حَوْلِكَ.</a:t>
            </a:r>
            <a:r>
              <a:rPr lang="en" sz="2400" b="1" dirty="0">
                <a:solidFill>
                  <a:schemeClr val="accent4">
                    <a:lumMod val="50000"/>
                  </a:schemeClr>
                </a:solidFill>
                <a:latin typeface="Comic Sans MS" panose="030F0702030302020204" pitchFamily="66" charset="0"/>
              </a:rPr>
              <a:t>” </a:t>
            </a:r>
            <a:r>
              <a:rPr lang="en" b="1" dirty="0">
                <a:solidFill>
                  <a:schemeClr val="accent4">
                    <a:lumMod val="50000"/>
                  </a:schemeClr>
                </a:solidFill>
                <a:latin typeface="Comic Sans MS" panose="030F0702030302020204" pitchFamily="66" charset="0"/>
              </a:rPr>
              <a:t>(</a:t>
            </a:r>
            <a:r>
              <a:rPr lang="ar-SA" sz="1400" b="1" dirty="0">
                <a:solidFill>
                  <a:schemeClr val="accent4">
                    <a:lumMod val="50000"/>
                  </a:schemeClr>
                </a:solidFill>
                <a:latin typeface="Comic Sans MS" panose="030F0702030302020204" pitchFamily="66" charset="0"/>
              </a:rPr>
              <a:t>المزمور </a:t>
            </a:r>
            <a:r>
              <a:rPr lang="fr-FR" sz="1400" b="1" dirty="0">
                <a:solidFill>
                  <a:schemeClr val="accent4">
                    <a:lumMod val="50000"/>
                  </a:schemeClr>
                </a:solidFill>
                <a:latin typeface="Comic Sans MS" panose="030F0702030302020204" pitchFamily="66" charset="0"/>
              </a:rPr>
              <a:t>(8:89</a:t>
            </a:r>
            <a:r>
              <a:rPr lang="en" sz="1400" b="1" dirty="0">
                <a:solidFill>
                  <a:schemeClr val="accent4">
                    <a:lumMod val="50000"/>
                  </a:schemeClr>
                </a:solidFill>
                <a:latin typeface="Comic Sans MS" panose="030F0702030302020204" pitchFamily="66" charset="0"/>
              </a:rPr>
              <a:t>)</a:t>
            </a:r>
            <a:endParaRPr lang="es-ES" sz="24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1" y="1099208"/>
            <a:ext cx="6539679" cy="830997"/>
          </a:xfrm>
          <a:prstGeom prst="rect">
            <a:avLst/>
          </a:prstGeom>
          <a:noFill/>
        </p:spPr>
        <p:txBody>
          <a:bodyPr wrap="square" rtlCol="0">
            <a:spAutoFit/>
          </a:bodyPr>
          <a:lstStyle/>
          <a:p>
            <a:pPr algn="r" rtl="1">
              <a:spcBef>
                <a:spcPts val="600"/>
              </a:spcBef>
            </a:pPr>
            <a:r>
              <a:rPr lang="ar-SA" sz="2400" b="1" dirty="0"/>
              <a:t>يقدّم الكتاب المقدّس الصورة الأكثر أمانةً ووضوحًا واتساقًا عن الله. ومن الطرق التي يتيح لنا بها أن نعرفه هي من خلال صفاته.</a:t>
            </a:r>
            <a:endParaRPr lang="en" sz="2400" b="1" dirty="0"/>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2155373344"/>
              </p:ext>
            </p:extLst>
          </p:nvPr>
        </p:nvGraphicFramePr>
        <p:xfrm>
          <a:off x="186505" y="1997349"/>
          <a:ext cx="5909496"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405868"/>
            <a:ext cx="3224982" cy="2246769"/>
          </a:xfrm>
          <a:prstGeom prst="rect">
            <a:avLst/>
          </a:prstGeom>
          <a:noFill/>
        </p:spPr>
        <p:txBody>
          <a:bodyPr wrap="square" rtlCol="0">
            <a:spAutoFit/>
          </a:bodyPr>
          <a:lstStyle/>
          <a:p>
            <a:pPr algn="r" rtl="1">
              <a:spcBef>
                <a:spcPts val="600"/>
              </a:spcBef>
            </a:pPr>
            <a:r>
              <a:rPr lang="ar-SA" sz="2800" b="1" dirty="0"/>
              <a:t>أما الشيطان فقد حاول منذ البداية تشويه شخصية الله، مظهرا إياه كإله أناني يسعى فقط لمصلحته الخاصة</a:t>
            </a:r>
            <a:r>
              <a:rPr lang="es-ES" sz="2800" b="1" dirty="0"/>
              <a:t> </a:t>
            </a:r>
            <a:r>
              <a:rPr lang="ar-SA" sz="2400" dirty="0"/>
              <a:t> (تكوين </a:t>
            </a:r>
            <a:r>
              <a:rPr lang="fr-FR" sz="2400" dirty="0"/>
              <a:t>4:3</a:t>
            </a:r>
            <a:r>
              <a:rPr lang="ar-SA" sz="2400" dirty="0"/>
              <a:t>-5).</a:t>
            </a:r>
            <a:endParaRPr lang="en" sz="2400" dirty="0"/>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274639"/>
              <a:ext cx="2083419" cy="646331"/>
            </a:xfrm>
            <a:prstGeom prst="rect">
              <a:avLst/>
            </a:prstGeom>
            <a:noFill/>
          </p:spPr>
          <p:txBody>
            <a:bodyPr wrap="square">
              <a:spAutoFit/>
            </a:bodyPr>
            <a:lstStyle/>
            <a:p>
              <a:pPr algn="ctr"/>
              <a:r>
                <a:rPr lang="ar-SA" sz="3600" b="1" spc="50" dirty="0">
                  <a:ln w="0"/>
                  <a:solidFill>
                    <a:schemeClr val="bg2"/>
                  </a:solidFill>
                  <a:effectLst>
                    <a:innerShdw blurRad="63500" dist="50800" dir="13500000">
                      <a:srgbClr val="000000">
                        <a:alpha val="50000"/>
                      </a:srgbClr>
                    </a:innerShdw>
                  </a:effectLst>
                </a:rPr>
                <a:t>صفات الله</a:t>
              </a:r>
              <a:endParaRPr lang="en" sz="3600" b="1" spc="50" dirty="0">
                <a:ln w="0"/>
                <a:solidFill>
                  <a:schemeClr val="bg2"/>
                </a:solidFill>
                <a:effectLst>
                  <a:innerShdw blurRad="63500" dist="50800" dir="13500000">
                    <a:srgbClr val="000000">
                      <a:alpha val="50000"/>
                    </a:srgbClr>
                  </a:innerShdw>
                </a:effectLst>
              </a:endParaRP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27827"/>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righ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righ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righ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2"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righ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2"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righ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2"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righ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2"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righ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2"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righ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2"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righ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2"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righ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497978"/>
            <a:ext cx="6830046" cy="1862048"/>
          </a:xfrm>
          <a:prstGeom prst="rect">
            <a:avLst/>
          </a:prstGeom>
          <a:noFill/>
        </p:spPr>
        <p:txBody>
          <a:bodyPr wrap="square">
            <a:spAutoFit/>
          </a:bodyPr>
          <a:lstStyle/>
          <a:p>
            <a:pPr algn="ctr" rtl="1"/>
            <a:r>
              <a:rPr lang="ar-SA" sz="11500" b="1" spc="50" dirty="0">
                <a:ln w="0"/>
                <a:solidFill>
                  <a:schemeClr val="accent4">
                    <a:lumMod val="60000"/>
                    <a:lumOff val="40000"/>
                  </a:schemeClr>
                </a:solidFill>
                <a:effectLst>
                  <a:innerShdw blurRad="63500" dist="50800" dir="13500000">
                    <a:srgbClr val="000000">
                      <a:alpha val="50000"/>
                    </a:srgbClr>
                  </a:innerShdw>
                </a:effectLst>
              </a:rPr>
              <a:t>طبيعة الله</a:t>
            </a:r>
            <a:endParaRPr lang="en" sz="11500" b="1" spc="50" dirty="0">
              <a:ln w="0"/>
              <a:solidFill>
                <a:schemeClr val="accent4">
                  <a:lumMod val="60000"/>
                  <a:lumOff val="4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236656"/>
            <a:ext cx="5483635" cy="1107996"/>
          </a:xfrm>
          <a:prstGeom prst="rect">
            <a:avLst/>
          </a:prstGeom>
          <a:noFill/>
        </p:spPr>
        <p:txBody>
          <a:bodyPr wrap="square">
            <a:spAutoFit/>
          </a:bodyPr>
          <a:lstStyle>
            <a:defPPr>
              <a:defRPr lang="en"/>
            </a:defPPr>
            <a:lvl1pPr algn="ctr">
              <a:defRPr sz="54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defRPr>
            </a:lvl1pPr>
          </a:lstStyle>
          <a:p>
            <a:pPr rtl="1"/>
            <a:r>
              <a:rPr lang="ar-SA" sz="6600"/>
              <a:t>الله قدوس</a:t>
            </a:r>
            <a:endParaRPr lang="en" sz="6600" dirty="0"/>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830997"/>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rtl="1"/>
            <a:r>
              <a:rPr lang="en" b="1" dirty="0">
                <a:solidFill>
                  <a:schemeClr val="accent3">
                    <a:lumMod val="75000"/>
                  </a:schemeClr>
                </a:solidFill>
                <a:latin typeface="Comic Sans MS" panose="030F0702030302020204" pitchFamily="66" charset="0"/>
              </a:rPr>
              <a:t>“</a:t>
            </a:r>
            <a:r>
              <a:rPr lang="ar-SA" sz="2400" b="1" dirty="0">
                <a:solidFill>
                  <a:schemeClr val="accent3"/>
                </a:solidFill>
              </a:rPr>
              <a:t>وهذا نادَى ذاكَ وقالَ: «قُدّوسٌ، قُدّوسٌ، قُدّوسٌ رَبُّ الجُنودِ. مَجدُهُ مِلءُ كُلِّ الأرضِ»</a:t>
            </a:r>
            <a:r>
              <a:rPr lang="en-US" b="1" dirty="0">
                <a:solidFill>
                  <a:schemeClr val="accent3"/>
                </a:solidFill>
                <a:latin typeface="Comic Sans MS" panose="030F0702030302020204" pitchFamily="66" charset="0"/>
              </a:rPr>
              <a:t>.”</a:t>
            </a:r>
            <a:r>
              <a:rPr lang="en" b="1" dirty="0">
                <a:solidFill>
                  <a:schemeClr val="accent3"/>
                </a:solidFill>
                <a:latin typeface="Comic Sans MS" panose="030F0702030302020204" pitchFamily="66" charset="0"/>
              </a:rPr>
              <a:t> </a:t>
            </a:r>
            <a:r>
              <a:rPr lang="ar-SA" sz="1400" b="1" dirty="0">
                <a:solidFill>
                  <a:schemeClr val="accent3"/>
                </a:solidFill>
                <a:latin typeface="Comic Sans MS" panose="030F0702030302020204" pitchFamily="66" charset="0"/>
              </a:rPr>
              <a:t> </a:t>
            </a:r>
            <a:r>
              <a:rPr lang="fr-FR" sz="1400" b="1" dirty="0">
                <a:solidFill>
                  <a:schemeClr val="accent3">
                    <a:lumMod val="75000"/>
                  </a:schemeClr>
                </a:solidFill>
                <a:latin typeface="Comic Sans MS" panose="030F0702030302020204" pitchFamily="66" charset="0"/>
              </a:rPr>
              <a:t>)</a:t>
            </a:r>
            <a:r>
              <a:rPr lang="ar-SA" sz="1400" b="1" dirty="0">
                <a:solidFill>
                  <a:schemeClr val="accent3">
                    <a:lumMod val="75000"/>
                  </a:schemeClr>
                </a:solidFill>
                <a:latin typeface="Comic Sans MS" panose="030F0702030302020204" pitchFamily="66" charset="0"/>
              </a:rPr>
              <a:t>إشعياء </a:t>
            </a:r>
            <a:r>
              <a:rPr lang="fr-FR" sz="1400" b="1" dirty="0">
                <a:solidFill>
                  <a:schemeClr val="accent3">
                    <a:lumMod val="75000"/>
                  </a:schemeClr>
                </a:solidFill>
                <a:latin typeface="Comic Sans MS" panose="030F0702030302020204" pitchFamily="66" charset="0"/>
              </a:rPr>
              <a:t>3:6</a:t>
            </a:r>
            <a:r>
              <a:rPr lang="ar-SA" sz="1400" b="1" dirty="0">
                <a:solidFill>
                  <a:schemeClr val="accent3">
                    <a:lumMod val="75000"/>
                  </a:schemeClr>
                </a:solidFill>
                <a:latin typeface="Comic Sans MS" panose="030F0702030302020204" pitchFamily="66" charset="0"/>
              </a:rPr>
              <a:t> </a:t>
            </a:r>
            <a:r>
              <a:rPr lang="fr-FR" sz="1400" b="1" dirty="0">
                <a:solidFill>
                  <a:schemeClr val="accent3">
                    <a:lumMod val="75000"/>
                  </a:schemeClr>
                </a:solidFill>
                <a:latin typeface="Comic Sans MS" panose="030F0702030302020204" pitchFamily="66" charset="0"/>
              </a:rPr>
              <a:t>(</a:t>
            </a:r>
            <a:endParaRPr lang="en" sz="1400"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4" y="1529605"/>
            <a:ext cx="6515100" cy="1569660"/>
          </a:xfrm>
          <a:prstGeom prst="rect">
            <a:avLst/>
          </a:prstGeom>
          <a:noFill/>
        </p:spPr>
        <p:txBody>
          <a:bodyPr wrap="square" rtlCol="0">
            <a:spAutoFit/>
          </a:bodyPr>
          <a:lstStyle/>
          <a:p>
            <a:pPr algn="r" rtl="1">
              <a:spcBef>
                <a:spcPts val="600"/>
              </a:spcBef>
            </a:pPr>
            <a:r>
              <a:rPr lang="ar-SA" sz="2400" b="1" dirty="0"/>
              <a:t>الملائكة الذين يقفون بجانب الله يمدحونه بأنه "قدوس، قدوس، قدوس" (إشعياء </a:t>
            </a:r>
            <a:r>
              <a:rPr lang="fr-FR" sz="2400" b="1" dirty="0"/>
              <a:t>3:6</a:t>
            </a:r>
            <a:r>
              <a:rPr lang="ar-SA" sz="2400" b="1" dirty="0"/>
              <a:t>؛ رؤيا </a:t>
            </a:r>
            <a:r>
              <a:rPr lang="fr-FR" sz="2400" b="1" dirty="0"/>
              <a:t>8;4</a:t>
            </a:r>
            <a:r>
              <a:rPr lang="ar-SA" sz="2400" b="1" dirty="0"/>
              <a:t>). هذه الصفة مرتبطة ارتباطا وثيقا بشخصيته لدرجة أن إشعياء يستخدمها كاسم الله الحقيقي: "يقول القدوس". (إشعاء </a:t>
            </a:r>
            <a:r>
              <a:rPr lang="fr-FR" sz="2400" b="1" dirty="0"/>
              <a:t>25:40</a:t>
            </a:r>
            <a:r>
              <a:rPr lang="ar-SA" sz="2400" b="1" dirty="0"/>
              <a:t>؛ </a:t>
            </a:r>
            <a:r>
              <a:rPr lang="fr-FR" sz="2400" b="1" dirty="0"/>
              <a:t>15:57</a:t>
            </a:r>
            <a:r>
              <a:rPr lang="ar-SA" sz="2400" b="1" dirty="0"/>
              <a:t>).</a:t>
            </a:r>
            <a:endParaRPr lang="en" sz="2400" b="1" dirty="0"/>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93258" y="5484752"/>
            <a:ext cx="6513564" cy="1200329"/>
          </a:xfrm>
          <a:prstGeom prst="rect">
            <a:avLst/>
          </a:prstGeom>
          <a:noFill/>
        </p:spPr>
        <p:txBody>
          <a:bodyPr wrap="square">
            <a:spAutoFit/>
          </a:bodyPr>
          <a:lstStyle/>
          <a:p>
            <a:pPr lvl="0" algn="r" rtl="1">
              <a:spcBef>
                <a:spcPts val="600"/>
              </a:spcBef>
              <a:defRPr/>
            </a:pPr>
            <a:r>
              <a:rPr lang="ar-SA" sz="2400" b="1" dirty="0">
                <a:solidFill>
                  <a:prstClr val="black"/>
                </a:solidFill>
              </a:rPr>
              <a:t>هذا يعني أنه، لكونه قدوسًا، فإن محبته مقدسة ونقية وخالية من الأنانية. ولأنه قدوس، فإن قدرته المطلقة مقدسة ونقية وخالية من الأنانية. جميع صفاته مشبعة بالقداسة والنقاء.</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8F6CCDD4-8917-F51C-E905-FC47238B0ED2}"/>
              </a:ext>
            </a:extLst>
          </p:cNvPr>
          <p:cNvSpPr txBox="1"/>
          <p:nvPr/>
        </p:nvSpPr>
        <p:spPr>
          <a:xfrm>
            <a:off x="193264" y="4535702"/>
            <a:ext cx="6513564" cy="830997"/>
          </a:xfrm>
          <a:prstGeom prst="rect">
            <a:avLst/>
          </a:prstGeom>
          <a:noFill/>
        </p:spPr>
        <p:txBody>
          <a:bodyPr wrap="square">
            <a:spAutoFit/>
          </a:bodyPr>
          <a:lstStyle/>
          <a:p>
            <a:pPr lvl="0" algn="r" rtl="1">
              <a:spcBef>
                <a:spcPts val="600"/>
              </a:spcBef>
              <a:defRPr/>
            </a:pPr>
            <a:r>
              <a:rPr lang="ar-SA" sz="2400" b="1" dirty="0">
                <a:solidFill>
                  <a:prstClr val="black"/>
                </a:solidFill>
              </a:rPr>
              <a:t>لكن كيف ينطبق هذا على الله؟ هو منفصل تماما عن الشر وليس له علاقة بالخطيئة.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60" y="3217319"/>
            <a:ext cx="6513568" cy="1200329"/>
          </a:xfrm>
          <a:prstGeom prst="rect">
            <a:avLst/>
          </a:prstGeom>
          <a:noFill/>
        </p:spPr>
        <p:txBody>
          <a:bodyPr wrap="square">
            <a:spAutoFit/>
          </a:bodyPr>
          <a:lstStyle/>
          <a:p>
            <a:pPr lvl="0" algn="r" rtl="1">
              <a:spcBef>
                <a:spcPts val="600"/>
              </a:spcBef>
              <a:defRPr/>
            </a:pPr>
            <a:r>
              <a:rPr lang="ar-SA" sz="2400" b="1" dirty="0">
                <a:solidFill>
                  <a:prstClr val="black"/>
                </a:solidFill>
              </a:rPr>
              <a:t>ماذا يعني أن تكون مقدسا؟ يعني أن تكون مكرسا، مميزا، نظيفا. نحن مقدسون عندما ندير ظهرنا للشر ونفعل العمل الذي أوكلنا الله إليه. (عدد </a:t>
            </a:r>
            <a:r>
              <a:rPr lang="fr-FR" sz="2400" b="1" dirty="0">
                <a:solidFill>
                  <a:prstClr val="black"/>
                </a:solidFill>
              </a:rPr>
              <a:t>40:15</a:t>
            </a:r>
            <a:r>
              <a:rPr lang="ar-SA" sz="2400" b="1" dirty="0">
                <a:solidFill>
                  <a:prstClr val="black"/>
                </a:solidFill>
              </a:rPr>
              <a:t>؛ لاويين </a:t>
            </a:r>
            <a:r>
              <a:rPr lang="fr-FR" sz="2400" b="1" dirty="0">
                <a:solidFill>
                  <a:prstClr val="black"/>
                </a:solidFill>
              </a:rPr>
              <a:t>44:11</a:t>
            </a:r>
            <a:r>
              <a:rPr lang="ar-SA" sz="2400" b="1" dirty="0">
                <a:solidFill>
                  <a:prstClr val="black"/>
                </a:solidFill>
              </a:rPr>
              <a:t>؛ 1 بطرس </a:t>
            </a:r>
            <a:r>
              <a:rPr lang="fr-FR" sz="2400" b="1" dirty="0">
                <a:solidFill>
                  <a:prstClr val="black"/>
                </a:solidFill>
              </a:rPr>
              <a:t>9:2</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defPPr>
              <a:defRPr lang="en"/>
            </a:defPPr>
            <a:lvl1pPr algn="ctr">
              <a:defRPr sz="44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defRPr>
            </a:lvl1pPr>
          </a:lstStyle>
          <a:p>
            <a:r>
              <a:rPr lang="ar-SA"/>
              <a:t>الله محبة</a:t>
            </a:r>
            <a:endParaRPr lang="en" dirty="0"/>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700000"/>
            <a:ext cx="11791949" cy="400110"/>
          </a:xfrm>
          <a:prstGeom prst="rect">
            <a:avLst/>
          </a:prstGeom>
          <a:noFill/>
        </p:spPr>
        <p:txBody>
          <a:bodyPr wrap="square">
            <a:spAutoFit/>
          </a:bodyPr>
          <a:lstStyle>
            <a:defPPr>
              <a:defRPr lang="en"/>
            </a:defPPr>
            <a:lvl1pPr algn="ctr">
              <a:defRPr b="1">
                <a:solidFill>
                  <a:schemeClr val="bg2">
                    <a:lumMod val="60000"/>
                    <a:lumOff val="40000"/>
                  </a:schemeClr>
                </a:solidFill>
                <a:effectLst>
                  <a:outerShdw blurRad="38100" dist="38100" dir="2700000" algn="tl">
                    <a:srgbClr val="000000"/>
                  </a:outerShdw>
                </a:effectLst>
                <a:latin typeface="Comic Sans MS" panose="030F0702030302020204" pitchFamily="66" charset="0"/>
              </a:defRPr>
            </a:lvl1pPr>
          </a:lstStyle>
          <a:p>
            <a:pPr rtl="1"/>
            <a:r>
              <a:rPr lang="fr-FR" sz="2000" dirty="0"/>
              <a:t> »</a:t>
            </a:r>
            <a:r>
              <a:rPr lang="ar-SA" sz="2000" dirty="0"/>
              <a:t>ونَحنُ قد عَرَفنا وصَدَّقنا المَحَبَّةَ الّتي للهِ فينا. اللهُ مَحَبَّةٌ، ومَنْ يَثبُتْ في المَحَبَّةِ، يَثبُتْ في اللهِ واللهُ فيهِ</a:t>
            </a:r>
            <a:r>
              <a:rPr lang="fr-FR" sz="2000" dirty="0"/>
              <a:t> « </a:t>
            </a:r>
            <a:r>
              <a:rPr lang="ar-SA" sz="1600" dirty="0"/>
              <a:t>(1 يوحنا </a:t>
            </a:r>
            <a:r>
              <a:rPr lang="fr-FR" sz="1600" dirty="0"/>
              <a:t>(16:4</a:t>
            </a:r>
            <a:endParaRPr lang="es-ES" sz="2000" dirty="0"/>
          </a:p>
        </p:txBody>
      </p:sp>
      <p:sp>
        <p:nvSpPr>
          <p:cNvPr id="5" name="CuadroTexto 4">
            <a:extLst>
              <a:ext uri="{FF2B5EF4-FFF2-40B4-BE49-F238E27FC236}">
                <a16:creationId xmlns:a16="http://schemas.microsoft.com/office/drawing/2014/main" id="{30B6EE05-A89D-C263-8D83-06A24565C8D4}"/>
              </a:ext>
            </a:extLst>
          </p:cNvPr>
          <p:cNvSpPr txBox="1"/>
          <p:nvPr/>
        </p:nvSpPr>
        <p:spPr>
          <a:xfrm>
            <a:off x="609599" y="1141213"/>
            <a:ext cx="11382375" cy="830997"/>
          </a:xfrm>
          <a:prstGeom prst="rect">
            <a:avLst/>
          </a:prstGeom>
          <a:noFill/>
        </p:spPr>
        <p:txBody>
          <a:bodyPr wrap="square" rtlCol="0">
            <a:spAutoFit/>
          </a:bodyPr>
          <a:lstStyle/>
          <a:p>
            <a:pPr algn="r" rtl="1">
              <a:spcBef>
                <a:spcPts val="600"/>
              </a:spcBef>
            </a:pPr>
            <a:r>
              <a:rPr lang="ar-SA" sz="2400" b="1" dirty="0"/>
              <a:t>الله لا يملك المحبة أو يمنحها فقط (مع أنه يفعل الأمرين)، بل إن «الله محبة» (1 يوحنا </a:t>
            </a:r>
            <a:r>
              <a:rPr lang="fr-FR" sz="2400" b="1" dirty="0"/>
              <a:t>8:4</a:t>
            </a:r>
            <a:r>
              <a:rPr lang="ar-SA" sz="2400" b="1" dirty="0"/>
              <a:t>، 16). وكما أن القداسة، كذلك المحبة هي جزء جوهري من الطبيعة الإلهية.</a:t>
            </a:r>
            <a:endParaRPr lang="en" sz="2400" b="1" dirty="0"/>
          </a:p>
        </p:txBody>
      </p:sp>
      <p:sp>
        <p:nvSpPr>
          <p:cNvPr id="6" name="CuadroTexto 5">
            <a:extLst>
              <a:ext uri="{FF2B5EF4-FFF2-40B4-BE49-F238E27FC236}">
                <a16:creationId xmlns:a16="http://schemas.microsoft.com/office/drawing/2014/main" id="{E7146C9B-1F37-570F-831F-97D3125B8E55}"/>
              </a:ext>
            </a:extLst>
          </p:cNvPr>
          <p:cNvSpPr txBox="1"/>
          <p:nvPr/>
        </p:nvSpPr>
        <p:spPr>
          <a:xfrm>
            <a:off x="3751104" y="5676262"/>
            <a:ext cx="8458200" cy="461665"/>
          </a:xfrm>
          <a:prstGeom prst="rect">
            <a:avLst/>
          </a:prstGeom>
          <a:noFill/>
        </p:spPr>
        <p:txBody>
          <a:bodyPr wrap="square">
            <a:spAutoFit/>
          </a:bodyPr>
          <a:lstStyle/>
          <a:p>
            <a:pPr algn="ctr" rtl="1">
              <a:spcBef>
                <a:spcPts val="600"/>
              </a:spcBef>
            </a:pPr>
            <a:r>
              <a:rPr lang="ar-SA" sz="2400" b="1" dirty="0"/>
              <a:t>كيف يمكنني أن أستجيب لحبه؟</a:t>
            </a:r>
            <a:endParaRPr lang="en" sz="2400" b="1" dirty="0"/>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2302671437"/>
              </p:ext>
            </p:extLst>
          </p:nvPr>
        </p:nvGraphicFramePr>
        <p:xfrm>
          <a:off x="290513" y="1782231"/>
          <a:ext cx="11589544" cy="37651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51104" y="6216724"/>
            <a:ext cx="8458199" cy="461665"/>
          </a:xfrm>
          <a:prstGeom prst="rect">
            <a:avLst/>
          </a:prstGeom>
          <a:noFill/>
        </p:spPr>
        <p:txBody>
          <a:bodyPr wrap="square">
            <a:spAutoFit/>
          </a:bodyPr>
          <a:lstStyle/>
          <a:p>
            <a:pPr lvl="0" algn="ctr" rtl="1">
              <a:spcBef>
                <a:spcPts val="600"/>
              </a:spcBef>
              <a:defRPr/>
            </a:pPr>
            <a:r>
              <a:rPr lang="ar-SA" sz="2400" b="1" dirty="0">
                <a:solidFill>
                  <a:prstClr val="black"/>
                </a:solidFill>
              </a:rPr>
              <a:t>"نحبه لأنه أحبنا أولا" (1 يوحنا </a:t>
            </a:r>
            <a:r>
              <a:rPr lang="fr-FR" sz="2400" b="1" dirty="0">
                <a:solidFill>
                  <a:prstClr val="black"/>
                </a:solidFill>
              </a:rPr>
              <a:t>19:4</a:t>
            </a:r>
            <a:r>
              <a:rPr lang="ar-SA" sz="2400" b="1" dirty="0">
                <a:solidFill>
                  <a:prstClr val="black"/>
                </a:solidFill>
              </a:rPr>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743119"/>
            <a:ext cx="6203419" cy="1569660"/>
          </a:xfrm>
          <a:prstGeom prst="rect">
            <a:avLst/>
          </a:prstGeom>
          <a:noFill/>
        </p:spPr>
        <p:txBody>
          <a:bodyPr wrap="square">
            <a:spAutoFit/>
          </a:bodyPr>
          <a:lstStyle/>
          <a:p>
            <a:pPr algn="ctr"/>
            <a:r>
              <a:rPr lang="ar-SA" sz="9600" b="1" spc="50">
                <a:ln w="0"/>
                <a:solidFill>
                  <a:srgbClr val="D363D6"/>
                </a:solidFill>
                <a:effectLst>
                  <a:innerShdw blurRad="63500" dist="50800" dir="13500000">
                    <a:srgbClr val="000000">
                      <a:alpha val="50000"/>
                    </a:srgbClr>
                  </a:innerShdw>
                </a:effectLst>
              </a:rPr>
              <a:t>معرفة الله</a:t>
            </a:r>
            <a:endParaRPr lang="en" sz="9600" b="1" spc="50" dirty="0">
              <a:ln w="0"/>
              <a:solidFill>
                <a:srgbClr val="D363D6"/>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1444</TotalTime>
  <Words>972</Words>
  <Application>Microsoft Office PowerPoint</Application>
  <PresentationFormat>Panorámica</PresentationFormat>
  <Paragraphs>74</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Aptos</vt:lpstr>
      <vt:lpstr>Aptos Display</vt:lpstr>
      <vt:lpstr>Arial</vt:lpstr>
      <vt:lpstr>Comic Sans MS</vt:lpstr>
      <vt:lpstr>Constantia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118</cp:revision>
  <dcterms:created xsi:type="dcterms:W3CDTF">2026-02-28T16:33:58Z</dcterms:created>
  <dcterms:modified xsi:type="dcterms:W3CDTF">2026-03-26T07:22:54Z</dcterms:modified>
</cp:coreProperties>
</file>