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5" r:id="rId3"/>
    <p:sldId id="291" r:id="rId4"/>
    <p:sldId id="287" r:id="rId5"/>
    <p:sldId id="258" r:id="rId6"/>
    <p:sldId id="259" r:id="rId7"/>
    <p:sldId id="260" r:id="rId8"/>
    <p:sldId id="288" r:id="rId9"/>
    <p:sldId id="289" r:id="rId10"/>
    <p:sldId id="290" r:id="rId11"/>
    <p:sldId id="264" r:id="rId12"/>
    <p:sldId id="282" r:id="rId13"/>
    <p:sldId id="283"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A80000"/>
    <a:srgbClr val="789ABF"/>
    <a:srgbClr val="C5F9C7"/>
    <a:srgbClr val="FFF37D"/>
    <a:srgbClr val="F8E191"/>
    <a:srgbClr val="753F11"/>
    <a:srgbClr val="B26631"/>
    <a:srgbClr val="BE4F35"/>
    <a:srgbClr val="FFEB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348" y="6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pPr algn="ctr" rtl="1"/>
          <a:r>
            <a:rPr lang="ar-SA" sz="2400" b="1" dirty="0">
              <a:solidFill>
                <a:srgbClr val="C00000"/>
              </a:solidFill>
            </a:rPr>
            <a:t>أمثلة على الكبرياء</a:t>
          </a:r>
          <a:endParaRPr lang="es-ES" sz="2400" dirty="0">
            <a:solidFill>
              <a:srgbClr val="C00000"/>
            </a:solidFill>
          </a:endParaRPr>
        </a:p>
      </dgm:t>
    </dgm:pt>
    <dgm:pt modelId="{0923F283-038F-4881-893F-240EAEA95917}" type="parTrans" cxnId="{78995FB9-B89E-446B-973A-01D10A5F801E}">
      <dgm:prSet/>
      <dgm:spPr/>
      <dgm:t>
        <a:bodyPr/>
        <a:lstStyle/>
        <a:p>
          <a:endParaRPr lang="es-ES" sz="2400"/>
        </a:p>
      </dgm:t>
    </dgm:pt>
    <dgm:pt modelId="{2864CDCC-60C7-42EA-8EAA-3AE87F559A45}" type="sibTrans" cxnId="{78995FB9-B89E-446B-973A-01D10A5F801E}">
      <dgm:prSet/>
      <dgm:spPr/>
      <dgm:t>
        <a:bodyPr/>
        <a:lstStyle/>
        <a:p>
          <a:endParaRPr lang="es-ES" sz="2400"/>
        </a:p>
      </dgm:t>
    </dgm:pt>
    <dgm:pt modelId="{3DD8E087-9B68-41DA-AD12-D1884F1AAF32}">
      <dgm:prSet custT="1"/>
      <dgm:spPr/>
      <dgm:t>
        <a:bodyPr/>
        <a:lstStyle/>
        <a:p>
          <a:pPr algn="ctr" rtl="1"/>
          <a:r>
            <a:rPr lang="ar-SA" sz="2400" b="1" dirty="0"/>
            <a:t>لوسيفر</a:t>
          </a:r>
          <a:endParaRPr lang="es-ES" sz="2400" dirty="0"/>
        </a:p>
      </dgm:t>
    </dgm:pt>
    <dgm:pt modelId="{2F3F663B-52BF-4D0D-87B3-17D10C25CA61}" type="parTrans" cxnId="{40B2D8D0-5CCF-416B-B781-D6D2C8E8C67A}">
      <dgm:prSet/>
      <dgm:spPr>
        <a:ln>
          <a:solidFill>
            <a:srgbClr val="C00000"/>
          </a:solidFill>
        </a:ln>
      </dgm:spPr>
      <dgm:t>
        <a:bodyPr/>
        <a:lstStyle/>
        <a:p>
          <a:endParaRPr lang="es-ES" sz="2400"/>
        </a:p>
      </dgm:t>
    </dgm:pt>
    <dgm:pt modelId="{0FA83591-DF50-4931-9170-115730AE35C0}" type="sibTrans" cxnId="{40B2D8D0-5CCF-416B-B781-D6D2C8E8C67A}">
      <dgm:prSet/>
      <dgm:spPr/>
      <dgm:t>
        <a:bodyPr/>
        <a:lstStyle/>
        <a:p>
          <a:endParaRPr lang="es-ES" sz="2400"/>
        </a:p>
      </dgm:t>
    </dgm:pt>
    <dgm:pt modelId="{CA04D727-BAC3-4071-9C9A-A9B4CECFCB94}">
      <dgm:prSet custT="1"/>
      <dgm:spPr/>
      <dgm:t>
        <a:bodyPr/>
        <a:lstStyle/>
        <a:p>
          <a:pPr algn="ctr" rtl="1"/>
          <a:r>
            <a:rPr lang="ar-SA" sz="2400" b="1" dirty="0"/>
            <a:t>تلاميذ يسوع</a:t>
          </a:r>
          <a:endParaRPr lang="es-ES" sz="2400" dirty="0"/>
        </a:p>
      </dgm:t>
    </dgm:pt>
    <dgm:pt modelId="{AF79DB2B-2CC3-4EE9-8570-92B99BAD9F19}" type="parTrans" cxnId="{37E97683-8EC6-4CE2-863F-2D36422F8798}">
      <dgm:prSet/>
      <dgm:spPr>
        <a:ln>
          <a:solidFill>
            <a:srgbClr val="C00000"/>
          </a:solidFill>
        </a:ln>
      </dgm:spPr>
      <dgm:t>
        <a:bodyPr/>
        <a:lstStyle/>
        <a:p>
          <a:endParaRPr lang="es-ES" sz="2400"/>
        </a:p>
      </dgm:t>
    </dgm:pt>
    <dgm:pt modelId="{05693285-B8E5-431D-BBE0-48F4E4F2B92E}" type="sibTrans" cxnId="{37E97683-8EC6-4CE2-863F-2D36422F8798}">
      <dgm:prSet/>
      <dgm:spPr/>
      <dgm:t>
        <a:bodyPr/>
        <a:lstStyle/>
        <a:p>
          <a:endParaRPr lang="es-ES" sz="2400"/>
        </a:p>
      </dgm:t>
    </dgm:pt>
    <dgm:pt modelId="{17F485C1-6BF8-45B4-A948-A84FBEA8F179}">
      <dgm:prSet custT="1"/>
      <dgm:spPr/>
      <dgm:t>
        <a:bodyPr>
          <a:scene3d>
            <a:camera prst="orthographicFront"/>
            <a:lightRig rig="threePt" dir="t"/>
          </a:scene3d>
          <a:sp3d extrusionH="57150">
            <a:bevelT w="38100" h="38100"/>
          </a:sp3d>
        </a:bodyPr>
        <a:lstStyle/>
        <a:p>
          <a:pPr algn="ctr" rtl="1"/>
          <a:r>
            <a:rPr lang="ar-SA" sz="2400" b="1" dirty="0">
              <a:solidFill>
                <a:schemeClr val="accent4">
                  <a:lumMod val="75000"/>
                </a:schemeClr>
              </a:solidFill>
            </a:rPr>
            <a:t>أمثلة على التواضع</a:t>
          </a:r>
          <a:endParaRPr lang="es-ES" sz="2400" dirty="0">
            <a:solidFill>
              <a:schemeClr val="accent4">
                <a:lumMod val="75000"/>
              </a:schemeClr>
            </a:solidFill>
          </a:endParaRPr>
        </a:p>
      </dgm:t>
    </dgm:pt>
    <dgm:pt modelId="{AA342DA1-619C-4499-AE44-5ED39E6AAA93}" type="parTrans" cxnId="{074D12E9-DAB1-4267-8435-4805DC845C62}">
      <dgm:prSet/>
      <dgm:spPr/>
      <dgm:t>
        <a:bodyPr/>
        <a:lstStyle/>
        <a:p>
          <a:endParaRPr lang="es-ES" sz="2400"/>
        </a:p>
      </dgm:t>
    </dgm:pt>
    <dgm:pt modelId="{8F267BE6-18B1-490A-88C3-9E7AC8BBE74C}" type="sibTrans" cxnId="{074D12E9-DAB1-4267-8435-4805DC845C62}">
      <dgm:prSet/>
      <dgm:spPr/>
      <dgm:t>
        <a:bodyPr/>
        <a:lstStyle/>
        <a:p>
          <a:endParaRPr lang="es-ES" sz="2400"/>
        </a:p>
      </dgm:t>
    </dgm:pt>
    <dgm:pt modelId="{4B0F2653-3DBC-40F1-A08A-456AC20D33D9}">
      <dgm:prSet custT="1"/>
      <dgm:spPr/>
      <dgm:t>
        <a:bodyPr/>
        <a:lstStyle/>
        <a:p>
          <a:pPr algn="ctr" rtl="1"/>
          <a:r>
            <a:rPr lang="ar-SA" sz="2400" b="1" dirty="0"/>
            <a:t>جامع الضرائب</a:t>
          </a:r>
          <a:endParaRPr lang="es-ES" sz="2400" b="1" dirty="0"/>
        </a:p>
      </dgm:t>
    </dgm:pt>
    <dgm:pt modelId="{09C93E84-C938-4CAA-916D-A3EC55C806BD}" type="parTrans" cxnId="{351590F9-AAAB-43C7-B460-9F71DF8C0253}">
      <dgm:prSet/>
      <dgm:spPr>
        <a:ln>
          <a:solidFill>
            <a:schemeClr val="accent4">
              <a:lumMod val="75000"/>
            </a:schemeClr>
          </a:solidFill>
        </a:ln>
      </dgm:spPr>
      <dgm:t>
        <a:bodyPr/>
        <a:lstStyle/>
        <a:p>
          <a:endParaRPr lang="es-ES" sz="2400"/>
        </a:p>
      </dgm:t>
    </dgm:pt>
    <dgm:pt modelId="{C288617A-F40F-4C2E-B32C-3A3A87C45FAB}" type="sibTrans" cxnId="{351590F9-AAAB-43C7-B460-9F71DF8C0253}">
      <dgm:prSet/>
      <dgm:spPr/>
      <dgm:t>
        <a:bodyPr/>
        <a:lstStyle/>
        <a:p>
          <a:endParaRPr lang="es-ES" sz="2400"/>
        </a:p>
      </dgm:t>
    </dgm:pt>
    <dgm:pt modelId="{59028718-01A7-48FD-A177-4B780A2EAC8F}">
      <dgm:prSet custT="1"/>
      <dgm:spPr/>
      <dgm:t>
        <a:bodyPr/>
        <a:lstStyle/>
        <a:p>
          <a:pPr algn="ctr"/>
          <a:r>
            <a:rPr lang="ar-SA" sz="2400" b="1" dirty="0"/>
            <a:t>موسى</a:t>
          </a:r>
          <a:endParaRPr lang="es-ES" sz="2400" dirty="0"/>
        </a:p>
      </dgm:t>
    </dgm:pt>
    <dgm:pt modelId="{0C5A5CC6-20B8-447F-9A03-96FDFCD79F8B}" type="parTrans" cxnId="{C9BAC9EB-E265-466D-92B3-EA6A999A06E1}">
      <dgm:prSet/>
      <dgm:spPr>
        <a:ln>
          <a:solidFill>
            <a:schemeClr val="accent4">
              <a:lumMod val="75000"/>
            </a:schemeClr>
          </a:solidFill>
        </a:ln>
      </dgm:spPr>
      <dgm:t>
        <a:bodyPr/>
        <a:lstStyle/>
        <a:p>
          <a:endParaRPr lang="es-ES" sz="2400"/>
        </a:p>
      </dgm:t>
    </dgm:pt>
    <dgm:pt modelId="{E5403D29-F5C4-4352-B3F0-95A99DB4496C}" type="sibTrans" cxnId="{C9BAC9EB-E265-466D-92B3-EA6A999A06E1}">
      <dgm:prSet/>
      <dgm:spPr/>
      <dgm:t>
        <a:bodyPr/>
        <a:lstStyle/>
        <a:p>
          <a:endParaRPr lang="es-ES" sz="2400"/>
        </a:p>
      </dgm:t>
    </dgm:pt>
    <dgm:pt modelId="{F50D0D12-EDDD-4F46-BF2E-C544FBF5E03B}">
      <dgm:prSet custT="1"/>
      <dgm:spPr/>
      <dgm:t>
        <a:bodyPr/>
        <a:lstStyle/>
        <a:p>
          <a:pPr algn="ctr" rtl="1"/>
          <a:r>
            <a:rPr lang="ar-SA" sz="2400" b="1" dirty="0"/>
            <a:t>يسوع، المثال الكامل</a:t>
          </a:r>
          <a:endParaRPr lang="es-ES" sz="2400" b="1" dirty="0"/>
        </a:p>
      </dgm:t>
    </dgm:pt>
    <dgm:pt modelId="{E829DD70-E314-41F8-A7B2-20E772E309BE}" type="parTrans" cxnId="{0AAC5519-B946-4F90-892C-8D9FFF52299D}">
      <dgm:prSet/>
      <dgm:spPr>
        <a:ln>
          <a:solidFill>
            <a:schemeClr val="accent4">
              <a:lumMod val="75000"/>
            </a:schemeClr>
          </a:solidFill>
        </a:ln>
      </dgm:spPr>
      <dgm:t>
        <a:bodyPr/>
        <a:lstStyle/>
        <a:p>
          <a:endParaRPr lang="es-ES" sz="2400"/>
        </a:p>
      </dgm:t>
    </dgm:pt>
    <dgm:pt modelId="{86F8F824-031F-42CA-8748-B30F5806E117}" type="sibTrans" cxnId="{0AAC5519-B946-4F90-892C-8D9FFF52299D}">
      <dgm:prSet/>
      <dgm:spPr/>
      <dgm:t>
        <a:bodyPr/>
        <a:lstStyle/>
        <a:p>
          <a:endParaRPr lang="es-ES" sz="2400"/>
        </a:p>
      </dgm:t>
    </dgm:pt>
    <dgm:pt modelId="{26CB28E8-D9BF-47B5-ADE8-97D06107C6F7}" type="pres">
      <dgm:prSet presAssocID="{DE8C1593-413E-4B36-87D5-938BAF40EB32}" presName="hierChild1" presStyleCnt="0">
        <dgm:presLayoutVars>
          <dgm:chPref val="1"/>
          <dgm:dir val="rev"/>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ScaleY="87272" custLinFactX="100000" custLinFactNeighborX="173168" custLinFactNeighborY="-8744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74089" custLinFactX="-13353" custLinFactNeighborX="-100000" custLinFactNeighborY="-81432">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79368" custLinFactNeighborY="-514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77708" custLinFactNeighborX="-44006"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X="19265" custLinFactNeighborX="100000" custLinFactNeighborY="-50172"/>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84174" custLinFactNeighborX="-4576" custLinFactNeighborY="100000">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X="145272" custLinFactNeighborX="200000" custLinFactNeighborY="-84647"/>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NeighborX="-83832" custLinFactNeighborY="-84280">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pPr rtl="1"/>
          <a:r>
            <a:rPr lang="ar-SA" sz="2000" b="1" dirty="0">
              <a:solidFill>
                <a:srgbClr val="A80000"/>
              </a:solidFill>
            </a:rPr>
            <a:t>لا نعتبر الآخرين أقل شأنًا منا (فيلبي </a:t>
          </a:r>
          <a:r>
            <a:rPr lang="fr-FR" sz="2000" b="1" dirty="0">
              <a:solidFill>
                <a:srgbClr val="A80000"/>
              </a:solidFill>
            </a:rPr>
            <a:t>3:2</a:t>
          </a:r>
          <a:r>
            <a:rPr lang="ar-SA" sz="2000" b="1" dirty="0">
              <a:solidFill>
                <a:srgbClr val="A80000"/>
              </a:solidFill>
            </a:rPr>
            <a:t>).</a:t>
          </a:r>
          <a:endParaRPr lang="es-ES" sz="2000" dirty="0">
            <a:solidFill>
              <a:srgbClr val="A80000"/>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pPr rtl="1"/>
          <a:r>
            <a:rPr lang="ar-SA" sz="2000" b="1" dirty="0">
              <a:solidFill>
                <a:srgbClr val="7D7A00"/>
              </a:solidFill>
            </a:rPr>
            <a:t>لن نسعى للحصول على الاعتراف العلني (لوقا </a:t>
          </a:r>
          <a:r>
            <a:rPr lang="fr-FR" sz="2000" b="1" dirty="0">
              <a:solidFill>
                <a:srgbClr val="7D7A00"/>
              </a:solidFill>
            </a:rPr>
            <a:t>11-7:14</a:t>
          </a:r>
          <a:r>
            <a:rPr lang="ar-SA" sz="2000" b="1" dirty="0">
              <a:solidFill>
                <a:srgbClr val="7D7A00"/>
              </a:solidFill>
            </a:rPr>
            <a:t>).</a:t>
          </a:r>
          <a:endParaRPr lang="es-ES" sz="2000" dirty="0">
            <a:solidFill>
              <a:srgbClr val="7D7A00"/>
            </a:solidFill>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pPr rtl="1"/>
          <a:r>
            <a:rPr lang="ar-SA" sz="2000" b="1" dirty="0">
              <a:solidFill>
                <a:srgbClr val="006600"/>
              </a:solidFill>
            </a:rPr>
            <a:t>سندع الآخرين يمنحوننا التقدير (أمثال </a:t>
          </a:r>
          <a:r>
            <a:rPr lang="fr-FR" sz="2000" b="1" dirty="0">
              <a:solidFill>
                <a:srgbClr val="006600"/>
              </a:solidFill>
            </a:rPr>
            <a:t>2:27</a:t>
          </a:r>
          <a:r>
            <a:rPr lang="ar-SA" sz="2000" b="1" dirty="0">
              <a:solidFill>
                <a:srgbClr val="006600"/>
              </a:solidFill>
            </a:rPr>
            <a:t>).</a:t>
          </a:r>
          <a:endParaRPr lang="es-ES" sz="2000" dirty="0">
            <a:solidFill>
              <a:srgbClr val="006600"/>
            </a:solidFill>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pPr rtl="1"/>
          <a:r>
            <a:rPr lang="ar-SA" sz="2000" b="1" dirty="0">
              <a:solidFill>
                <a:schemeClr val="accent5">
                  <a:lumMod val="50000"/>
                </a:schemeClr>
              </a:solidFill>
            </a:rPr>
            <a:t>سنتلقى نعمة الله (يعقوب </a:t>
          </a:r>
          <a:r>
            <a:rPr lang="fr-FR" sz="2000" b="1" dirty="0">
              <a:solidFill>
                <a:schemeClr val="accent5">
                  <a:lumMod val="50000"/>
                </a:schemeClr>
              </a:solidFill>
            </a:rPr>
            <a:t>6:4</a:t>
          </a:r>
          <a:r>
            <a:rPr lang="ar-SA" sz="2000" b="1" dirty="0">
              <a:solidFill>
                <a:schemeClr val="accent5">
                  <a:lumMod val="50000"/>
                </a:schemeClr>
              </a:solidFill>
            </a:rPr>
            <a:t>)</a:t>
          </a:r>
          <a:endParaRPr lang="es-ES" sz="2000" dirty="0">
            <a:solidFill>
              <a:schemeClr val="accent5">
                <a:lumMod val="50000"/>
              </a:schemeClr>
            </a:solidFill>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pPr rtl="1"/>
          <a:r>
            <a:rPr lang="ar-SA" sz="2000" b="1" dirty="0">
              <a:solidFill>
                <a:schemeClr val="accent6">
                  <a:lumMod val="50000"/>
                </a:schemeClr>
              </a:solidFill>
            </a:rPr>
            <a:t>سننقل تلك النعمة للآخرين (1 بطرس </a:t>
          </a:r>
          <a:r>
            <a:rPr lang="fr-FR" sz="2000" b="1" dirty="0">
              <a:solidFill>
                <a:schemeClr val="accent6">
                  <a:lumMod val="50000"/>
                </a:schemeClr>
              </a:solidFill>
            </a:rPr>
            <a:t>10:4</a:t>
          </a:r>
          <a:r>
            <a:rPr lang="ar-SA" sz="2000" b="1" dirty="0">
              <a:solidFill>
                <a:schemeClr val="accent6">
                  <a:lumMod val="50000"/>
                </a:schemeClr>
              </a:solidFill>
            </a:rPr>
            <a:t>)</a:t>
          </a:r>
          <a:endParaRPr lang="es-ES" sz="2000" dirty="0">
            <a:solidFill>
              <a:schemeClr val="accent6">
                <a:lumMod val="50000"/>
              </a:schemeClr>
            </a:solidFill>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val="rev"/>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1158465" y="615553"/>
          <a:ext cx="3510615" cy="199853"/>
        </a:xfrm>
        <a:custGeom>
          <a:avLst/>
          <a:gdLst/>
          <a:ahLst/>
          <a:cxnLst/>
          <a:rect l="0" t="0" r="0" b="0"/>
          <a:pathLst>
            <a:path>
              <a:moveTo>
                <a:pt x="3510615" y="0"/>
              </a:moveTo>
              <a:lnTo>
                <a:pt x="3510615" y="113989"/>
              </a:lnTo>
              <a:lnTo>
                <a:pt x="0" y="113989"/>
              </a:lnTo>
              <a:lnTo>
                <a:pt x="0" y="199853"/>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3628955" y="615553"/>
          <a:ext cx="1040125" cy="199853"/>
        </a:xfrm>
        <a:custGeom>
          <a:avLst/>
          <a:gdLst/>
          <a:ahLst/>
          <a:cxnLst/>
          <a:rect l="0" t="0" r="0" b="0"/>
          <a:pathLst>
            <a:path>
              <a:moveTo>
                <a:pt x="1040125" y="0"/>
              </a:moveTo>
              <a:lnTo>
                <a:pt x="1040125" y="113989"/>
              </a:lnTo>
              <a:lnTo>
                <a:pt x="0" y="113989"/>
              </a:lnTo>
              <a:lnTo>
                <a:pt x="0" y="199853"/>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4669080" y="615553"/>
          <a:ext cx="1175870" cy="199853"/>
        </a:xfrm>
        <a:custGeom>
          <a:avLst/>
          <a:gdLst/>
          <a:ahLst/>
          <a:cxnLst/>
          <a:rect l="0" t="0" r="0" b="0"/>
          <a:pathLst>
            <a:path>
              <a:moveTo>
                <a:pt x="0" y="0"/>
              </a:moveTo>
              <a:lnTo>
                <a:pt x="0" y="113989"/>
              </a:lnTo>
              <a:lnTo>
                <a:pt x="1175870" y="113989"/>
              </a:lnTo>
              <a:lnTo>
                <a:pt x="1175870" y="199853"/>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8516311" y="565183"/>
          <a:ext cx="1545118" cy="410176"/>
        </a:xfrm>
        <a:custGeom>
          <a:avLst/>
          <a:gdLst/>
          <a:ahLst/>
          <a:cxnLst/>
          <a:rect l="0" t="0" r="0" b="0"/>
          <a:pathLst>
            <a:path>
              <a:moveTo>
                <a:pt x="1545118" y="0"/>
              </a:moveTo>
              <a:lnTo>
                <a:pt x="1545118" y="324311"/>
              </a:lnTo>
              <a:lnTo>
                <a:pt x="0" y="324311"/>
              </a:lnTo>
              <a:lnTo>
                <a:pt x="0" y="410176"/>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0061430" y="565183"/>
          <a:ext cx="576688" cy="403427"/>
        </a:xfrm>
        <a:custGeom>
          <a:avLst/>
          <a:gdLst/>
          <a:ahLst/>
          <a:cxnLst/>
          <a:rect l="0" t="0" r="0" b="0"/>
          <a:pathLst>
            <a:path>
              <a:moveTo>
                <a:pt x="0" y="0"/>
              </a:moveTo>
              <a:lnTo>
                <a:pt x="0" y="317563"/>
              </a:lnTo>
              <a:lnTo>
                <a:pt x="576688" y="317563"/>
              </a:lnTo>
              <a:lnTo>
                <a:pt x="576688" y="403427"/>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9786664" y="85595"/>
          <a:ext cx="549532" cy="479587"/>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6771029" y="82315"/>
          <a:ext cx="3083608"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ctr" defTabSz="1066800" rtl="1">
            <a:lnSpc>
              <a:spcPct val="90000"/>
            </a:lnSpc>
            <a:spcBef>
              <a:spcPct val="0"/>
            </a:spcBef>
            <a:spcAft>
              <a:spcPct val="35000"/>
            </a:spcAft>
            <a:buNone/>
          </a:pPr>
          <a:r>
            <a:rPr lang="ar-SA" sz="2400" b="1" kern="1200" dirty="0">
              <a:solidFill>
                <a:srgbClr val="C00000"/>
              </a:solidFill>
            </a:rPr>
            <a:t>أمثلة على الكبرياء</a:t>
          </a:r>
          <a:endParaRPr lang="es-ES" sz="2400" kern="1200" dirty="0">
            <a:solidFill>
              <a:srgbClr val="C00000"/>
            </a:solidFill>
          </a:endParaRPr>
        </a:p>
      </dsp:txBody>
      <dsp:txXfrm>
        <a:off x="6771029" y="82315"/>
        <a:ext cx="3083608" cy="549532"/>
      </dsp:txXfrm>
    </dsp:sp>
    <dsp:sp modelId="{00CFEA07-048C-4452-9699-8EA7D6BBFFAD}">
      <dsp:nvSpPr>
        <dsp:cNvPr id="0" name=""/>
        <dsp:cNvSpPr/>
      </dsp:nvSpPr>
      <dsp:spPr>
        <a:xfrm>
          <a:off x="9827188" y="968611"/>
          <a:ext cx="1621861" cy="204804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9970605" y="2975516"/>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لوسيفر</a:t>
          </a:r>
          <a:endParaRPr lang="es-ES" sz="2400" kern="1200" dirty="0"/>
        </a:p>
      </dsp:txBody>
      <dsp:txXfrm>
        <a:off x="9970605" y="2975516"/>
        <a:ext cx="1111071" cy="549532"/>
      </dsp:txXfrm>
    </dsp:sp>
    <dsp:sp modelId="{1962EC93-D6B2-4A34-AC84-9B92D9C68EFA}">
      <dsp:nvSpPr>
        <dsp:cNvPr id="0" name=""/>
        <dsp:cNvSpPr/>
      </dsp:nvSpPr>
      <dsp:spPr>
        <a:xfrm>
          <a:off x="7705381" y="975359"/>
          <a:ext cx="1621861" cy="204804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7804281" y="3011048"/>
          <a:ext cx="141165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تلاميذ يسوع</a:t>
          </a:r>
          <a:endParaRPr lang="es-ES" sz="2400" kern="1200" dirty="0"/>
        </a:p>
      </dsp:txBody>
      <dsp:txXfrm>
        <a:off x="7804281" y="3011048"/>
        <a:ext cx="1411651" cy="549532"/>
      </dsp:txXfrm>
    </dsp:sp>
    <dsp:sp modelId="{16E1F04A-5A82-48D9-8B41-F2BE1BE4B8A0}">
      <dsp:nvSpPr>
        <dsp:cNvPr id="0" name=""/>
        <dsp:cNvSpPr/>
      </dsp:nvSpPr>
      <dsp:spPr>
        <a:xfrm>
          <a:off x="4394314" y="66021"/>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1066317" y="66664"/>
          <a:ext cx="340254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ctr" defTabSz="1066800" rtl="1">
            <a:lnSpc>
              <a:spcPct val="90000"/>
            </a:lnSpc>
            <a:spcBef>
              <a:spcPct val="0"/>
            </a:spcBef>
            <a:spcAft>
              <a:spcPct val="35000"/>
            </a:spcAft>
            <a:buNone/>
          </a:pPr>
          <a:r>
            <a:rPr lang="ar-SA" sz="2400" b="1" kern="1200" dirty="0">
              <a:solidFill>
                <a:schemeClr val="accent4">
                  <a:lumMod val="75000"/>
                </a:schemeClr>
              </a:solidFill>
            </a:rPr>
            <a:t>أمثلة على التواضع</a:t>
          </a:r>
          <a:endParaRPr lang="es-ES" sz="2400" kern="1200" dirty="0">
            <a:solidFill>
              <a:schemeClr val="accent4">
                <a:lumMod val="75000"/>
              </a:schemeClr>
            </a:solidFill>
          </a:endParaRPr>
        </a:p>
      </dsp:txBody>
      <dsp:txXfrm>
        <a:off x="1066317" y="66664"/>
        <a:ext cx="3402545" cy="549532"/>
      </dsp:txXfrm>
    </dsp:sp>
    <dsp:sp modelId="{1AFFD3DE-C5D3-4C82-BF8E-6F6258E0342A}">
      <dsp:nvSpPr>
        <dsp:cNvPr id="0" name=""/>
        <dsp:cNvSpPr/>
      </dsp:nvSpPr>
      <dsp:spPr>
        <a:xfrm>
          <a:off x="5034020" y="815407"/>
          <a:ext cx="1621861" cy="204804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5112381" y="3027584"/>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جامع الضرائب</a:t>
          </a:r>
          <a:endParaRPr lang="es-ES" sz="2400" b="1" kern="1200" dirty="0"/>
        </a:p>
      </dsp:txBody>
      <dsp:txXfrm>
        <a:off x="5112381" y="3027584"/>
        <a:ext cx="1447269" cy="549532"/>
      </dsp:txXfrm>
    </dsp:sp>
    <dsp:sp modelId="{4F2B43F8-D675-4644-9C2C-17FD2B384624}">
      <dsp:nvSpPr>
        <dsp:cNvPr id="0" name=""/>
        <dsp:cNvSpPr/>
      </dsp:nvSpPr>
      <dsp:spPr>
        <a:xfrm>
          <a:off x="2818024" y="815407"/>
          <a:ext cx="1621861" cy="204804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3036532" y="2862669"/>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r-SA" sz="2400" b="1" kern="1200" dirty="0"/>
            <a:t>موسى</a:t>
          </a:r>
          <a:endParaRPr lang="es-ES" sz="2400" kern="1200" dirty="0"/>
        </a:p>
      </dsp:txBody>
      <dsp:txXfrm>
        <a:off x="3036532" y="2862669"/>
        <a:ext cx="1161534" cy="549532"/>
      </dsp:txXfrm>
    </dsp:sp>
    <dsp:sp modelId="{101C6BA2-231A-435E-B28C-20B1FEBC0A42}">
      <dsp:nvSpPr>
        <dsp:cNvPr id="0" name=""/>
        <dsp:cNvSpPr/>
      </dsp:nvSpPr>
      <dsp:spPr>
        <a:xfrm>
          <a:off x="347534" y="815407"/>
          <a:ext cx="1621861" cy="204804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363413" y="3147728"/>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يسوع، المثال الكامل</a:t>
          </a:r>
          <a:endParaRPr lang="es-ES" sz="2400" b="1" kern="1200" dirty="0"/>
        </a:p>
      </dsp:txBody>
      <dsp:txXfrm>
        <a:off x="363413" y="3147728"/>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7484108" y="0"/>
          <a:ext cx="2387481" cy="2387481"/>
        </a:xfrm>
        <a:prstGeom prst="pie">
          <a:avLst>
            <a:gd name="adj1" fmla="val 16200000"/>
            <a:gd name="adj2" fmla="val 54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rgbClr val="A80000"/>
              </a:solidFill>
            </a:rPr>
            <a:t>لا نعتبر الآخرين أقل شأنًا منا (فيلبي </a:t>
          </a:r>
          <a:r>
            <a:rPr lang="fr-FR" sz="2000" b="1" kern="1200" dirty="0">
              <a:solidFill>
                <a:srgbClr val="A80000"/>
              </a:solidFill>
            </a:rPr>
            <a:t>3:2</a:t>
          </a:r>
          <a:r>
            <a:rPr lang="ar-SA" sz="2000" b="1" kern="1200" dirty="0">
              <a:solidFill>
                <a:srgbClr val="A80000"/>
              </a:solidFill>
            </a:rPr>
            <a:t>).</a:t>
          </a:r>
          <a:endParaRPr lang="es-ES" sz="2000" kern="1200" dirty="0">
            <a:solidFill>
              <a:srgbClr val="A80000"/>
            </a:solidFill>
          </a:endParaRPr>
        </a:p>
      </dsp:txBody>
      <dsp:txXfrm>
        <a:off x="0" y="0"/>
        <a:ext cx="8677849" cy="381996"/>
      </dsp:txXfrm>
    </dsp:sp>
    <dsp:sp modelId="{FA655AD6-F8EE-4AE4-B832-BF921CD6E03D}">
      <dsp:nvSpPr>
        <dsp:cNvPr id="0" name=""/>
        <dsp:cNvSpPr/>
      </dsp:nvSpPr>
      <dsp:spPr>
        <a:xfrm>
          <a:off x="7734794" y="381996"/>
          <a:ext cx="1886109" cy="1886109"/>
        </a:xfrm>
        <a:prstGeom prst="pie">
          <a:avLst>
            <a:gd name="adj1" fmla="val 16200000"/>
            <a:gd name="adj2" fmla="val 54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rgbClr val="7D7A00"/>
              </a:solidFill>
            </a:rPr>
            <a:t>لن نسعى للحصول على الاعتراف العلني (لوقا </a:t>
          </a:r>
          <a:r>
            <a:rPr lang="fr-FR" sz="2000" b="1" kern="1200" dirty="0">
              <a:solidFill>
                <a:srgbClr val="7D7A00"/>
              </a:solidFill>
            </a:rPr>
            <a:t>11-7:14</a:t>
          </a:r>
          <a:r>
            <a:rPr lang="ar-SA" sz="2000" b="1" kern="1200" dirty="0">
              <a:solidFill>
                <a:srgbClr val="7D7A00"/>
              </a:solidFill>
            </a:rPr>
            <a:t>).</a:t>
          </a:r>
          <a:endParaRPr lang="es-ES" sz="2000" kern="1200" dirty="0">
            <a:solidFill>
              <a:srgbClr val="7D7A00"/>
            </a:solidFill>
          </a:endParaRPr>
        </a:p>
      </dsp:txBody>
      <dsp:txXfrm>
        <a:off x="0" y="381996"/>
        <a:ext cx="8677849" cy="381996"/>
      </dsp:txXfrm>
    </dsp:sp>
    <dsp:sp modelId="{D4C219FE-2BBE-43F0-9680-EBFA6ECFF7DF}">
      <dsp:nvSpPr>
        <dsp:cNvPr id="0" name=""/>
        <dsp:cNvSpPr/>
      </dsp:nvSpPr>
      <dsp:spPr>
        <a:xfrm>
          <a:off x="7985480" y="763993"/>
          <a:ext cx="1384738" cy="1384738"/>
        </a:xfrm>
        <a:prstGeom prst="pie">
          <a:avLst>
            <a:gd name="adj1" fmla="val 16200000"/>
            <a:gd name="adj2" fmla="val 54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rgbClr val="006600"/>
              </a:solidFill>
            </a:rPr>
            <a:t>سندع الآخرين يمنحوننا التقدير (أمثال </a:t>
          </a:r>
          <a:r>
            <a:rPr lang="fr-FR" sz="2000" b="1" kern="1200" dirty="0">
              <a:solidFill>
                <a:srgbClr val="006600"/>
              </a:solidFill>
            </a:rPr>
            <a:t>2:27</a:t>
          </a:r>
          <a:r>
            <a:rPr lang="ar-SA" sz="2000" b="1" kern="1200" dirty="0">
              <a:solidFill>
                <a:srgbClr val="006600"/>
              </a:solidFill>
            </a:rPr>
            <a:t>).</a:t>
          </a:r>
          <a:endParaRPr lang="es-ES" sz="2000" kern="1200" dirty="0">
            <a:solidFill>
              <a:srgbClr val="006600"/>
            </a:solidFill>
          </a:endParaRPr>
        </a:p>
      </dsp:txBody>
      <dsp:txXfrm>
        <a:off x="0" y="763993"/>
        <a:ext cx="8677849" cy="381996"/>
      </dsp:txXfrm>
    </dsp:sp>
    <dsp:sp modelId="{14783451-1D58-4DAD-9C4F-D86D2FB7B64B}">
      <dsp:nvSpPr>
        <dsp:cNvPr id="0" name=""/>
        <dsp:cNvSpPr/>
      </dsp:nvSpPr>
      <dsp:spPr>
        <a:xfrm>
          <a:off x="8236165" y="1145990"/>
          <a:ext cx="883367" cy="883367"/>
        </a:xfrm>
        <a:prstGeom prst="pie">
          <a:avLst>
            <a:gd name="adj1" fmla="val 16200000"/>
            <a:gd name="adj2" fmla="val 54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accent5">
                  <a:lumMod val="50000"/>
                </a:schemeClr>
              </a:solidFill>
            </a:rPr>
            <a:t>سنتلقى نعمة الله (يعقوب </a:t>
          </a:r>
          <a:r>
            <a:rPr lang="fr-FR" sz="2000" b="1" kern="1200" dirty="0">
              <a:solidFill>
                <a:schemeClr val="accent5">
                  <a:lumMod val="50000"/>
                </a:schemeClr>
              </a:solidFill>
            </a:rPr>
            <a:t>6:4</a:t>
          </a:r>
          <a:r>
            <a:rPr lang="ar-SA" sz="2000" b="1" kern="1200" dirty="0">
              <a:solidFill>
                <a:schemeClr val="accent5">
                  <a:lumMod val="50000"/>
                </a:schemeClr>
              </a:solidFill>
            </a:rPr>
            <a:t>)</a:t>
          </a:r>
          <a:endParaRPr lang="es-ES" sz="2000" kern="1200" dirty="0">
            <a:solidFill>
              <a:schemeClr val="accent5">
                <a:lumMod val="50000"/>
              </a:schemeClr>
            </a:solidFill>
          </a:endParaRPr>
        </a:p>
      </dsp:txBody>
      <dsp:txXfrm>
        <a:off x="0" y="1145990"/>
        <a:ext cx="8677849" cy="381996"/>
      </dsp:txXfrm>
    </dsp:sp>
    <dsp:sp modelId="{BC8E12EB-D1F1-46B5-AD69-AD90B8D71D55}">
      <dsp:nvSpPr>
        <dsp:cNvPr id="0" name=""/>
        <dsp:cNvSpPr/>
      </dsp:nvSpPr>
      <dsp:spPr>
        <a:xfrm>
          <a:off x="8486851" y="1527987"/>
          <a:ext cx="381996" cy="381996"/>
        </a:xfrm>
        <a:prstGeom prst="pie">
          <a:avLst>
            <a:gd name="adj1" fmla="val 16200000"/>
            <a:gd name="adj2" fmla="val 54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accent6">
                  <a:lumMod val="50000"/>
                </a:schemeClr>
              </a:solidFill>
            </a:rPr>
            <a:t>سننقل تلك النعمة للآخرين (1 بطرس </a:t>
          </a:r>
          <a:r>
            <a:rPr lang="fr-FR" sz="2000" b="1" kern="1200" dirty="0">
              <a:solidFill>
                <a:schemeClr val="accent6">
                  <a:lumMod val="50000"/>
                </a:schemeClr>
              </a:solidFill>
            </a:rPr>
            <a:t>10:4</a:t>
          </a:r>
          <a:r>
            <a:rPr lang="ar-SA" sz="2000" b="1" kern="1200" dirty="0">
              <a:solidFill>
                <a:schemeClr val="accent6">
                  <a:lumMod val="50000"/>
                </a:schemeClr>
              </a:solidFill>
            </a:rPr>
            <a:t>)</a:t>
          </a:r>
          <a:endParaRPr lang="es-ES" sz="2000" kern="1200" dirty="0">
            <a:solidFill>
              <a:schemeClr val="accent6">
                <a:lumMod val="50000"/>
              </a:schemeClr>
            </a:solidFill>
          </a:endParaRPr>
        </a:p>
      </dsp:txBody>
      <dsp:txXfrm>
        <a:off x="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26/03/2026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26/03/2026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26/03/2026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26/03/2026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26/03/2026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26/03/2026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26/03/2026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26/03/2026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26/03/2026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26/03/2026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26/03/2026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26/03/2026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png"/><Relationship Id="rId5" Type="http://schemas.openxmlformats.org/officeDocument/2006/relationships/diagramLayout" Target="../diagrams/layout2.xml"/><Relationship Id="rId10" Type="http://schemas.openxmlformats.org/officeDocument/2006/relationships/image" Target="../media/image28.jpeg"/><Relationship Id="rId4" Type="http://schemas.openxmlformats.org/officeDocument/2006/relationships/diagramData" Target="../diagrams/data2.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microsoft.com/office/2007/relationships/hdphoto" Target="../media/hdphoto5.wdp"/><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59519" y="-460390"/>
            <a:ext cx="4629150" cy="6513771"/>
          </a:xfrm>
          <a:prstGeom prst="rect">
            <a:avLst/>
          </a:prstGeom>
          <a:noFill/>
        </p:spPr>
        <p:txBody>
          <a:bodyPr wrap="square" rtlCol="0">
            <a:spAutoFit/>
            <a:scene3d>
              <a:camera prst="orthographicFront"/>
              <a:lightRig rig="threePt" dir="t"/>
            </a:scene3d>
            <a:sp3d extrusionH="57150">
              <a:bevelT w="82550" h="38100" prst="coolSlant"/>
            </a:sp3d>
          </a:bodyPr>
          <a:lstStyle>
            <a:defPPr>
              <a:defRPr lang="es-ES"/>
            </a:defPPr>
            <a:lvl1pPr algn="ctr">
              <a:lnSpc>
                <a:spcPct val="150000"/>
              </a:lnSpc>
              <a:defRPr sz="6600" b="1">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defRPr>
            </a:lvl1pPr>
          </a:lstStyle>
          <a:p>
            <a:pPr rtl="1"/>
            <a:r>
              <a:rPr lang="ar-SA" sz="9600" dirty="0"/>
              <a:t>الكبرياء مقابل التواضع</a:t>
            </a:r>
            <a:endParaRPr lang="en" sz="9600" dirty="0"/>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338554"/>
          </a:xfrm>
          <a:prstGeom prst="rect">
            <a:avLst/>
          </a:prstGeom>
          <a:noFill/>
        </p:spPr>
        <p:txBody>
          <a:bodyPr wrap="square" rtlCol="0">
            <a:spAutoFit/>
          </a:bodyPr>
          <a:lstStyle/>
          <a:p>
            <a:pPr algn="ctr" rtl="1"/>
            <a:r>
              <a:rPr lang="ar-SA" sz="1600" b="1">
                <a:solidFill>
                  <a:srgbClr val="D2C8BF"/>
                </a:solidFill>
              </a:rPr>
              <a:t>الدرس 3 ليوم 18 أبريل 2026</a:t>
            </a:r>
            <a:endParaRPr lang="en" sz="1600" b="1" dirty="0">
              <a:solidFill>
                <a:srgbClr val="D2C8BF"/>
              </a:solidFill>
            </a:endParaRP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26915"/>
            <a:ext cx="8380578" cy="769441"/>
          </a:xfrm>
          <a:prstGeom prst="rect">
            <a:avLst/>
          </a:prstGeom>
          <a:noFill/>
          <a:effectLst>
            <a:outerShdw blurRad="50800" dist="38100" dir="2700000" algn="tl" rotWithShape="0">
              <a:prstClr val="black"/>
            </a:outerShdw>
          </a:effectLst>
        </p:spPr>
        <p:txBody>
          <a:bodyPr wrap="square">
            <a:spAutoFit/>
          </a:bodyPr>
          <a:lstStyle>
            <a:defPPr>
              <a:defRPr lang="es-ES"/>
            </a:defPPr>
            <a:lvl1pPr algn="ctr">
              <a:defRPr sz="4400" b="1">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defRPr>
            </a:lvl1pPr>
          </a:lstStyle>
          <a:p>
            <a:r>
              <a:rPr lang="ar-SA" dirty="0"/>
              <a:t>يسوع، </a:t>
            </a:r>
            <a:r>
              <a:rPr lang="ar-SA"/>
              <a:t>المثال الكامل</a:t>
            </a:r>
            <a:endParaRPr lang="en" dirty="0"/>
          </a:p>
        </p:txBody>
      </p:sp>
      <p:sp>
        <p:nvSpPr>
          <p:cNvPr id="4" name="CuadroTexto 3">
            <a:extLst>
              <a:ext uri="{FF2B5EF4-FFF2-40B4-BE49-F238E27FC236}">
                <a16:creationId xmlns:a16="http://schemas.microsoft.com/office/drawing/2014/main" id="{D771A938-F182-DF2D-C3FF-7B9A6DDEA5DF}"/>
              </a:ext>
            </a:extLst>
          </p:cNvPr>
          <p:cNvSpPr txBox="1"/>
          <p:nvPr/>
        </p:nvSpPr>
        <p:spPr>
          <a:xfrm>
            <a:off x="0" y="845714"/>
            <a:ext cx="8380579" cy="400110"/>
          </a:xfrm>
          <a:prstGeom prst="rect">
            <a:avLst/>
          </a:prstGeom>
          <a:noFill/>
        </p:spPr>
        <p:txBody>
          <a:bodyPr wrap="square">
            <a:spAutoFit/>
          </a:bodyPr>
          <a:lstStyle>
            <a:defPPr>
              <a:defRPr lang="es-ES"/>
            </a:defPPr>
            <a:lvl1pPr algn="ctr">
              <a:defRPr b="1">
                <a:solidFill>
                  <a:srgbClr val="C5F9C7"/>
                </a:solidFill>
                <a:effectLst>
                  <a:outerShdw blurRad="38100" dist="38100" dir="2700000" algn="tl">
                    <a:srgbClr val="000000"/>
                  </a:outerShdw>
                </a:effectLst>
                <a:latin typeface="Comic Sans MS" panose="030F0702030302020204" pitchFamily="66" charset="0"/>
              </a:defRPr>
            </a:lvl1pPr>
          </a:lstStyle>
          <a:p>
            <a:pPr rtl="1"/>
            <a:r>
              <a:rPr lang="en" sz="2000" dirty="0"/>
              <a:t>“</a:t>
            </a:r>
            <a:r>
              <a:rPr lang="ar-SA" sz="2000" dirty="0"/>
              <a:t>وإذ وُجِدَ في الهَيئَةِ كإنسانٍ، وضَعَ نَفسَهُ، وأطاعَ حتَّى الموتِ، موتِ الصَّليبِ</a:t>
            </a:r>
            <a:r>
              <a:rPr lang="en" sz="2000" dirty="0"/>
              <a:t> ” (</a:t>
            </a:r>
            <a:r>
              <a:rPr lang="ar-SA" sz="1600" dirty="0"/>
              <a:t>فيلبي</a:t>
            </a:r>
            <a:r>
              <a:rPr lang="ar-SA" sz="2000" dirty="0"/>
              <a:t> </a:t>
            </a:r>
            <a:r>
              <a:rPr lang="fr-FR" sz="1600" dirty="0"/>
              <a:t>(8:2</a:t>
            </a:r>
            <a:r>
              <a:rPr lang="en" sz="1600" dirty="0"/>
              <a:t>)</a:t>
            </a:r>
            <a:endParaRPr lang="en" sz="2000" dirty="0"/>
          </a:p>
        </p:txBody>
      </p:sp>
      <p:sp>
        <p:nvSpPr>
          <p:cNvPr id="5" name="CuadroTexto 4">
            <a:extLst>
              <a:ext uri="{FF2B5EF4-FFF2-40B4-BE49-F238E27FC236}">
                <a16:creationId xmlns:a16="http://schemas.microsoft.com/office/drawing/2014/main" id="{E3B7F708-20E4-0E6E-D7D7-22D63A725370}"/>
              </a:ext>
            </a:extLst>
          </p:cNvPr>
          <p:cNvSpPr txBox="1"/>
          <p:nvPr/>
        </p:nvSpPr>
        <p:spPr>
          <a:xfrm>
            <a:off x="333373" y="1374273"/>
            <a:ext cx="7925407" cy="1569660"/>
          </a:xfrm>
          <a:prstGeom prst="rect">
            <a:avLst/>
          </a:prstGeom>
          <a:noFill/>
        </p:spPr>
        <p:txBody>
          <a:bodyPr wrap="square" rtlCol="0">
            <a:spAutoFit/>
          </a:bodyPr>
          <a:lstStyle/>
          <a:p>
            <a:pPr algn="r" rtl="1">
              <a:spcBef>
                <a:spcPts val="600"/>
              </a:spcBef>
            </a:pPr>
            <a:r>
              <a:rPr lang="ar-SA" sz="2400" b="1" dirty="0"/>
              <a:t>لم يحظ أحد في هذا العالم أبدا — ولن يحظى — بالعظمة التي كان يمتلكها يسوع قبل تجسيده. ومع ذلك، تخلى عن كل شيء بدافع حبه لنا. أمام هذا الإذلال، كل ما نملك، وكل ما نحن عليه، أو كل ما يمكن أن نصبح عليه يبدو ضئيلا مقارنة بذلك.</a:t>
            </a:r>
            <a:endParaRPr lang="en" sz="2400" b="1" dirty="0"/>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7012" y="4040994"/>
            <a:ext cx="5651769" cy="907941"/>
          </a:xfrm>
          <a:prstGeom prst="rect">
            <a:avLst/>
          </a:prstGeom>
          <a:noFill/>
        </p:spPr>
        <p:txBody>
          <a:bodyPr wrap="square">
            <a:spAutoFit/>
          </a:bodyPr>
          <a:lstStyle/>
          <a:p>
            <a:pPr algn="r" rtl="1">
              <a:spcBef>
                <a:spcPts val="600"/>
              </a:spcBef>
            </a:pPr>
            <a:r>
              <a:rPr lang="ar-SA" sz="2400" b="1" dirty="0"/>
              <a:t>"ليكن هذا العقل فيكم الذي كان أيضا في المسيح يسوع" </a:t>
            </a:r>
            <a:endParaRPr lang="fr-FR" sz="2400" b="1" dirty="0"/>
          </a:p>
          <a:p>
            <a:pPr algn="r" rtl="1">
              <a:spcBef>
                <a:spcPts val="600"/>
              </a:spcBef>
            </a:pPr>
            <a:r>
              <a:rPr lang="ar-SA" sz="2400" b="1" dirty="0"/>
              <a:t>(فيلبي </a:t>
            </a:r>
            <a:r>
              <a:rPr lang="fr-FR" sz="2400" b="1" dirty="0"/>
              <a:t>5:2</a:t>
            </a:r>
            <a:r>
              <a:rPr lang="ar-SA" sz="2400" b="1" dirty="0"/>
              <a:t>).</a:t>
            </a:r>
            <a:endParaRPr lang="en" sz="2400" b="1" dirty="0"/>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333374" y="2892299"/>
            <a:ext cx="7925407" cy="1200329"/>
          </a:xfrm>
          <a:prstGeom prst="rect">
            <a:avLst/>
          </a:prstGeom>
          <a:noFill/>
        </p:spPr>
        <p:txBody>
          <a:bodyPr wrap="square">
            <a:spAutoFit/>
          </a:bodyPr>
          <a:lstStyle/>
          <a:p>
            <a:pPr lvl="0" algn="r" rtl="1">
              <a:spcBef>
                <a:spcPts val="600"/>
              </a:spcBef>
              <a:defRPr/>
            </a:pPr>
            <a:r>
              <a:rPr lang="ar-SA" sz="2400" b="1" dirty="0">
                <a:solidFill>
                  <a:prstClr val="black"/>
                </a:solidFill>
              </a:rPr>
              <a:t>تخلى يسوع عن السماء ليموت من أجل البشرية على أمل أن نفهم فعل نعمته ونستجيب لدعوته لعلاقة معه (فيليب </a:t>
            </a:r>
            <a:r>
              <a:rPr lang="fr-FR" sz="2400" b="1" dirty="0">
                <a:solidFill>
                  <a:prstClr val="black"/>
                </a:solidFill>
              </a:rPr>
              <a:t>-5:2</a:t>
            </a:r>
            <a:r>
              <a:rPr lang="ar-SA" sz="2400" b="1" dirty="0">
                <a:solidFill>
                  <a:prstClr val="black"/>
                </a:solidFill>
              </a:rPr>
              <a:t>8). هو، بلا شك، المثال </a:t>
            </a:r>
            <a:r>
              <a:rPr lang="ar-SA" sz="2400" b="1" dirty="0"/>
              <a:t>الكامل</a:t>
            </a:r>
            <a:r>
              <a:rPr lang="ar-SA" sz="2400" b="1" dirty="0">
                <a:solidFill>
                  <a:prstClr val="black"/>
                </a:solidFill>
              </a:rPr>
              <a:t> للتواضع.</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3068DD2E-0717-1CDD-9AFA-2EA050483519}"/>
              </a:ext>
            </a:extLst>
          </p:cNvPr>
          <p:cNvSpPr txBox="1"/>
          <p:nvPr/>
        </p:nvSpPr>
        <p:spPr>
          <a:xfrm>
            <a:off x="2607013" y="4897301"/>
            <a:ext cx="5651768" cy="1938992"/>
          </a:xfrm>
          <a:prstGeom prst="rect">
            <a:avLst/>
          </a:prstGeom>
          <a:noFill/>
        </p:spPr>
        <p:txBody>
          <a:bodyPr wrap="square">
            <a:spAutoFit/>
          </a:bodyPr>
          <a:lstStyle/>
          <a:p>
            <a:pPr lvl="0" algn="r" rtl="1">
              <a:spcBef>
                <a:spcPts val="600"/>
              </a:spcBef>
              <a:defRPr/>
            </a:pPr>
            <a:r>
              <a:rPr lang="ar-SA" sz="2400" b="1" dirty="0">
                <a:solidFill>
                  <a:prstClr val="black"/>
                </a:solidFill>
              </a:rPr>
              <a:t>اتباعا لمثاله: "لا يفعل شيء بالطموح الأناني أو الغرور، بل في تواضع العقل ليقدر كل شخص الآخر أفضل من نفسه. فليهتم كل واحد منكم ليس فقط بمصالحه الخاصة، بل أيضا بمصالح الآخرين" </a:t>
            </a:r>
            <a:br>
              <a:rPr lang="es-ES" sz="2400" b="1" dirty="0">
                <a:solidFill>
                  <a:prstClr val="black"/>
                </a:solidFill>
              </a:rPr>
            </a:br>
            <a:r>
              <a:rPr lang="ar-SA" sz="2400" b="1" dirty="0">
                <a:solidFill>
                  <a:prstClr val="black"/>
                </a:solidFill>
              </a:rPr>
              <a:t>(فيليب </a:t>
            </a:r>
            <a:r>
              <a:rPr lang="fr-FR" sz="2400" b="1" dirty="0">
                <a:solidFill>
                  <a:prstClr val="black"/>
                </a:solidFill>
              </a:rPr>
              <a:t>-3:2</a:t>
            </a:r>
            <a:r>
              <a:rPr lang="ar-SA" sz="2400" b="1" dirty="0">
                <a:solidFill>
                  <a:prstClr val="black"/>
                </a:solidFill>
              </a:rPr>
              <a:t>4).</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2"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righ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righ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812732" y="788332"/>
            <a:ext cx="8296682" cy="5016758"/>
          </a:xfrm>
          <a:prstGeom prst="rect">
            <a:avLst/>
          </a:prstGeom>
          <a:noFill/>
          <a:effectLst>
            <a:outerShdw blurRad="50800" dist="38100" dir="2700000" algn="tl" rotWithShape="0">
              <a:prstClr val="black">
                <a:alpha val="40000"/>
              </a:prstClr>
            </a:outerShdw>
          </a:effectLst>
          <a:scene3d>
            <a:camera prst="perspectiveRight"/>
            <a:lightRig rig="threePt" dir="t"/>
          </a:scene3d>
        </p:spPr>
        <p:txBody>
          <a:bodyPr wrap="square">
            <a:spAutoFit/>
          </a:bodyPr>
          <a:lstStyle/>
          <a:p>
            <a:pPr algn="ctr" rtl="1"/>
            <a:r>
              <a:rPr lang="en-US" sz="2800" b="1" dirty="0">
                <a:latin typeface="Comic Sans MS" panose="030F0702030302020204" pitchFamily="66" charset="0"/>
              </a:rPr>
              <a:t>“</a:t>
            </a:r>
            <a:r>
              <a:rPr lang="ar-SA" sz="3200" dirty="0"/>
              <a:t>أحمَدُكَ مِنْ كُلِّ قَلبي. قُدّامَ الآلِهَةِ أُرَنِّمُ لكَ. 2أسجُدُ في هَيكلِ قُدسِكَ، وأحمَدُ اسمَكَ علَى رَحمَتِكَ وحَقِّكَ، لأنَّكَ قد عَظَّمتَ كلِمَتَكَ علَى كُلِّ اسمِكَ. 3في يومَ دَعَوْتُكَ أجَبتَني. شَجَّعتَني قوَّةً في نَفسي.</a:t>
            </a:r>
          </a:p>
          <a:p>
            <a:pPr algn="ctr" rtl="1"/>
            <a:r>
              <a:rPr lang="ar-SA" sz="3200" dirty="0"/>
              <a:t>4يَحمَدُكَ يا رَبُّ كُلُّ مُلوكِ الأرضِ، إذا سمِعوا كلِماتِ فمِكَ. 5ويُرَنِّمونَ في طُرُقِ الرَّبِّ، لأنَّ مَجدَ الرَّبِّ عظيمٌ. 6لأنَّ الرَّبَّ عالٍ ويَرَى المُتَواضِعَ، أمّا المُتَكَبِّرُ فيَعرِفُهُ مِنْ بَعيدٍ. 7إنْ سلكتُ في وسَطِ الضّيقِ تُحيِني. علَى غَضَبِ أعدائي تمُدُّ يَدَكَ، وتُخَلِّصُني يَمينُكَ. 8الرَّبُّ يُحامي عَنّي. يا رَبُّ، رَحمَتُكَ إلَى الأبدِ. عن أعمالِ يَدَيكَ لا تتَخَلَّ</a:t>
            </a:r>
          </a:p>
        </p:txBody>
      </p:sp>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461665"/>
          </a:xfrm>
          <a:prstGeom prst="rect">
            <a:avLst/>
          </a:prstGeom>
          <a:noFill/>
        </p:spPr>
        <p:txBody>
          <a:bodyPr wrap="square">
            <a:spAutoFit/>
          </a:bodyPr>
          <a:lstStyle/>
          <a:p>
            <a:pPr algn="ctr"/>
            <a:r>
              <a:rPr lang="ar-SA" sz="2400" b="1" dirty="0">
                <a:solidFill>
                  <a:srgbClr val="789ABF"/>
                </a:solidFill>
              </a:rPr>
              <a:t>المزمور 138</a:t>
            </a:r>
            <a:endParaRPr lang="es-ES" sz="2400" b="1" dirty="0">
              <a:solidFill>
                <a:srgbClr val="789ABF"/>
              </a:solidFill>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880275" y="823232"/>
            <a:ext cx="8854958" cy="3539430"/>
          </a:xfrm>
          <a:prstGeom prst="rect">
            <a:avLst/>
          </a:prstGeom>
          <a:noFill/>
          <a:scene3d>
            <a:camera prst="perspectiveRelaxedModerately"/>
            <a:lightRig rig="threePt" dir="t"/>
          </a:scene3d>
        </p:spPr>
        <p:txBody>
          <a:bodyPr wrap="square">
            <a:spAutoFit/>
          </a:bodyPr>
          <a:lstStyle/>
          <a:p>
            <a:pPr algn="ctr" rtl="1">
              <a:spcBef>
                <a:spcPts val="600"/>
              </a:spcBef>
            </a:pPr>
            <a:r>
              <a:rPr lang="ar-SA" sz="3200" dirty="0"/>
              <a:t>"في محبة الذات، وتعظيم الذات، والكبرياء هناك ضعف كبير؛ أما في التواضع فهناك قوة عظيمة. كرامتنا الحقيقية لا تتحقق عندما نفكر كثيرًا في أنفسنا، بل عندما يكون الله حاضرًا في كل أفكارنا وقلوبنا متوهجة بمحبة لفادينا ومحبة للبشر الآخرين. البساطة في الشخصية وتواضع القلب سيجلبان السعادة، بينما الغرور سيجلب الاستياء، والتذمر، وخيبة الأمل المستمرة. تعلم التفكير أقل في أنفسنا والمزيد في إسعاد الآخرين هو ما سيمنحنا القوة الإلهية."</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11A710B8-254F-C1D6-A67F-813F8889A797}"/>
              </a:ext>
            </a:extLst>
          </p:cNvPr>
          <p:cNvSpPr txBox="1"/>
          <p:nvPr/>
        </p:nvSpPr>
        <p:spPr>
          <a:xfrm>
            <a:off x="6192386" y="5960741"/>
            <a:ext cx="4542847" cy="338554"/>
          </a:xfrm>
          <a:prstGeom prst="rect">
            <a:avLst/>
          </a:prstGeom>
          <a:noFill/>
        </p:spPr>
        <p:txBody>
          <a:bodyPr wrap="none" rtlCol="0">
            <a:spAutoFit/>
          </a:bodyPr>
          <a:lstStyle/>
          <a:p>
            <a:pPr algn="r"/>
            <a:r>
              <a:rPr lang="en" sz="1600" b="1" dirty="0"/>
              <a:t>EGW (Testimonies for the Church, vol. 3, p. 476)</a:t>
            </a: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1371302"/>
            <a:ext cx="2877014" cy="4924425"/>
          </a:xfrm>
          <a:prstGeom prst="rect">
            <a:avLst/>
          </a:prstGeom>
          <a:noFill/>
        </p:spPr>
        <p:txBody>
          <a:bodyPr wrap="square">
            <a:spAutoFit/>
          </a:bodyPr>
          <a:lstStyle>
            <a:defPPr>
              <a:defRPr lang="es-ES"/>
            </a:defPPr>
            <a:lvl1pPr marR="0" lvl="0" indent="0" algn="ctr" fontAlgn="auto">
              <a:lnSpc>
                <a:spcPct val="100000"/>
              </a:lnSpc>
              <a:spcBef>
                <a:spcPts val="0"/>
              </a:spcBef>
              <a:spcAft>
                <a:spcPts val="0"/>
              </a:spcAft>
              <a:buClrTx/>
              <a:buSzTx/>
              <a:buFontTx/>
              <a:buNone/>
              <a:tabLst/>
              <a:defRPr kumimoji="0" sz="3200" b="1" i="0" u="none" strike="noStrike" cap="none" spc="0" normalizeH="0" baseline="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defRPr>
            </a:lvl1pPr>
          </a:lstStyle>
          <a:p>
            <a:pPr rtl="1"/>
            <a:r>
              <a:rPr lang="es-ES" sz="5400" dirty="0"/>
              <a:t>“</a:t>
            </a:r>
            <a:r>
              <a:rPr lang="ar-SA" sz="5400" dirty="0"/>
              <a:t>لأنَّ كُلَّ مَنْ يَرفَعُ نَفسَهُ يتَّضِعُ ومَنْ يَضَعُ نَفسَهُ يَرتَفِعُ</a:t>
            </a:r>
            <a:r>
              <a:rPr lang="es-ES" sz="5400" dirty="0"/>
              <a:t>”</a:t>
            </a:r>
          </a:p>
          <a:p>
            <a:pPr rtl="1"/>
            <a:r>
              <a:rPr lang="es-ES" sz="4400" dirty="0"/>
              <a:t>)</a:t>
            </a:r>
            <a:r>
              <a:rPr lang="ar-SA" sz="4400" dirty="0"/>
              <a:t>لوقا 14:11</a:t>
            </a:r>
            <a:r>
              <a:rPr lang="es-ES" sz="4400" dirty="0"/>
              <a:t>(</a:t>
            </a: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3704616213"/>
              </p:ext>
            </p:extLst>
          </p:nvPr>
        </p:nvGraphicFramePr>
        <p:xfrm>
          <a:off x="-116205" y="2968633"/>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371475" y="19736"/>
            <a:ext cx="6734173" cy="461665"/>
          </a:xfrm>
          <a:prstGeom prst="rect">
            <a:avLst/>
          </a:prstGeom>
          <a:noFill/>
        </p:spPr>
        <p:txBody>
          <a:bodyPr wrap="square" rtlCol="0">
            <a:spAutoFit/>
          </a:bodyPr>
          <a:lstStyle/>
          <a:p>
            <a:pPr algn="r" rtl="1">
              <a:spcBef>
                <a:spcPts val="600"/>
              </a:spcBef>
            </a:pPr>
            <a:r>
              <a:rPr lang="ar-SA" sz="2400" b="1" dirty="0"/>
              <a:t>ما الذي هو ذو قيمة فيَّ؟ هذا سؤالٌ صعب الإجابة عليه.</a:t>
            </a:r>
            <a:endParaRPr lang="en" sz="2400" b="1" dirty="0"/>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371474" y="2411709"/>
            <a:ext cx="6734173" cy="461665"/>
          </a:xfrm>
          <a:prstGeom prst="rect">
            <a:avLst/>
          </a:prstGeom>
          <a:noFill/>
        </p:spPr>
        <p:txBody>
          <a:bodyPr wrap="square">
            <a:spAutoFit/>
          </a:bodyPr>
          <a:lstStyle/>
          <a:p>
            <a:pPr algn="r" rtl="1"/>
            <a:r>
              <a:rPr lang="ar-SA" sz="2400" b="1" dirty="0"/>
              <a:t>ماذا لو قلتُ إنني لا شيء بسبب ضعف ثقتي بنفسي؟</a:t>
            </a:r>
            <a:endParaRPr lang="ar-SA" sz="2400" dirty="0"/>
          </a:p>
        </p:txBody>
      </p:sp>
      <p:sp>
        <p:nvSpPr>
          <p:cNvPr id="7" name="CuadroTexto 6">
            <a:extLst>
              <a:ext uri="{FF2B5EF4-FFF2-40B4-BE49-F238E27FC236}">
                <a16:creationId xmlns:a16="http://schemas.microsoft.com/office/drawing/2014/main" id="{A7EE68D5-67A0-9991-0C20-9CE8F3A82E9B}"/>
              </a:ext>
            </a:extLst>
          </p:cNvPr>
          <p:cNvSpPr txBox="1"/>
          <p:nvPr/>
        </p:nvSpPr>
        <p:spPr>
          <a:xfrm>
            <a:off x="371473" y="1629049"/>
            <a:ext cx="6734173" cy="830997"/>
          </a:xfrm>
          <a:prstGeom prst="rect">
            <a:avLst/>
          </a:prstGeom>
          <a:noFill/>
        </p:spPr>
        <p:txBody>
          <a:bodyPr wrap="square">
            <a:spAutoFit/>
          </a:bodyPr>
          <a:lstStyle/>
          <a:p>
            <a:pPr algn="r" rtl="1">
              <a:spcBef>
                <a:spcPts val="600"/>
              </a:spcBef>
            </a:pPr>
            <a:r>
              <a:rPr lang="ar-SA" sz="2400" b="1" dirty="0"/>
              <a:t>إذا قلتُ "لا شيء" (موقف التواضع)، فأنا أُقِرّ بأن كلَّ ما أنا عليه وكلَّ ما أملكه يأتي من الله.</a:t>
            </a:r>
            <a:endParaRPr lang="en" sz="2400" b="1" dirty="0"/>
          </a:p>
        </p:txBody>
      </p:sp>
      <p:sp>
        <p:nvSpPr>
          <p:cNvPr id="9" name="CuadroTexto 8">
            <a:extLst>
              <a:ext uri="{FF2B5EF4-FFF2-40B4-BE49-F238E27FC236}">
                <a16:creationId xmlns:a16="http://schemas.microsoft.com/office/drawing/2014/main" id="{BA789C93-394B-E70F-72ED-0D3679FC3233}"/>
              </a:ext>
            </a:extLst>
          </p:cNvPr>
          <p:cNvSpPr txBox="1"/>
          <p:nvPr/>
        </p:nvSpPr>
        <p:spPr>
          <a:xfrm>
            <a:off x="371474" y="1215722"/>
            <a:ext cx="6734173" cy="461665"/>
          </a:xfrm>
          <a:prstGeom prst="rect">
            <a:avLst/>
          </a:prstGeom>
          <a:noFill/>
        </p:spPr>
        <p:txBody>
          <a:bodyPr wrap="square">
            <a:spAutoFit/>
          </a:bodyPr>
          <a:lstStyle/>
          <a:p>
            <a:pPr algn="r" rtl="1">
              <a:spcBef>
                <a:spcPts val="600"/>
              </a:spcBef>
            </a:pPr>
            <a:r>
              <a:rPr lang="ar-SA" sz="2400" b="1" dirty="0"/>
              <a:t>ماذا لو قلتُ إن لي قيمة كبيرة لأن الله يراني ابناً له؟</a:t>
            </a:r>
            <a:endParaRPr lang="en" sz="2400" b="1" dirty="0"/>
          </a:p>
        </p:txBody>
      </p:sp>
      <p:sp>
        <p:nvSpPr>
          <p:cNvPr id="12" name="CuadroTexto 11">
            <a:extLst>
              <a:ext uri="{FF2B5EF4-FFF2-40B4-BE49-F238E27FC236}">
                <a16:creationId xmlns:a16="http://schemas.microsoft.com/office/drawing/2014/main" id="{21A9A84C-041F-2D78-87C0-1BE6CE203CBC}"/>
              </a:ext>
            </a:extLst>
          </p:cNvPr>
          <p:cNvSpPr txBox="1"/>
          <p:nvPr/>
        </p:nvSpPr>
        <p:spPr>
          <a:xfrm>
            <a:off x="371475" y="433063"/>
            <a:ext cx="6734173" cy="830997"/>
          </a:xfrm>
          <a:prstGeom prst="rect">
            <a:avLst/>
          </a:prstGeom>
          <a:noFill/>
        </p:spPr>
        <p:txBody>
          <a:bodyPr wrap="square">
            <a:spAutoFit/>
          </a:bodyPr>
          <a:lstStyle/>
          <a:p>
            <a:pPr algn="r" rtl="1">
              <a:spcBef>
                <a:spcPts val="600"/>
              </a:spcBef>
            </a:pPr>
            <a:r>
              <a:rPr lang="ar-SA" sz="2400" b="1" dirty="0"/>
              <a:t>إذا قلتُ «الكثير» (موقف الكبرياء)، فأنا أُقِرّ بأن كلَّ ما أنا عليه وكلَّ ما أملكه قد حقَّقتهُ بنفسي.</a:t>
            </a:r>
            <a:endParaRPr lang="en" sz="2400" b="1" dirty="0"/>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rtl="1"/>
            <a:r>
              <a:rPr lang="ar-SA" sz="6600" b="1">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أمثلة على الكبرياء</a:t>
            </a:r>
            <a:endParaRPr lang="e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19051" y="3649"/>
            <a:ext cx="12192000" cy="923330"/>
          </a:xfrm>
          <a:prstGeom prst="rect">
            <a:avLst/>
          </a:prstGeom>
          <a:noFill/>
        </p:spPr>
        <p:txBody>
          <a:bodyPr wrap="square">
            <a:spAutoFit/>
          </a:bodyPr>
          <a:lstStyle/>
          <a:p>
            <a:pPr algn="ctr" rtl="1"/>
            <a:r>
              <a:rPr lang="ar-SA" sz="5400" b="1" spc="600">
                <a:ln w="10160">
                  <a:solidFill>
                    <a:schemeClr val="accent3"/>
                  </a:solidFill>
                  <a:prstDash val="solid"/>
                </a:ln>
                <a:solidFill>
                  <a:srgbClr val="FFFFFF"/>
                </a:solidFill>
                <a:effectLst>
                  <a:outerShdw blurRad="38100" dist="22860" dir="5400000" algn="tl" rotWithShape="0">
                    <a:srgbClr val="000000">
                      <a:alpha val="97000"/>
                    </a:srgbClr>
                  </a:outerShdw>
                </a:effectLst>
              </a:rPr>
              <a:t>لوسيفر</a:t>
            </a:r>
            <a:endParaRPr lang="e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endParaRP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946984"/>
            <a:ext cx="11563349" cy="461665"/>
          </a:xfrm>
          <a:prstGeom prst="rect">
            <a:avLst/>
          </a:prstGeom>
          <a:noFill/>
        </p:spPr>
        <p:txBody>
          <a:bodyPr wrap="square">
            <a:spAutoFit/>
          </a:bodyPr>
          <a:lstStyle>
            <a:defPPr>
              <a:defRPr lang="es-ES"/>
            </a:defPPr>
            <a:lvl1pPr algn="ctr">
              <a:defRPr b="1">
                <a:solidFill>
                  <a:schemeClr val="accent3"/>
                </a:solidFill>
                <a:effectLst>
                  <a:outerShdw blurRad="38100" dist="38100" dir="2700000" algn="tl">
                    <a:srgbClr val="000000">
                      <a:alpha val="43137"/>
                    </a:srgbClr>
                  </a:outerShdw>
                </a:effectLst>
                <a:latin typeface="Comic Sans MS" panose="030F0702030302020204" pitchFamily="66" charset="0"/>
              </a:defRPr>
            </a:lvl1pPr>
          </a:lstStyle>
          <a:p>
            <a:pPr rtl="1"/>
            <a:r>
              <a:rPr lang="en" sz="2400" dirty="0"/>
              <a:t>“</a:t>
            </a:r>
            <a:r>
              <a:rPr lang="ar-SA" sz="2400" dirty="0"/>
              <a:t>لأنَّ كُلَّ ما في العالَمِ: شَهوَةَ الجَسَدِ، وشَهوَةَ العُيونِ، وتَعَظُّمَ المَعيشَةِ، ليس مِنَ الآبِ بل مِنَ العالَمِ.</a:t>
            </a:r>
            <a:r>
              <a:rPr lang="en" sz="2400" dirty="0"/>
              <a:t>” </a:t>
            </a:r>
            <a:r>
              <a:rPr lang="ar-SA" dirty="0"/>
              <a:t>(1 يوحنا </a:t>
            </a:r>
            <a:r>
              <a:rPr lang="fr-FR" dirty="0"/>
              <a:t>16;2</a:t>
            </a:r>
            <a:r>
              <a:rPr lang="ar-SA" dirty="0"/>
              <a:t>)</a:t>
            </a:r>
            <a:endParaRPr lang="es-ES" sz="2400" dirty="0"/>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569660"/>
          </a:xfrm>
          <a:prstGeom prst="rect">
            <a:avLst/>
          </a:prstGeom>
          <a:noFill/>
        </p:spPr>
        <p:txBody>
          <a:bodyPr wrap="square" rtlCol="0">
            <a:spAutoFit/>
          </a:bodyPr>
          <a:lstStyle/>
          <a:p>
            <a:pPr algn="r" rtl="1">
              <a:spcBef>
                <a:spcPts val="600"/>
              </a:spcBef>
            </a:pPr>
            <a:r>
              <a:rPr lang="ar-SA" sz="2400" b="1" dirty="0"/>
              <a:t>إذا تكلّمنا عن الكبرياء، فلا بدّ أن نتكلّم عن الذي نشأ فيه هذا الشعور أولًا: لوسيفر. فقد قرّر ألّا يكتفي بمكانته، بل أراد أن يصعد إلى مرتبة أعلى. ومع مرور الوقت، اشتهى أن يكون مُمجَّدًا إلى حدّ أنه رغب في أن يجلس على عرش الله نفسه </a:t>
            </a:r>
            <a:br>
              <a:rPr lang="es-ES" sz="2400" b="1" dirty="0"/>
            </a:br>
            <a:r>
              <a:rPr lang="ar-SA" sz="2400" b="1" dirty="0"/>
              <a:t>(إشعياء 14: 12–14).</a:t>
            </a:r>
            <a:endParaRPr lang="en" sz="2400" b="1" dirty="0"/>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708745"/>
            <a:ext cx="7505701" cy="830997"/>
          </a:xfrm>
          <a:prstGeom prst="rect">
            <a:avLst/>
          </a:prstGeom>
          <a:noFill/>
        </p:spPr>
        <p:txBody>
          <a:bodyPr wrap="square">
            <a:spAutoFit/>
          </a:bodyPr>
          <a:lstStyle/>
          <a:p>
            <a:pPr algn="r" rtl="1">
              <a:spcBef>
                <a:spcPts val="600"/>
              </a:spcBef>
            </a:pPr>
            <a:r>
              <a:rPr lang="ar-SA" sz="2400" b="1" dirty="0"/>
              <a:t>لكن ليس كلُّ طموحٍ هو كبرياء. فالرضا الناتج عن نجاح طفل، أو الطموح الشخصي، ليس بالضرورة كبرياءً غير صحيّ</a:t>
            </a:r>
            <a:endParaRPr lang="en" sz="2400" b="1" dirty="0"/>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336400"/>
            <a:ext cx="8429624" cy="1200329"/>
          </a:xfrm>
          <a:prstGeom prst="rect">
            <a:avLst/>
          </a:prstGeom>
          <a:noFill/>
        </p:spPr>
        <p:txBody>
          <a:bodyPr wrap="square">
            <a:spAutoFit/>
          </a:bodyPr>
          <a:lstStyle/>
          <a:p>
            <a:pPr lvl="0" algn="r" rtl="1">
              <a:spcBef>
                <a:spcPts val="600"/>
              </a:spcBef>
              <a:defRPr/>
            </a:pPr>
            <a:r>
              <a:rPr lang="ar-SA" sz="2400" b="1" dirty="0"/>
              <a:t>لقد “ورثنا” الرغبة في أن نفعل كلَّ ما يُرضينا، وأن نمتلك كلَّ ما نريده، وأن نسعى إلى مراكز تُمكِّننا من نيل الشهرة أو الغنى. هذا هو ما يقدّمه لنا العالم! </a:t>
            </a:r>
            <a:br>
              <a:rPr lang="es-ES" sz="2400" b="1" dirty="0"/>
            </a:br>
            <a:r>
              <a:rPr lang="ar-SA" sz="2400" b="1" dirty="0"/>
              <a:t>(1 يوحنا </a:t>
            </a:r>
            <a:r>
              <a:rPr lang="fr-FR" sz="2400" b="1" dirty="0"/>
              <a:t>16:2</a:t>
            </a:r>
            <a:r>
              <a:rPr lang="ar-SA" sz="2400" b="1" dirty="0"/>
              <a:t>).</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711757"/>
            <a:ext cx="7505701" cy="830997"/>
          </a:xfrm>
          <a:prstGeom prst="rect">
            <a:avLst/>
          </a:prstGeom>
          <a:noFill/>
        </p:spPr>
        <p:txBody>
          <a:bodyPr wrap="square">
            <a:spAutoFit/>
          </a:bodyPr>
          <a:lstStyle/>
          <a:p>
            <a:pPr lvl="0" algn="r" rtl="1">
              <a:spcBef>
                <a:spcPts val="600"/>
              </a:spcBef>
              <a:defRPr/>
            </a:pPr>
            <a:r>
              <a:rPr lang="ar-SA" sz="2400" b="1" dirty="0">
                <a:solidFill>
                  <a:prstClr val="black"/>
                </a:solidFill>
              </a:rPr>
              <a:t>الأمر المهم الذي يجب تذكره هو أن ممتلكاتنا ومهاراتنا وإنجازاتنا لا تحدد قيمتنا. الكبرياء هو عدم منح الله المجد لما يفعله في حياتنا.</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2"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righ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righ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71120"/>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rtl="1"/>
            <a:r>
              <a:rPr lang="ar-SA" sz="4400" b="1" spc="30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تلاميذ يسوع</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5CF0D02-AE86-448F-D14A-A16BC909D4F6}"/>
              </a:ext>
            </a:extLst>
          </p:cNvPr>
          <p:cNvSpPr txBox="1"/>
          <p:nvPr/>
        </p:nvSpPr>
        <p:spPr>
          <a:xfrm>
            <a:off x="0" y="624287"/>
            <a:ext cx="12192000" cy="46166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defRPr b="1">
                <a:solidFill>
                  <a:schemeClr val="accent5">
                    <a:lumMod val="50000"/>
                  </a:schemeClr>
                </a:solidFill>
                <a:latin typeface="Comic Sans MS" panose="030F0702030302020204" pitchFamily="66" charset="0"/>
              </a:defRPr>
            </a:lvl1pPr>
          </a:lstStyle>
          <a:p>
            <a:pPr rtl="1"/>
            <a:r>
              <a:rPr lang="ar-SA" sz="2400" dirty="0"/>
              <a:t>وكانتْ بَينَهُمْ أيضًا مُشاجَرَةٌ مَنْ مِنهُمْ يُظَنُّ أنَّهُ يكونُ أكبَرَ</a:t>
            </a:r>
            <a:r>
              <a:rPr lang="en" sz="2400" dirty="0"/>
              <a:t>” </a:t>
            </a:r>
            <a:r>
              <a:rPr lang="ar-SA" dirty="0"/>
              <a:t>لوقا </a:t>
            </a:r>
            <a:r>
              <a:rPr lang="fr-FR" dirty="0"/>
              <a:t>(24:22</a:t>
            </a:r>
            <a:r>
              <a:rPr lang="en" dirty="0"/>
              <a:t>)</a:t>
            </a:r>
            <a:endParaRPr lang="en" sz="2400" dirty="0"/>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122934"/>
            <a:ext cx="7445105" cy="1200329"/>
          </a:xfrm>
          <a:prstGeom prst="rect">
            <a:avLst/>
          </a:prstGeom>
          <a:noFill/>
        </p:spPr>
        <p:txBody>
          <a:bodyPr wrap="square" rtlCol="0">
            <a:spAutoFit/>
          </a:bodyPr>
          <a:lstStyle/>
          <a:p>
            <a:pPr algn="r" rtl="1">
              <a:spcBef>
                <a:spcPts val="600"/>
              </a:spcBef>
            </a:pPr>
            <a:r>
              <a:rPr lang="ar-SA" sz="2400" b="1" dirty="0"/>
              <a:t>لقد قضوا أكثر من ثلاث سنوات مع يسوع. لقد غسل أقدامهم وأخبرهم عن دمه الذي سفك للجميع. ومع ذلك، أثناء تناولهم العشاء، لم يكن لحديثهما علاقة بكل هذا: من منهما كان الأعظم؟ (لوقا </a:t>
            </a:r>
            <a:r>
              <a:rPr lang="fr-FR" sz="2400" b="1" dirty="0"/>
              <a:t>24:22</a:t>
            </a:r>
            <a:r>
              <a:rPr lang="ar-SA" sz="2400" b="1" dirty="0"/>
              <a:t>).</a:t>
            </a:r>
            <a:endParaRPr lang="en" sz="2400" b="1" dirty="0"/>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571191"/>
            <a:ext cx="3673204" cy="1938992"/>
          </a:xfrm>
          <a:prstGeom prst="rect">
            <a:avLst/>
          </a:prstGeom>
          <a:noFill/>
        </p:spPr>
        <p:txBody>
          <a:bodyPr wrap="square">
            <a:spAutoFit/>
          </a:bodyPr>
          <a:lstStyle/>
          <a:p>
            <a:pPr algn="r" rtl="1">
              <a:spcBef>
                <a:spcPts val="600"/>
              </a:spcBef>
            </a:pPr>
            <a:r>
              <a:rPr lang="ar-SA" sz="2400" b="1" dirty="0"/>
              <a:t>لقد أدّى كبرياؤهم إلى اعتقادهم بأنهم يستحقون المركز الأول. لم يتمكّنوا من إدراك خطورة مشاعرهم. كانوا يبعدون الله عن قلوبهم بسبب كبريائهم.</a:t>
            </a:r>
            <a:endParaRPr lang="en" sz="2400" b="1" dirty="0"/>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4" y="4635001"/>
            <a:ext cx="7445104" cy="1200329"/>
          </a:xfrm>
          <a:prstGeom prst="rect">
            <a:avLst/>
          </a:prstGeom>
          <a:noFill/>
        </p:spPr>
        <p:txBody>
          <a:bodyPr wrap="square">
            <a:spAutoFit/>
          </a:bodyPr>
          <a:lstStyle/>
          <a:p>
            <a:pPr algn="r" rtl="1">
              <a:spcBef>
                <a:spcPts val="600"/>
              </a:spcBef>
            </a:pPr>
            <a:r>
              <a:rPr lang="ar-SA" sz="2400" b="1" dirty="0"/>
              <a:t>دخل يسوع في صلب الموضوع مباشرة: "أنا بينكم كواحد من يخدم" (لوقا </a:t>
            </a:r>
            <a:r>
              <a:rPr lang="fr-FR" sz="2400" b="1" dirty="0"/>
              <a:t>27:22</a:t>
            </a:r>
            <a:r>
              <a:rPr lang="ar-SA" sz="2400" b="1" dirty="0"/>
              <a:t>). بعبارة أخرى: إذا أردت أن تكون عظيما مثل سيدك، فعليك أن تخدم الآخرين.</a:t>
            </a:r>
            <a:endParaRPr lang="en" sz="2400" b="1" dirty="0"/>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835330"/>
            <a:ext cx="7445104" cy="830997"/>
          </a:xfrm>
          <a:prstGeom prst="rect">
            <a:avLst/>
          </a:prstGeom>
          <a:noFill/>
        </p:spPr>
        <p:txBody>
          <a:bodyPr wrap="square">
            <a:spAutoFit/>
          </a:bodyPr>
          <a:lstStyle/>
          <a:p>
            <a:pPr lvl="0" algn="r" rtl="1">
              <a:spcBef>
                <a:spcPts val="600"/>
              </a:spcBef>
              <a:defRPr/>
            </a:pPr>
            <a:r>
              <a:rPr lang="ar-SA" sz="2400" b="1" dirty="0">
                <a:solidFill>
                  <a:prstClr val="black"/>
                </a:solidFill>
              </a:rPr>
              <a:t>كبرياؤنا يخبرنا أننا نستحق أن يخدمنا الآخرون (نحن أفضل منهم). نحن بحاجة إلى نعمة الله لنصبح خداما متواضعين.</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righ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2"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righ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1107996"/>
          </a:xfrm>
          <a:prstGeom prst="rect">
            <a:avLst/>
          </a:prstGeom>
          <a:noFill/>
        </p:spPr>
        <p:txBody>
          <a:bodyPr wrap="square">
            <a:spAutoFit/>
            <a:scene3d>
              <a:camera prst="orthographicFront"/>
              <a:lightRig rig="chilly" dir="t"/>
            </a:scene3d>
            <a:sp3d extrusionH="57150">
              <a:bevelT h="25400" prst="softRound"/>
            </a:sp3d>
          </a:bodyPr>
          <a:lstStyle/>
          <a:p>
            <a:pPr algn="ctr"/>
            <a:r>
              <a:rPr lang="ar-SA" sz="6600" b="1">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أمثلة على التواضع</a:t>
            </a:r>
            <a:endParaRPr lang="en"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88488"/>
            <a:ext cx="12192000" cy="830997"/>
          </a:xfrm>
          <a:prstGeom prst="rect">
            <a:avLst/>
          </a:prstGeom>
          <a:noFill/>
        </p:spPr>
        <p:txBody>
          <a:bodyPr wrap="square">
            <a:spAutoFit/>
          </a:bodyPr>
          <a:lstStyle>
            <a:defPPr>
              <a:defRPr lang="es-ES"/>
            </a:defPPr>
            <a:lvl1pPr algn="ctr">
              <a:defRPr sz="4800" b="1" spc="6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defRPr>
            </a:lvl1pPr>
          </a:lstStyle>
          <a:p>
            <a:pPr rtl="1"/>
            <a:r>
              <a:rPr lang="ar-SA" dirty="0"/>
              <a:t>جامع الضرائب</a:t>
            </a:r>
            <a:endParaRPr lang="es-ES" dirty="0"/>
          </a:p>
        </p:txBody>
      </p:sp>
      <p:sp>
        <p:nvSpPr>
          <p:cNvPr id="4" name="CuadroTexto 3">
            <a:extLst>
              <a:ext uri="{FF2B5EF4-FFF2-40B4-BE49-F238E27FC236}">
                <a16:creationId xmlns:a16="http://schemas.microsoft.com/office/drawing/2014/main" id="{F0170A51-A08C-4C70-EB24-58833A11BEF5}"/>
              </a:ext>
            </a:extLst>
          </p:cNvPr>
          <p:cNvSpPr txBox="1"/>
          <p:nvPr/>
        </p:nvSpPr>
        <p:spPr>
          <a:xfrm>
            <a:off x="0" y="835957"/>
            <a:ext cx="12191999" cy="400110"/>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defRPr b="1">
                <a:solidFill>
                  <a:srgbClr val="00665A"/>
                </a:solidFill>
                <a:latin typeface="Comic Sans MS" panose="030F0702030302020204" pitchFamily="66" charset="0"/>
              </a:defRPr>
            </a:lvl1pPr>
          </a:lstStyle>
          <a:p>
            <a:pPr rtl="1"/>
            <a:r>
              <a:rPr lang="en" sz="2000" dirty="0"/>
              <a:t>“</a:t>
            </a:r>
            <a:r>
              <a:rPr lang="ar-SA" sz="2000" dirty="0"/>
              <a:t>وأمّا العَشّارُ فوَقَفَ مِنْ بَعيدٍ، لا يَشاءُ أنْ يَرفَعَ عَينَيهِ نَحوَ السماءِ، بل قَرَعَ علَى صَدرِهِ قائلًا: اللَّهُمَّ ارحَمني، أنا الخاطِئَ</a:t>
            </a:r>
            <a:r>
              <a:rPr lang="en" sz="2000" dirty="0"/>
              <a:t>’ ” (</a:t>
            </a:r>
            <a:r>
              <a:rPr lang="ar-SA" sz="1600" dirty="0"/>
              <a:t>لوقا</a:t>
            </a:r>
            <a:r>
              <a:rPr lang="ar-SA" sz="2000" dirty="0"/>
              <a:t> </a:t>
            </a:r>
            <a:r>
              <a:rPr lang="fr-FR" sz="1600" dirty="0"/>
              <a:t>(13:18</a:t>
            </a:r>
            <a:r>
              <a:rPr lang="en" sz="1600" dirty="0"/>
              <a:t>)</a:t>
            </a:r>
            <a:endParaRPr lang="es-ES" sz="2000" dirty="0"/>
          </a:p>
        </p:txBody>
      </p:sp>
      <p:sp>
        <p:nvSpPr>
          <p:cNvPr id="5" name="CuadroTexto 4">
            <a:extLst>
              <a:ext uri="{FF2B5EF4-FFF2-40B4-BE49-F238E27FC236}">
                <a16:creationId xmlns:a16="http://schemas.microsoft.com/office/drawing/2014/main" id="{879DE154-4174-2219-6223-8A6824B2521F}"/>
              </a:ext>
            </a:extLst>
          </p:cNvPr>
          <p:cNvSpPr txBox="1"/>
          <p:nvPr/>
        </p:nvSpPr>
        <p:spPr>
          <a:xfrm>
            <a:off x="8192435" y="1426985"/>
            <a:ext cx="3664885" cy="2308324"/>
          </a:xfrm>
          <a:prstGeom prst="rect">
            <a:avLst/>
          </a:prstGeom>
          <a:noFill/>
        </p:spPr>
        <p:txBody>
          <a:bodyPr wrap="square" rtlCol="0">
            <a:spAutoFit/>
          </a:bodyPr>
          <a:lstStyle/>
          <a:p>
            <a:pPr algn="r" rtl="1">
              <a:spcBef>
                <a:spcPts val="600"/>
              </a:spcBef>
            </a:pPr>
            <a:r>
              <a:rPr lang="ar-SA" sz="2400" b="1" dirty="0"/>
              <a:t>كان الفريسي يخبر الله بالأعمال الصالحة التي قام بها وبالاستحقاقات التي له أمام السماء. لكن يسوع قال إنه "كان يصلي لنفسه"، وليس لله (لوقا </a:t>
            </a:r>
            <a:r>
              <a:rPr lang="fr-FR" sz="2400" b="1" dirty="0"/>
              <a:t>12-11:18</a:t>
            </a:r>
            <a:r>
              <a:rPr lang="ar-SA" sz="2400" b="1" dirty="0"/>
              <a:t>). مثال كامل على الكبرياء.</a:t>
            </a:r>
            <a:endParaRPr lang="en" sz="2400" b="1" dirty="0"/>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1689676483"/>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65939" y="1610835"/>
            <a:ext cx="4372223" cy="1938992"/>
          </a:xfrm>
          <a:prstGeom prst="rect">
            <a:avLst/>
          </a:prstGeom>
          <a:noFill/>
        </p:spPr>
        <p:txBody>
          <a:bodyPr wrap="square">
            <a:spAutoFit/>
          </a:bodyPr>
          <a:lstStyle/>
          <a:p>
            <a:pPr algn="r" rtl="1"/>
            <a:r>
              <a:rPr lang="ar-SA" sz="2400" b="1" dirty="0"/>
              <a:t>كان جابي الضرائب يطلب مساعدة الله لأنه خاطئ (لوقا </a:t>
            </a:r>
            <a:r>
              <a:rPr lang="fr-FR" sz="2400" b="1" dirty="0"/>
              <a:t>13:18</a:t>
            </a:r>
            <a:r>
              <a:rPr lang="ar-SA" sz="2400" b="1" dirty="0"/>
              <a:t>).</a:t>
            </a:r>
            <a:br>
              <a:rPr lang="ar-SA" sz="2400" b="1" dirty="0"/>
            </a:br>
            <a:r>
              <a:rPr lang="ar-SA" sz="2400" b="1" dirty="0"/>
              <a:t>بتواضعه أمام الله، "رجع إلى بيته مبرَّرًا"، لأن "من يرفع نفسه يُذل، ومن يضع نفسه يُرفع" (لوقا </a:t>
            </a:r>
            <a:r>
              <a:rPr lang="fr-FR" sz="2400" b="1" dirty="0"/>
              <a:t>14:18</a:t>
            </a:r>
            <a:r>
              <a:rPr lang="ar-SA" sz="2400" b="1" dirty="0"/>
              <a:t>).</a:t>
            </a:r>
            <a:endParaRPr lang="ar-SA" sz="2400" dirty="0"/>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11755"/>
            <a:ext cx="12024856" cy="461665"/>
          </a:xfrm>
          <a:prstGeom prst="rect">
            <a:avLst/>
          </a:prstGeom>
          <a:noFill/>
        </p:spPr>
        <p:txBody>
          <a:bodyPr wrap="square">
            <a:spAutoFit/>
          </a:bodyPr>
          <a:lstStyle/>
          <a:p>
            <a:pPr algn="r" rtl="1">
              <a:spcBef>
                <a:spcPts val="600"/>
              </a:spcBef>
            </a:pPr>
            <a:r>
              <a:rPr lang="ar-SA" sz="2400" b="1"/>
              <a:t>يبدأ التواضع الحقيقي عندما نعترف بخطايانا ونطلب مساعدة المسيح. إذا...</a:t>
            </a:r>
            <a:endParaRPr lang="en" sz="2400" b="1" dirty="0"/>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34128" y="1358261"/>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71503" y="1349649"/>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left)">
                                      <p:cBhvr>
                                        <p:cTn id="53" dur="500"/>
                                        <p:tgtEl>
                                          <p:spTgt spid="7">
                                            <p:graphicEl>
                                              <a:dgm id="{F49C0427-4DA6-4A51-A7F4-081AADF88CEF}"/>
                                            </p:graphicEl>
                                          </p:spTgt>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righ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left)">
                                      <p:cBhvr>
                                        <p:cTn id="61" dur="500"/>
                                        <p:tgtEl>
                                          <p:spTgt spid="7">
                                            <p:graphicEl>
                                              <a:dgm id="{FA655AD6-F8EE-4AE4-B832-BF921CD6E03D}"/>
                                            </p:graphicEl>
                                          </p:spTgt>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righ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left)">
                                      <p:cBhvr>
                                        <p:cTn id="69" dur="500"/>
                                        <p:tgtEl>
                                          <p:spTgt spid="7">
                                            <p:graphicEl>
                                              <a:dgm id="{D4C219FE-2BBE-43F0-9680-EBFA6ECFF7DF}"/>
                                            </p:graphicEl>
                                          </p:spTgt>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righ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left)">
                                      <p:cBhvr>
                                        <p:cTn id="77" dur="500"/>
                                        <p:tgtEl>
                                          <p:spTgt spid="7">
                                            <p:graphicEl>
                                              <a:dgm id="{14783451-1D58-4DAD-9C4F-D86D2FB7B64B}"/>
                                            </p:graphicEl>
                                          </p:spTgt>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righ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left)">
                                      <p:cBhvr>
                                        <p:cTn id="85" dur="500"/>
                                        <p:tgtEl>
                                          <p:spTgt spid="7">
                                            <p:graphicEl>
                                              <a:dgm id="{BC8E12EB-D1F1-46B5-AD69-AD90B8D71D55}"/>
                                            </p:graphicEl>
                                          </p:spTgt>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righ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8724900" y="-146575"/>
            <a:ext cx="3467099" cy="923330"/>
          </a:xfrm>
          <a:prstGeom prst="rect">
            <a:avLst/>
          </a:prstGeom>
          <a:noFill/>
        </p:spPr>
        <p:txBody>
          <a:bodyPr wrap="square">
            <a:spAutoFit/>
          </a:bodyPr>
          <a:lstStyle/>
          <a:p>
            <a:pPr algn="ctr"/>
            <a:r>
              <a:rPr lang="ar-SA" sz="5400" b="1">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موسى</a:t>
            </a:r>
            <a:endParaRPr lang="en" sz="5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endParaRP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171745"/>
            <a:ext cx="8639175" cy="707886"/>
          </a:xfrm>
          <a:prstGeom prst="rect">
            <a:avLst/>
          </a:prstGeom>
          <a:noFill/>
        </p:spPr>
        <p:txBody>
          <a:bodyPr wrap="square">
            <a:spAutoFit/>
          </a:bodyPr>
          <a:lstStyle>
            <a:defPPr>
              <a:defRPr lang="es-ES"/>
            </a:defPPr>
            <a:lvl1pPr algn="ctr">
              <a:defRPr b="1">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defRPr>
            </a:lvl1pPr>
          </a:lstStyle>
          <a:p>
            <a:pPr rtl="1"/>
            <a:r>
              <a:rPr lang="en" sz="2000" dirty="0"/>
              <a:t>“</a:t>
            </a:r>
            <a:r>
              <a:rPr lang="ar-SA" sz="2000" dirty="0"/>
              <a:t>بالإيمانِ موسى لَمّا كبِرَ أبَى أنْ يُدعَى ابنَ ابنَةِ فِرعَوْنَ، مُفَضِّلًا بالأحرَى أنْ يُذَلَّ مع شَعبِ اللهِ علَى أنْ يكونَ لهُ تمَتُّعٌ وقتيٌّ بالخَطيَّةِ</a:t>
            </a:r>
            <a:r>
              <a:rPr lang="en" sz="2000" dirty="0"/>
              <a:t>( </a:t>
            </a:r>
            <a:r>
              <a:rPr lang="ar-SA" sz="1600" dirty="0"/>
              <a:t>عبرانيين </a:t>
            </a:r>
            <a:r>
              <a:rPr lang="fr-FR" sz="1600" dirty="0"/>
              <a:t>(25-24:11)</a:t>
            </a:r>
            <a:endParaRPr lang="en" sz="2000" dirty="0"/>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1087057"/>
            <a:ext cx="4544189" cy="1938992"/>
          </a:xfrm>
          <a:prstGeom prst="rect">
            <a:avLst/>
          </a:prstGeom>
          <a:noFill/>
        </p:spPr>
        <p:txBody>
          <a:bodyPr wrap="square" rtlCol="0">
            <a:spAutoFit/>
          </a:bodyPr>
          <a:lstStyle/>
          <a:p>
            <a:pPr algn="r" rtl="1">
              <a:spcBef>
                <a:spcPts val="600"/>
              </a:spcBef>
            </a:pPr>
            <a:r>
              <a:rPr lang="ar-SA" sz="2400" b="1" dirty="0"/>
              <a:t>تم تدريب موسى ليكون الفرعون القادم لمصر. كان استراتيجيا عظيما وذو قدرة فكرية كبيرة (أعمال </a:t>
            </a:r>
            <a:r>
              <a:rPr lang="fr-FR" sz="2400" b="1" dirty="0"/>
              <a:t>22:7</a:t>
            </a:r>
            <a:r>
              <a:rPr lang="ar-SA" sz="2400" b="1" dirty="0"/>
              <a:t>). في سن الأربعين، قرر أن يضع كل هذا جانبا وينضم إلى شعبه (عبرانيين </a:t>
            </a:r>
            <a:r>
              <a:rPr lang="fr-FR" sz="2400" b="1" dirty="0"/>
              <a:t>24:11</a:t>
            </a:r>
            <a:r>
              <a:rPr lang="ar-SA" sz="2400" b="1" dirty="0"/>
              <a:t>-25).</a:t>
            </a:r>
            <a:endParaRPr lang="en" sz="2400" b="1" dirty="0"/>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327591"/>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413554"/>
            <a:ext cx="8615389" cy="1569660"/>
          </a:xfrm>
          <a:prstGeom prst="rect">
            <a:avLst/>
          </a:prstGeom>
          <a:noFill/>
        </p:spPr>
        <p:txBody>
          <a:bodyPr wrap="square">
            <a:spAutoFit/>
          </a:bodyPr>
          <a:lstStyle/>
          <a:p>
            <a:pPr algn="r" rtl="1">
              <a:spcBef>
                <a:spcPts val="600"/>
              </a:spcBef>
            </a:pPr>
            <a:r>
              <a:rPr lang="ar-SA" sz="2400" b="1" dirty="0"/>
              <a:t>أربعون سنة أخرى في صحبة الله في البرية جعلته رجلاً متواضعًا جدًا (عدد </a:t>
            </a:r>
            <a:r>
              <a:rPr lang="fr-FR" sz="2400" b="1" dirty="0"/>
              <a:t>3:12</a:t>
            </a:r>
            <a:r>
              <a:rPr lang="ar-SA" sz="2400" b="1" dirty="0"/>
              <a:t>). الآن استطاع الله أن يستخدمه لإرسال الضربات، لعبور البحر، لاستلام الوصايا العشر، للتحدث مباشرة مع الله، لضرب الصخرة… وكان قادرًا حتى على قبول العقاب بتواضع عن فعل كبريائه، وتحمل المسؤولية عما فعل (عدد </a:t>
            </a:r>
            <a:r>
              <a:rPr lang="fr-FR" sz="2400" b="1" dirty="0"/>
              <a:t>12-10:20</a:t>
            </a:r>
            <a:r>
              <a:rPr lang="ar-SA" sz="2400" b="1" dirty="0"/>
              <a:t>).</a:t>
            </a:r>
            <a:endParaRPr lang="en" sz="2400" b="1" dirty="0"/>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3119637"/>
            <a:ext cx="4544189" cy="1200329"/>
          </a:xfrm>
          <a:prstGeom prst="rect">
            <a:avLst/>
          </a:prstGeom>
          <a:noFill/>
        </p:spPr>
        <p:txBody>
          <a:bodyPr wrap="square">
            <a:spAutoFit/>
          </a:bodyPr>
          <a:lstStyle/>
          <a:p>
            <a:pPr algn="r" rtl="1">
              <a:spcBef>
                <a:spcPts val="600"/>
              </a:spcBef>
            </a:pPr>
            <a:r>
              <a:rPr lang="ar-SA" sz="2400" b="1" dirty="0"/>
              <a:t>كان المحرّر! ذراعه القوية ستحرّر إخوته! خطأ جسيم. لم يكن الله قادرًا على استخدامه ما دام يحمل هذا الكبرياء.</a:t>
            </a:r>
            <a:endParaRPr lang="en" sz="2400" b="1" dirty="0"/>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6076801"/>
            <a:ext cx="8615389" cy="830997"/>
          </a:xfrm>
          <a:prstGeom prst="rect">
            <a:avLst/>
          </a:prstGeom>
          <a:noFill/>
        </p:spPr>
        <p:txBody>
          <a:bodyPr wrap="square">
            <a:spAutoFit/>
          </a:bodyPr>
          <a:lstStyle/>
          <a:p>
            <a:pPr algn="r" rtl="1">
              <a:spcBef>
                <a:spcPts val="600"/>
              </a:spcBef>
            </a:pPr>
            <a:r>
              <a:rPr lang="ar-SA" sz="2400" b="1" dirty="0"/>
              <a:t>مثال موسى يظهر لنا أن التواضع لا ينشأ فينا تلقائيا، بل يجب أن نطلب من الله أن يمنحنا هذا كل يوم.</a:t>
            </a:r>
            <a:endParaRPr lang="en" sz="2400" b="1" dirty="0"/>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righ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2"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righ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righ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1005</TotalTime>
  <Words>1164</Words>
  <Application>Microsoft Office PowerPoint</Application>
  <PresentationFormat>Panorámica</PresentationFormat>
  <Paragraphs>58</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129</cp:revision>
  <dcterms:created xsi:type="dcterms:W3CDTF">2026-03-07T07:45:25Z</dcterms:created>
  <dcterms:modified xsi:type="dcterms:W3CDTF">2026-03-26T19:57:21Z</dcterms:modified>
</cp:coreProperties>
</file>