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pPr rtl="1"/>
          <a:r>
            <a:rPr lang="ar-SA" sz="2400" b="1">
              <a:effectLst>
                <a:outerShdw blurRad="38100" dist="38100" dir="2700000" algn="tl">
                  <a:srgbClr val="000000"/>
                </a:outerShdw>
              </a:effectLst>
            </a:rPr>
            <a:t>عواصف الحياة</a:t>
          </a:r>
          <a:endParaRPr lang="es-ES" sz="24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4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400">
            <a:effectLst>
              <a:outerShdw blurRad="38100" dist="38100" dir="2700000" algn="tl">
                <a:srgbClr val="000000"/>
              </a:outerShdw>
            </a:effectLst>
          </a:endParaRPr>
        </a:p>
      </dgm:t>
    </dgm:pt>
    <dgm:pt modelId="{BC5C3905-FD50-499A-89CF-E1A5BFE01D57}">
      <dgm:prSet custT="1"/>
      <dgm:spPr/>
      <dgm:t>
        <a:bodyPr/>
        <a:lstStyle/>
        <a:p>
          <a:pPr rtl="1"/>
          <a:r>
            <a:rPr lang="ar-SA" sz="2400" b="1">
              <a:effectLst>
                <a:outerShdw blurRad="38100" dist="38100" dir="2700000" algn="tl">
                  <a:srgbClr val="000000"/>
                </a:outerShdw>
              </a:effectLst>
            </a:rPr>
            <a:t>الأمراض</a:t>
          </a:r>
          <a:endParaRPr lang="es-ES" sz="24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4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400">
            <a:effectLst>
              <a:outerShdw blurRad="38100" dist="38100" dir="2700000" algn="tl">
                <a:srgbClr val="000000"/>
              </a:outerShdw>
            </a:effectLst>
          </a:endParaRPr>
        </a:p>
      </dgm:t>
    </dgm:pt>
    <dgm:pt modelId="{26552510-D04F-47BD-BB3C-5DDDC556866B}">
      <dgm:prSet custT="1"/>
      <dgm:spPr/>
      <dgm:t>
        <a:bodyPr/>
        <a:lstStyle/>
        <a:p>
          <a:pPr rtl="1"/>
          <a:r>
            <a:rPr lang="ar-SA" sz="2400" b="1">
              <a:effectLst>
                <a:outerShdw blurRad="38100" dist="38100" dir="2700000" algn="tl">
                  <a:srgbClr val="000000"/>
                </a:outerShdw>
              </a:effectLst>
            </a:rPr>
            <a:t>الكوارث</a:t>
          </a:r>
          <a:endParaRPr lang="es-ES" sz="24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4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400">
            <a:effectLst>
              <a:outerShdw blurRad="38100" dist="38100" dir="2700000" algn="tl">
                <a:srgbClr val="000000"/>
              </a:outerShdw>
            </a:effectLst>
          </a:endParaRPr>
        </a:p>
      </dgm:t>
    </dgm:pt>
    <dgm:pt modelId="{8B9385C6-0BE0-42E9-9A72-EDD7DD4F802C}">
      <dgm:prSet custT="1"/>
      <dgm:spPr/>
      <dgm:t>
        <a:bodyPr/>
        <a:lstStyle/>
        <a:p>
          <a:pPr rtl="1"/>
          <a:r>
            <a:rPr lang="ar-SA" sz="2400" b="1">
              <a:effectLst>
                <a:outerShdw blurRad="38100" dist="38100" dir="2700000" algn="tl">
                  <a:srgbClr val="000000"/>
                </a:outerShdw>
              </a:effectLst>
            </a:rPr>
            <a:t>خيبات الأمل</a:t>
          </a:r>
          <a:endParaRPr lang="es-ES" sz="24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4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400">
            <a:effectLst>
              <a:outerShdw blurRad="38100" dist="38100" dir="2700000" algn="tl">
                <a:srgbClr val="000000"/>
              </a:outerShdw>
            </a:effectLst>
          </a:endParaRPr>
        </a:p>
      </dgm:t>
    </dgm:pt>
    <dgm:pt modelId="{0BF04CDB-7185-40FD-A6A5-6ED41D99C077}">
      <dgm:prSet custT="1"/>
      <dgm:spPr/>
      <dgm:t>
        <a:bodyPr/>
        <a:lstStyle/>
        <a:p>
          <a:pPr rtl="1"/>
          <a:r>
            <a:rPr lang="ar-SA" sz="2400" b="1">
              <a:effectLst>
                <a:outerShdw blurRad="38100" dist="38100" dir="2700000" algn="tl">
                  <a:srgbClr val="000000"/>
                </a:outerShdw>
              </a:effectLst>
            </a:rPr>
            <a:t>انظر إلى يسوع</a:t>
          </a:r>
          <a:endParaRPr lang="es-ES" sz="24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4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4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val="rev"/>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pPr rtl="1"/>
          <a:r>
            <a:rPr lang="ar-SA" sz="2400" b="1" dirty="0">
              <a:solidFill>
                <a:schemeClr val="bg2">
                  <a:lumMod val="50000"/>
                </a:schemeClr>
              </a:solidFill>
            </a:rPr>
            <a:t>لم يلوم الله ولا رفضه</a:t>
          </a:r>
          <a:endParaRPr lang="es-ES" sz="2400"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pPr rtl="1"/>
          <a:r>
            <a:rPr lang="ar-SA" sz="2400" b="1" dirty="0">
              <a:solidFill>
                <a:schemeClr val="accent1">
                  <a:lumMod val="50000"/>
                </a:schemeClr>
              </a:solidFill>
            </a:rPr>
            <a:t>تمسك به بكل قوته</a:t>
          </a:r>
          <a:endParaRPr lang="es-ES" sz="2400"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pPr rtl="1"/>
          <a:r>
            <a:rPr lang="ar-SA" sz="2400" b="1" dirty="0">
              <a:solidFill>
                <a:schemeClr val="accent4">
                  <a:lumMod val="50000"/>
                </a:schemeClr>
              </a:solidFill>
            </a:rPr>
            <a:t>كان يثق حتى في أحلك اللحظات</a:t>
          </a:r>
          <a:endParaRPr lang="es-ES" sz="2400"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pPr rtl="1"/>
          <a:r>
            <a:rPr lang="ar-SA" sz="2400" b="1" dirty="0">
              <a:solidFill>
                <a:schemeClr val="accent5">
                  <a:lumMod val="50000"/>
                </a:schemeClr>
              </a:solidFill>
            </a:rPr>
            <a:t>وضع عينيه على مستقبل مجيد (أيوب </a:t>
          </a:r>
          <a:r>
            <a:rPr lang="fr-FR" sz="2400" b="1" dirty="0">
              <a:solidFill>
                <a:schemeClr val="accent5">
                  <a:lumMod val="50000"/>
                </a:schemeClr>
              </a:solidFill>
            </a:rPr>
            <a:t>25:19</a:t>
          </a:r>
          <a:r>
            <a:rPr lang="ar-SA" sz="2400" b="1" dirty="0">
              <a:solidFill>
                <a:schemeClr val="accent5">
                  <a:lumMod val="50000"/>
                </a:schemeClr>
              </a:solidFill>
            </a:rPr>
            <a:t>-27)</a:t>
          </a:r>
          <a:endParaRPr lang="es-ES" sz="2400"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val="rev"/>
          <dgm:resizeHandles/>
        </dgm:presLayoutVars>
      </dgm:prSet>
      <dgm:spPr/>
    </dgm:pt>
    <dgm:pt modelId="{DD6B5D9A-EE7F-4075-ACA5-9989D4DC1F82}" type="pres">
      <dgm:prSet presAssocID="{BB11DEE2-445F-4123-8C25-6CBF217A5608}" presName="pyramid" presStyleLbl="node1" presStyleIdx="0" presStyleCnt="1" custScaleX="88075" custLinFactNeighborX="21881" custLinFactNeighborY="-486"/>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4318" custLinFactNeighborY="19066">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27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27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27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pPr rtl="1"/>
          <a:r>
            <a:rPr lang="ar-SA" sz="2400" b="1">
              <a:effectLst>
                <a:outerShdw blurRad="38100" dist="38100" dir="2700000" algn="tl">
                  <a:srgbClr val="000000"/>
                </a:outerShdw>
              </a:effectLst>
            </a:rPr>
            <a:t>يجب ألا نسمح للشك أن يترسخ في أذهاننا</a:t>
          </a:r>
          <a:endParaRPr lang="es-ES" sz="24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4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4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pPr rtl="1"/>
          <a:r>
            <a:rPr lang="ar-SA" sz="2400" b="1" dirty="0">
              <a:effectLst>
                <a:outerShdw blurRad="38100" dist="38100" dir="2700000" algn="tl">
                  <a:srgbClr val="000000"/>
                </a:outerShdw>
              </a:effectLst>
            </a:rPr>
            <a:t>يسوع يمشي بجانبنا حتى في خيبة أملنا</a:t>
          </a:r>
          <a:endParaRPr lang="es-ES" sz="24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4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4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ar-SA" sz="2400" b="1" dirty="0">
              <a:effectLst>
                <a:outerShdw blurRad="38100" dist="38100" dir="2700000" algn="tl">
                  <a:srgbClr val="000000"/>
                </a:outerShdw>
              </a:effectLst>
            </a:rPr>
            <a:t>سيوضّح ارتباكاتنا إذا سمحنا له بذلك.</a:t>
          </a:r>
          <a:endParaRPr lang="es-ES" sz="2400" b="1"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4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400">
            <a:effectLst>
              <a:outerShdw blurRad="38100" dist="38100" dir="2700000" algn="tl">
                <a:srgbClr val="000000"/>
              </a:outerShdw>
            </a:effectLst>
          </a:endParaRPr>
        </a:p>
      </dgm:t>
    </dgm:pt>
    <dgm:pt modelId="{9E644BA4-4B46-4929-A3EC-A80D4E3514CE}">
      <dgm:prSet custT="1"/>
      <dgm:spPr>
        <a:solidFill>
          <a:srgbClr val="7030A0"/>
        </a:solidFill>
      </dgm:spPr>
      <dgm:t>
        <a:bodyPr/>
        <a:lstStyle/>
        <a:p>
          <a:pPr rtl="1"/>
          <a:r>
            <a:rPr lang="ar-SA" sz="2400" b="1" dirty="0">
              <a:effectLst>
                <a:outerShdw blurRad="38100" dist="38100" dir="2700000" algn="tl">
                  <a:srgbClr val="000000"/>
                </a:outerShdw>
              </a:effectLst>
            </a:rPr>
            <a:t>يسوع يعرف أفضل منا ما هي واقعنا</a:t>
          </a:r>
          <a:endParaRPr lang="es-ES" sz="24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4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4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val="rev"/>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Ang="10800000" custScaleX="244724" custScaleY="154563" custLinFactX="800000" custLinFactNeighborX="807118" custLinFactNeighborY="-1666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6163" custLinFactNeighborY="-45">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Ang="10800000" custScaleX="244724" custScaleY="154563" custLinFactX="800000" custLinFactNeighborX="827583" custLinFactNeighborY="13310"/>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954" custLinFactNeighborY="2905">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Ang="10800000" custScaleX="244724" custScaleY="154563" custLinFactX="100000" custLinFactNeighborX="133194" custLinFactNeighborY="-6053"/>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954" custLinFactNeighborY="-1003">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Ang="10800000" custScaleX="244724" custScaleY="154563" custLinFactX="800000" custLinFactNeighborX="827583" custLinFactNeighborY="-11493"/>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96" custLinFactNeighborY="-14540">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964368" y="643392"/>
          <a:ext cx="2144418" cy="1355270"/>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963470" y="59967"/>
          <a:ext cx="2148132" cy="6255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عواصف الحياة</a:t>
          </a:r>
          <a:endParaRPr lang="es-ES" sz="2400" kern="1200" dirty="0">
            <a:effectLst>
              <a:outerShdw blurRad="38100" dist="38100" dir="2700000" algn="tl">
                <a:srgbClr val="000000"/>
              </a:outerShdw>
            </a:effectLst>
          </a:endParaRPr>
        </a:p>
      </dsp:txBody>
      <dsp:txXfrm>
        <a:off x="4963470" y="59967"/>
        <a:ext cx="2148132" cy="625511"/>
      </dsp:txXfrm>
    </dsp:sp>
    <dsp:sp modelId="{74DF89C7-CE1D-47BB-B46E-3D9BD26B7BC9}">
      <dsp:nvSpPr>
        <dsp:cNvPr id="0" name=""/>
        <dsp:cNvSpPr/>
      </dsp:nvSpPr>
      <dsp:spPr>
        <a:xfrm>
          <a:off x="2550897" y="643392"/>
          <a:ext cx="2144963" cy="1355270"/>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550272" y="54061"/>
          <a:ext cx="2148132" cy="62551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الأمراض</a:t>
          </a:r>
          <a:endParaRPr lang="es-ES" sz="2400" kern="1200" dirty="0">
            <a:effectLst>
              <a:outerShdw blurRad="38100" dist="38100" dir="2700000" algn="tl">
                <a:srgbClr val="000000"/>
              </a:outerShdw>
            </a:effectLst>
          </a:endParaRPr>
        </a:p>
      </dsp:txBody>
      <dsp:txXfrm>
        <a:off x="2550272" y="54061"/>
        <a:ext cx="2148132" cy="625511"/>
      </dsp:txXfrm>
    </dsp:sp>
    <dsp:sp modelId="{BBB6B9F3-4392-4863-8740-B0AAB4EBBB97}">
      <dsp:nvSpPr>
        <dsp:cNvPr id="0" name=""/>
        <dsp:cNvSpPr/>
      </dsp:nvSpPr>
      <dsp:spPr>
        <a:xfrm>
          <a:off x="137699" y="643392"/>
          <a:ext cx="2144963" cy="1355270"/>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137074" y="54061"/>
          <a:ext cx="2148132" cy="62551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الكوارث</a:t>
          </a:r>
          <a:endParaRPr lang="es-ES" sz="2400" kern="1200" dirty="0">
            <a:effectLst>
              <a:outerShdw blurRad="38100" dist="38100" dir="2700000" algn="tl">
                <a:srgbClr val="000000"/>
              </a:outerShdw>
            </a:effectLst>
          </a:endParaRPr>
        </a:p>
      </dsp:txBody>
      <dsp:txXfrm>
        <a:off x="137074" y="54061"/>
        <a:ext cx="2148132" cy="625511"/>
      </dsp:txXfrm>
    </dsp:sp>
    <dsp:sp modelId="{423910E7-9C61-4C54-A5FD-97A07CA59539}">
      <dsp:nvSpPr>
        <dsp:cNvPr id="0" name=""/>
        <dsp:cNvSpPr/>
      </dsp:nvSpPr>
      <dsp:spPr>
        <a:xfrm>
          <a:off x="3757496" y="2768863"/>
          <a:ext cx="2144963" cy="1355270"/>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3756871" y="2179544"/>
          <a:ext cx="2148132" cy="62551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خيبات الأمل</a:t>
          </a:r>
          <a:endParaRPr lang="es-ES" sz="2400" kern="1200" dirty="0">
            <a:effectLst>
              <a:outerShdw blurRad="38100" dist="38100" dir="2700000" algn="tl">
                <a:srgbClr val="000000"/>
              </a:outerShdw>
            </a:effectLst>
          </a:endParaRPr>
        </a:p>
      </dsp:txBody>
      <dsp:txXfrm>
        <a:off x="3756871" y="2179544"/>
        <a:ext cx="2148132" cy="625511"/>
      </dsp:txXfrm>
    </dsp:sp>
    <dsp:sp modelId="{AB00A01E-B34E-4F44-A7C6-7FAF9E71EE3A}">
      <dsp:nvSpPr>
        <dsp:cNvPr id="0" name=""/>
        <dsp:cNvSpPr/>
      </dsp:nvSpPr>
      <dsp:spPr>
        <a:xfrm>
          <a:off x="1344298" y="2768863"/>
          <a:ext cx="2144963" cy="1355270"/>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1343673" y="2179544"/>
          <a:ext cx="2148132" cy="62551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انظر إلى يسوع</a:t>
          </a:r>
          <a:endParaRPr lang="es-ES" sz="2400" kern="1200" dirty="0">
            <a:effectLst>
              <a:outerShdw blurRad="38100" dist="38100" dir="2700000" algn="tl">
                <a:srgbClr val="000000"/>
              </a:outerShdw>
            </a:effectLst>
          </a:endParaRPr>
        </a:p>
      </dsp:txBody>
      <dsp:txXfrm>
        <a:off x="1343673" y="2179544"/>
        <a:ext cx="2148132" cy="62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296107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5" y="39977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2">
                  <a:lumMod val="50000"/>
                </a:schemeClr>
              </a:solidFill>
            </a:rPr>
            <a:t>لم يلوم الله ولا رفضه</a:t>
          </a:r>
          <a:endParaRPr lang="es-ES" sz="2400" kern="1200" dirty="0">
            <a:solidFill>
              <a:schemeClr val="bg2">
                <a:lumMod val="50000"/>
              </a:schemeClr>
            </a:solidFill>
          </a:endParaRPr>
        </a:p>
      </dsp:txBody>
      <dsp:txXfrm>
        <a:off x="33250" y="433020"/>
        <a:ext cx="3353518" cy="614536"/>
      </dsp:txXfrm>
    </dsp:sp>
    <dsp:sp modelId="{EFC1C032-BB6B-4327-8FB3-AC78A76506B7}">
      <dsp:nvSpPr>
        <dsp:cNvPr id="0" name=""/>
        <dsp:cNvSpPr/>
      </dsp:nvSpPr>
      <dsp:spPr>
        <a:xfrm>
          <a:off x="39756"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1">
                  <a:lumMod val="50000"/>
                </a:schemeClr>
              </a:solidFill>
            </a:rPr>
            <a:t>تمسك به بكل قوته</a:t>
          </a:r>
          <a:endParaRPr lang="es-ES" sz="2400" kern="1200" dirty="0">
            <a:solidFill>
              <a:schemeClr val="accent1">
                <a:lumMod val="50000"/>
              </a:schemeClr>
            </a:solidFill>
          </a:endParaRPr>
        </a:p>
      </dsp:txBody>
      <dsp:txXfrm>
        <a:off x="73001" y="1182945"/>
        <a:ext cx="3353518" cy="614536"/>
      </dsp:txXfrm>
    </dsp:sp>
    <dsp:sp modelId="{DB2C26DC-721C-414F-A725-5108771EFECA}">
      <dsp:nvSpPr>
        <dsp:cNvPr id="0" name=""/>
        <dsp:cNvSpPr/>
      </dsp:nvSpPr>
      <dsp:spPr>
        <a:xfrm>
          <a:off x="39756"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4">
                  <a:lumMod val="50000"/>
                </a:schemeClr>
              </a:solidFill>
            </a:rPr>
            <a:t>كان يثق حتى في أحلك اللحظات</a:t>
          </a:r>
          <a:endParaRPr lang="es-ES" sz="2400" kern="1200" dirty="0">
            <a:solidFill>
              <a:schemeClr val="accent4">
                <a:lumMod val="50000"/>
              </a:schemeClr>
            </a:solidFill>
          </a:endParaRPr>
        </a:p>
      </dsp:txBody>
      <dsp:txXfrm>
        <a:off x="73001" y="1949100"/>
        <a:ext cx="3353518" cy="614536"/>
      </dsp:txXfrm>
    </dsp:sp>
    <dsp:sp modelId="{AA62A8A3-BC74-4365-A875-94B5527A3CAC}">
      <dsp:nvSpPr>
        <dsp:cNvPr id="0" name=""/>
        <dsp:cNvSpPr/>
      </dsp:nvSpPr>
      <dsp:spPr>
        <a:xfrm>
          <a:off x="39756"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5">
                  <a:lumMod val="50000"/>
                </a:schemeClr>
              </a:solidFill>
            </a:rPr>
            <a:t>وضع عينيه على مستقبل مجيد (أيوب </a:t>
          </a:r>
          <a:r>
            <a:rPr lang="fr-FR" sz="2400" b="1" kern="1200" dirty="0">
              <a:solidFill>
                <a:schemeClr val="accent5">
                  <a:lumMod val="50000"/>
                </a:schemeClr>
              </a:solidFill>
            </a:rPr>
            <a:t>25:19</a:t>
          </a:r>
          <a:r>
            <a:rPr lang="ar-SA" sz="2400" b="1" kern="1200" dirty="0">
              <a:solidFill>
                <a:schemeClr val="accent5">
                  <a:lumMod val="50000"/>
                </a:schemeClr>
              </a:solidFill>
            </a:rPr>
            <a:t>-27)</a:t>
          </a:r>
          <a:endParaRPr lang="es-ES" sz="2400" kern="1200" dirty="0">
            <a:solidFill>
              <a:schemeClr val="accent5">
                <a:lumMod val="50000"/>
              </a:schemeClr>
            </a:solidFill>
          </a:endParaRPr>
        </a:p>
      </dsp:txBody>
      <dsp:txXfrm>
        <a:off x="73001"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a:off x="5325" y="0"/>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91440" rIns="123251" bIns="91440" numCol="1" spcCol="1270" anchor="ctr" anchorCtr="0">
          <a:noAutofit/>
        </a:bodyPr>
        <a:lstStyle/>
        <a:p>
          <a:pPr marL="0" lvl="0" indent="0" algn="ctr" defTabSz="1066800" rtl="1">
            <a:lnSpc>
              <a:spcPct val="90000"/>
            </a:lnSpc>
            <a:spcBef>
              <a:spcPct val="0"/>
            </a:spcBef>
            <a:spcAft>
              <a:spcPct val="35000"/>
            </a:spcAft>
            <a:buNone/>
          </a:pPr>
          <a:r>
            <a:rPr lang="ar-SA" sz="2400" b="1" kern="1200">
              <a:effectLst>
                <a:outerShdw blurRad="38100" dist="38100" dir="2700000" algn="tl">
                  <a:srgbClr val="000000"/>
                </a:outerShdw>
              </a:effectLst>
            </a:rPr>
            <a:t>يجب ألا نسمح للشك أن يترسخ في أذهاننا</a:t>
          </a:r>
          <a:endParaRPr lang="es-ES" sz="2400" kern="1200" dirty="0">
            <a:effectLst>
              <a:outerShdw blurRad="38100" dist="38100" dir="2700000" algn="tl">
                <a:srgbClr val="000000"/>
              </a:outerShdw>
            </a:effectLst>
          </a:endParaRPr>
        </a:p>
      </dsp:txBody>
      <dsp:txXfrm>
        <a:off x="5325" y="0"/>
        <a:ext cx="5291999" cy="576000"/>
      </dsp:txXfrm>
    </dsp:sp>
    <dsp:sp modelId="{CFBE8CF2-21ED-4925-8847-C3F74C036E4B}">
      <dsp:nvSpPr>
        <dsp:cNvPr id="0" name=""/>
        <dsp:cNvSpPr/>
      </dsp:nvSpPr>
      <dsp:spPr>
        <a:xfrm rot="10800000">
          <a:off x="5248962" y="25543"/>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a:off x="13571" y="667674"/>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91440" rIns="123251"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يسوع يمشي بجانبنا حتى في خيبة أملنا</a:t>
          </a:r>
          <a:endParaRPr lang="es-ES" sz="2400" kern="1200" dirty="0">
            <a:effectLst>
              <a:outerShdw blurRad="38100" dist="38100" dir="2700000" algn="tl">
                <a:srgbClr val="000000"/>
              </a:outerShdw>
            </a:effectLst>
          </a:endParaRPr>
        </a:p>
      </dsp:txBody>
      <dsp:txXfrm>
        <a:off x="13571" y="667674"/>
        <a:ext cx="5291999" cy="576000"/>
      </dsp:txXfrm>
    </dsp:sp>
    <dsp:sp modelId="{6CD59F4B-73AC-418D-8BBE-BD46978D41F2}">
      <dsp:nvSpPr>
        <dsp:cNvPr id="0" name=""/>
        <dsp:cNvSpPr/>
      </dsp:nvSpPr>
      <dsp:spPr>
        <a:xfrm rot="10800000">
          <a:off x="5248962" y="768756"/>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a:off x="13571" y="1316185"/>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91440" rIns="123251"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effectLst>
                <a:outerShdw blurRad="38100" dist="38100" dir="2700000" algn="tl">
                  <a:srgbClr val="000000"/>
                </a:outerShdw>
              </a:effectLst>
            </a:rPr>
            <a:t>سيوضّح ارتباكاتنا إذا سمحنا له بذلك.</a:t>
          </a:r>
          <a:endParaRPr lang="es-ES" sz="2400" b="1" kern="1200" dirty="0">
            <a:effectLst>
              <a:outerShdw blurRad="38100" dist="38100" dir="2700000" algn="tl">
                <a:srgbClr val="000000"/>
              </a:outerShdw>
            </a:effectLst>
          </a:endParaRPr>
        </a:p>
      </dsp:txBody>
      <dsp:txXfrm>
        <a:off x="13571" y="1316185"/>
        <a:ext cx="5291999" cy="576000"/>
      </dsp:txXfrm>
    </dsp:sp>
    <dsp:sp modelId="{04379F12-C4FA-4063-8596-A6026C0A3BE2}">
      <dsp:nvSpPr>
        <dsp:cNvPr id="0" name=""/>
        <dsp:cNvSpPr/>
      </dsp:nvSpPr>
      <dsp:spPr>
        <a:xfrm rot="10800000">
          <a:off x="5248962" y="1374070"/>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a:off x="23750" y="1937782"/>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91440" rIns="123251"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يسوع يعرف أفضل منا ما هي واقعنا</a:t>
          </a:r>
          <a:endParaRPr lang="es-ES" sz="2400" kern="1200" dirty="0">
            <a:effectLst>
              <a:outerShdw blurRad="38100" dist="38100" dir="2700000" algn="tl">
                <a:srgbClr val="000000"/>
              </a:outerShdw>
            </a:effectLst>
          </a:endParaRPr>
        </a:p>
      </dsp:txBody>
      <dsp:txXfrm>
        <a:off x="23750" y="1937782"/>
        <a:ext cx="5291999" cy="576000"/>
      </dsp:txXfrm>
    </dsp:sp>
    <dsp:sp modelId="{7225EFE8-DE64-4B82-99D0-278C52B0E479}">
      <dsp:nvSpPr>
        <dsp:cNvPr id="0" name=""/>
        <dsp:cNvSpPr/>
      </dsp:nvSpPr>
      <dsp:spPr>
        <a:xfrm rot="10800000">
          <a:off x="5248962" y="2018299"/>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07/06/2026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7203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4800" b="1">
                <a:ln/>
                <a:solidFill>
                  <a:schemeClr val="accent5">
                    <a:lumMod val="50000"/>
                  </a:schemeClr>
                </a:solidFill>
              </a:defRPr>
            </a:lvl1pPr>
          </a:lstStyle>
          <a:p>
            <a:pPr rtl="1"/>
            <a:r>
              <a:rPr lang="ar-SA" dirty="0"/>
              <a:t>عندما تواجهنا الضيقات</a:t>
            </a:r>
            <a:endParaRPr lang="en" dirty="0"/>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rtl="1"/>
            <a:r>
              <a:rPr lang="ar-SA" sz="1600" b="1" dirty="0">
                <a:solidFill>
                  <a:schemeClr val="accent4">
                    <a:lumMod val="20000"/>
                    <a:lumOff val="80000"/>
                  </a:schemeClr>
                </a:solidFill>
              </a:rPr>
              <a:t>الدرس 11 ليوم 13 يونيو 2026</a:t>
            </a:r>
            <a:endParaRPr lang="en" sz="1600" b="1" dirty="0">
              <a:solidFill>
                <a:schemeClr val="accent4">
                  <a:lumMod val="20000"/>
                  <a:lumOff val="80000"/>
                </a:schemeClr>
              </a:solidFill>
            </a:endParaRP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524315"/>
          </a:xfrm>
          <a:prstGeom prst="rect">
            <a:avLst/>
          </a:prstGeom>
          <a:noFill/>
        </p:spPr>
        <p:txBody>
          <a:bodyPr wrap="square">
            <a:spAutoFit/>
          </a:bodyPr>
          <a:lstStyle/>
          <a:p>
            <a:pPr algn="ctr" rtl="1"/>
            <a:r>
              <a:rPr lang="en" sz="3200" b="1" dirty="0">
                <a:latin typeface="Constantia" panose="02030602050306030303" pitchFamily="18" charset="0"/>
              </a:rPr>
              <a:t>“</a:t>
            </a:r>
            <a:r>
              <a:rPr lang="ar-SA" sz="3200" dirty="0"/>
              <a:t>في حياة كل إنسان تأتي أوقات من خيبة الأمل الشديدة والإحباط العميق—أيام يكون فيها الحزن هو نصيبه، ويصعب عندها تصديق أن الله ما زال المحسن الرحيم لأبنائه من البشر. أيام تضطرب فيها النفس بسبب المشقات، حتى يبدو الموت أهون من الحياة. عندها يفقد كثيرون تمسكهم بالله، ويقعون في عبودية الشك وأسر عدم الإيمان.</a:t>
            </a:r>
          </a:p>
          <a:p>
            <a:pPr algn="ctr" rtl="1"/>
            <a:r>
              <a:rPr lang="ar-SA" sz="3200" dirty="0"/>
              <a:t>ولو استطعنا في تلك اللحظات أن ندرك ببصيرة روحية معنى تدابير الله، لرأينا ملائكة تسعى لإنقاذنا من أنفسنا، وتحاول أن تثبّت أقدامنا على أساس أصلب من الجبال الأبدية، وحينها كان سيولد فينا إيمان جديد وحياة جديدة تنبعث من جديد.</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a:t>
            </a:r>
            <a:r>
              <a:rPr lang="en" sz="1600" b="1"/>
              <a:t>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68794" y="61406"/>
            <a:ext cx="6181726" cy="280076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lang="ar-SA" sz="3200" b="1" dirty="0">
                <a:solidFill>
                  <a:srgbClr val="156082">
                    <a:lumMod val="75000"/>
                  </a:srgbClr>
                </a:solidFill>
                <a:latin typeface="Comic Sans MS" panose="030F0702030302020204" pitchFamily="66" charset="0"/>
              </a:rPr>
              <a:t>وليس ذلكَ فقط، بل نَفتَخِرُ أيضًا في الضّيقاتِ، عالِمينَ أنَّ الضّيقَ يُنشِئُ صَبرًا، 4والصَّبرُ تزكيَةً، والتَّزكيَةُ رَجاءً، 5والرَّجاءُ لا يُخزي، لأنَّ مَحَبَّةَ اللهِ قد انسَكَبَتْ في قُلوبنا بالرّوحِ القُدُسِ المُعطَى لنا</a:t>
            </a:r>
            <a:r>
              <a:rPr lang="es-ES" sz="3200" b="1" dirty="0">
                <a:solidFill>
                  <a:srgbClr val="156082">
                    <a:lumMod val="75000"/>
                  </a:srgbClr>
                </a:solidFill>
                <a:latin typeface="Comic Sans MS" panose="030F0702030302020204" pitchFamily="66" charset="0"/>
              </a:rPr>
              <a:t>”</a:t>
            </a:r>
          </a:p>
          <a:p>
            <a:pPr lvl="0" algn="ctr" rtl="1">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lang="ar-SA" sz="1600" b="1" dirty="0">
                <a:solidFill>
                  <a:srgbClr val="156082">
                    <a:lumMod val="75000"/>
                  </a:srgbClr>
                </a:solidFill>
                <a:latin typeface="Comic Sans MS" panose="030F0702030302020204" pitchFamily="66" charset="0"/>
              </a:rPr>
              <a:t>رومية 5، </a:t>
            </a:r>
            <a:r>
              <a:rPr lang="fr-FR" sz="1600" b="1" dirty="0">
                <a:solidFill>
                  <a:srgbClr val="156082">
                    <a:lumMod val="75000"/>
                  </a:srgbClr>
                </a:solidFill>
                <a:latin typeface="Comic Sans MS" panose="030F0702030302020204" pitchFamily="66" charset="0"/>
              </a:rPr>
              <a:t>(5:3</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2575225653"/>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19250" y="77907"/>
            <a:ext cx="7401824" cy="830997"/>
          </a:xfrm>
          <a:prstGeom prst="rect">
            <a:avLst/>
          </a:prstGeom>
          <a:noFill/>
        </p:spPr>
        <p:txBody>
          <a:bodyPr wrap="square" rtlCol="0">
            <a:spAutoFit/>
          </a:bodyPr>
          <a:lstStyle/>
          <a:p>
            <a:pPr algn="r" rtl="1">
              <a:spcBef>
                <a:spcPts val="600"/>
              </a:spcBef>
            </a:pPr>
            <a:r>
              <a:rPr lang="ar-SA" sz="2400" b="1" dirty="0"/>
              <a:t>«نحن نعيش في عالمٍ مليءٍ بالخطية والمعاناة. ونواجه جميعًا صعوباتٍ في مرحلةٍ ما من حياتنا قد تجعلنا نتساءل عن محبة الله.»</a:t>
            </a:r>
            <a:endParaRPr lang="en" sz="2400"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9249" y="1443700"/>
            <a:ext cx="7401823" cy="1200329"/>
          </a:xfrm>
          <a:prstGeom prst="rect">
            <a:avLst/>
          </a:prstGeom>
          <a:noFill/>
        </p:spPr>
        <p:txBody>
          <a:bodyPr wrap="square">
            <a:spAutoFit/>
          </a:bodyPr>
          <a:lstStyle/>
          <a:p>
            <a:pPr lvl="0" algn="r" rtl="1">
              <a:spcBef>
                <a:spcPts val="600"/>
              </a:spcBef>
              <a:defRPr/>
            </a:pPr>
            <a:r>
              <a:rPr lang="ar-SA" sz="2400" b="1" dirty="0"/>
              <a:t>سندرس كيف استجاب بعض الشخصيات الكتابية (التوراتية/الإنجيلية) لمواقف صعبة ومختلفة، وكيف يمكن أن يساعدنا مثالهم على مواجهة ظروف مماثلة.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19250" y="945470"/>
            <a:ext cx="7401823" cy="461665"/>
          </a:xfrm>
          <a:prstGeom prst="rect">
            <a:avLst/>
          </a:prstGeom>
          <a:noFill/>
        </p:spPr>
        <p:txBody>
          <a:bodyPr wrap="square">
            <a:spAutoFit/>
          </a:bodyPr>
          <a:lstStyle/>
          <a:p>
            <a:pPr lvl="0" algn="r" rtl="1">
              <a:spcBef>
                <a:spcPts val="600"/>
              </a:spcBef>
              <a:defRPr/>
            </a:pPr>
            <a:r>
              <a:rPr lang="ar-SA" sz="2400" b="1" dirty="0"/>
              <a:t>«كيف نتعامل مع هذه الانتكاسات؟»</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173094" y="-36241"/>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rtl="1"/>
            <a:r>
              <a:rPr lang="ar-SA" sz="4400" b="1" spc="300">
                <a:ln w="6600">
                  <a:noFill/>
                  <a:prstDash val="solid"/>
                </a:ln>
                <a:solidFill>
                  <a:srgbClr val="FDF8CB"/>
                </a:solidFill>
                <a:effectLst>
                  <a:outerShdw dist="50800" dir="2700000" algn="tl" rotWithShape="0">
                    <a:srgbClr val="654C0F"/>
                  </a:outerShdw>
                </a:effectLst>
              </a:rPr>
              <a:t>عواصف الحياة</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6" y="881856"/>
            <a:ext cx="8896352" cy="400110"/>
          </a:xfrm>
          <a:prstGeom prst="rect">
            <a:avLst/>
          </a:prstGeom>
          <a:noFill/>
        </p:spPr>
        <p:txBody>
          <a:bodyPr wrap="square">
            <a:spAutoFit/>
          </a:bodyPr>
          <a:lstStyle/>
          <a:p>
            <a:pPr algn="ctr" rtl="1"/>
            <a:r>
              <a:rPr lang="en"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ar-SA"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فحَدَثَ نَوْءُ ريحٍ عظيمٌ، فكانتِ الأمواجُ تضرِبُ إلَى السَّفينَةِ حتَّى صارَتْ تمتَلِئُ.</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20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ar-SA"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مرقس 4:37</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34703" y="1404845"/>
            <a:ext cx="8796335" cy="830997"/>
          </a:xfrm>
          <a:prstGeom prst="rect">
            <a:avLst/>
          </a:prstGeom>
          <a:noFill/>
        </p:spPr>
        <p:txBody>
          <a:bodyPr wrap="square" rtlCol="0">
            <a:spAutoFit/>
          </a:bodyPr>
          <a:lstStyle/>
          <a:p>
            <a:pPr algn="r" rtl="1">
              <a:spcBef>
                <a:spcPts val="600"/>
              </a:spcBef>
            </a:pPr>
            <a:r>
              <a:rPr lang="ar-SA" sz="2400" b="1" dirty="0"/>
              <a:t>إن عبور بحر الجليل في منتصف الليل، وحتى في خضمّ عاصفة، لم يكن أمرًا جديدًا على بطرس وأندراوس ويعقوب ويوحنا، إذ كانوا صيادين ماهرين وذوي خبرة واسعة.</a:t>
            </a:r>
            <a:endParaRPr lang="en" sz="2400" b="1" dirty="0"/>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624509"/>
            <a:ext cx="4805361" cy="1200329"/>
          </a:xfrm>
          <a:prstGeom prst="rect">
            <a:avLst/>
          </a:prstGeom>
          <a:noFill/>
        </p:spPr>
        <p:txBody>
          <a:bodyPr wrap="square">
            <a:spAutoFit/>
          </a:bodyPr>
          <a:lstStyle/>
          <a:p>
            <a:pPr algn="r" rtl="1">
              <a:spcBef>
                <a:spcPts val="600"/>
              </a:spcBef>
            </a:pPr>
            <a:r>
              <a:rPr lang="ar-SA" sz="2400" b="1" dirty="0"/>
              <a:t>«في حياتنا نمرُّ بعواصف. نطلب من </a:t>
            </a:r>
            <a:r>
              <a:rPr lang="ar-SA" sz="2400" dirty="0"/>
              <a:t>"الرب يسوع"</a:t>
            </a:r>
            <a:r>
              <a:rPr lang="ar-SA" sz="2400" b="1" dirty="0"/>
              <a:t> المساعدة، ولكن يبدو الأمر وكأنه نائم. لا نشعر بوجوده، ولكنه هناك.»</a:t>
            </a:r>
            <a:endParaRPr lang="en" sz="2400" b="1" dirty="0"/>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426144" y="2330011"/>
            <a:ext cx="8704894" cy="1200329"/>
          </a:xfrm>
          <a:prstGeom prst="rect">
            <a:avLst/>
          </a:prstGeom>
          <a:noFill/>
        </p:spPr>
        <p:txBody>
          <a:bodyPr wrap="square">
            <a:spAutoFit/>
          </a:bodyPr>
          <a:lstStyle/>
          <a:p>
            <a:pPr lvl="0" algn="r" rtl="1">
              <a:spcBef>
                <a:spcPts val="600"/>
              </a:spcBef>
              <a:defRPr/>
            </a:pPr>
            <a:r>
              <a:rPr lang="ar-SA" sz="2400" b="1" dirty="0"/>
              <a:t>«غير أن العاصفة غمرتهم، وعصفت الرياح بالأمواج حتى بدأت تملأ القارب وتُهدد حياتهم بالخطر. عندها أدركوا... أين يسوع؟ هل هو نائم؟ لماذا لا يساعدنا؟ ألا يبالي بما يحدث لنا؟»</a:t>
            </a:r>
            <a:r>
              <a:rPr kumimoji="0" lang="en" sz="2400" b="1" i="0" u="none" strike="noStrike" kern="1200" cap="none" spc="0" normalizeH="0" baseline="0" noProof="0" dirty="0">
                <a:ln>
                  <a:noFill/>
                </a:ln>
                <a:solidFill>
                  <a:prstClr val="black"/>
                </a:solidFill>
                <a:effectLst/>
                <a:uLnTx/>
                <a:uFillTx/>
                <a:latin typeface="Aptos" panose="02110004020202020204"/>
              </a:rPr>
              <a:t> </a:t>
            </a:r>
            <a:r>
              <a:rPr lang="ar-SA" sz="2400" dirty="0">
                <a:solidFill>
                  <a:prstClr val="black"/>
                </a:solidFill>
              </a:rPr>
              <a:t>مرقس </a:t>
            </a:r>
            <a:r>
              <a:rPr lang="fr-FR" sz="2400" dirty="0">
                <a:solidFill>
                  <a:prstClr val="black"/>
                </a:solidFill>
              </a:rPr>
              <a:t>35;4)</a:t>
            </a:r>
            <a:r>
              <a:rPr lang="ar-SA" sz="2400" dirty="0">
                <a:solidFill>
                  <a:prstClr val="black"/>
                </a:solidFill>
              </a:rPr>
              <a:t>-38</a:t>
            </a:r>
            <a:r>
              <a:rPr kumimoji="0" lang="en" sz="2400" b="1" i="0" u="none" strike="noStrike" kern="1200" cap="none" spc="0" normalizeH="0" baseline="0" noProof="0" dirty="0">
                <a:ln>
                  <a:noFill/>
                </a:ln>
                <a:solidFill>
                  <a:prstClr val="black"/>
                </a:solidFill>
                <a:effectLst/>
                <a:uLnTx/>
                <a:uFillTx/>
                <a:latin typeface="Aptos" panose="02110004020202020204"/>
              </a:rPr>
              <a:t>(</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62323" y="4919008"/>
            <a:ext cx="4838700" cy="1938992"/>
          </a:xfrm>
          <a:prstGeom prst="rect">
            <a:avLst/>
          </a:prstGeom>
          <a:noFill/>
        </p:spPr>
        <p:txBody>
          <a:bodyPr wrap="square">
            <a:spAutoFit/>
          </a:bodyPr>
          <a:lstStyle/>
          <a:p>
            <a:pPr lvl="0" algn="r" rtl="1">
              <a:spcBef>
                <a:spcPts val="600"/>
              </a:spcBef>
              <a:defRPr/>
            </a:pPr>
            <a:r>
              <a:rPr lang="ar-SA" sz="2400" b="1" dirty="0"/>
              <a:t>«انتظر اللحظة التي ينتهر فيها عاصفتنا: "اسكُت! ابكَم!" (مرقس 4: 39). فهو يعتني بنا (1 بطرس 5: 7). هو قادر أن يهدئ عواصفنا؛ فلا تنسَ أن تسبحه عندما يفعل ذلك (مرقس 4: 40-41).»</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101600"/>
            <a:ext cx="8889151" cy="769441"/>
          </a:xfrm>
          <a:prstGeom prst="rect">
            <a:avLst/>
          </a:prstGeom>
          <a:noFill/>
        </p:spPr>
        <p:txBody>
          <a:bodyPr wrap="square">
            <a:spAutoFit/>
          </a:bodyPr>
          <a:lstStyle/>
          <a:p>
            <a:pPr algn="ctr" rtl="1"/>
            <a:r>
              <a:rPr lang="ar-SA"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الأمراض</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461665"/>
          </a:xfrm>
          <a:prstGeom prst="rect">
            <a:avLst/>
          </a:prstGeom>
          <a:noFill/>
        </p:spPr>
        <p:txBody>
          <a:bodyPr wrap="square">
            <a:spAutoFit/>
          </a:bodyPr>
          <a:lstStyle/>
          <a:p>
            <a:pPr algn="ctr" rtl="1"/>
            <a:r>
              <a:rPr lang="en" sz="2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ar-SA" sz="2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لأنَّها قالَتْ: «إنْ مَسَستُ ولَوْ ثيابَهُ شُفيتُ».</a:t>
            </a:r>
            <a:r>
              <a:rPr lang="es-E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s-ES" sz="2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2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ar-SA" sz="140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مرقس </a:t>
            </a:r>
            <a:r>
              <a:rPr lang="fr-FR" sz="140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28:5</a:t>
            </a:r>
            <a:r>
              <a:rPr lang="ar-SA" sz="1400"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fr-FR"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endPar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331640"/>
            <a:ext cx="8734424" cy="1200329"/>
          </a:xfrm>
          <a:prstGeom prst="rect">
            <a:avLst/>
          </a:prstGeom>
          <a:noFill/>
        </p:spPr>
        <p:txBody>
          <a:bodyPr wrap="square" rtlCol="0">
            <a:spAutoFit/>
          </a:bodyPr>
          <a:lstStyle/>
          <a:p>
            <a:pPr algn="r" rtl="1">
              <a:spcBef>
                <a:spcPts val="600"/>
              </a:spcBef>
            </a:pPr>
            <a:r>
              <a:rPr lang="ar-SA" sz="2400" b="1" dirty="0"/>
              <a:t>«إن معاناتها من النزيف طيلة اثني عشر عاماً دون العثور على طبيب يمكنه شفاؤها، قد تركت هذه المرأة معدمة وبلا أمل (مرقس 5: 25-26). واليوم، هناك دول لا توجد فيها تغطية طبية مجانية، وربما لا تزال هذه القصة واقعاً معاشاً.»</a:t>
            </a:r>
            <a:endParaRPr lang="en" sz="2400" b="1" dirty="0"/>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632767"/>
            <a:ext cx="4931906" cy="1200329"/>
          </a:xfrm>
          <a:prstGeom prst="rect">
            <a:avLst/>
          </a:prstGeom>
          <a:noFill/>
        </p:spPr>
        <p:txBody>
          <a:bodyPr wrap="square">
            <a:spAutoFit/>
          </a:bodyPr>
          <a:lstStyle/>
          <a:p>
            <a:pPr algn="r" rtl="1">
              <a:spcBef>
                <a:spcPts val="600"/>
              </a:spcBef>
            </a:pPr>
            <a:r>
              <a:rPr lang="ar-SA" sz="2400" b="1" dirty="0"/>
              <a:t>على أي حال، يمكننا جميعا مواجهة مواقف يسجننا فيها المرض ويخنقنا، دون أن نجد الراحة.</a:t>
            </a:r>
            <a:endParaRPr lang="en" sz="2400" b="1" dirty="0"/>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874428"/>
            <a:ext cx="4899065" cy="830997"/>
          </a:xfrm>
          <a:prstGeom prst="rect">
            <a:avLst/>
          </a:prstGeom>
          <a:noFill/>
        </p:spPr>
        <p:txBody>
          <a:bodyPr wrap="square">
            <a:spAutoFit/>
          </a:bodyPr>
          <a:lstStyle/>
          <a:p>
            <a:pPr lvl="0" algn="r" rtl="1">
              <a:spcBef>
                <a:spcPts val="600"/>
              </a:spcBef>
              <a:defRPr/>
            </a:pPr>
            <a:r>
              <a:rPr lang="ar-SA" sz="2400" b="1" dirty="0">
                <a:solidFill>
                  <a:prstClr val="black"/>
                </a:solidFill>
              </a:rPr>
              <a:t>على أي حال، يدعونا يسوع لنترك كل أعباءنا وهمومنا عليه</a:t>
            </a:r>
            <a:r>
              <a:rPr lang="es-ES" sz="2400" b="1" dirty="0">
                <a:solidFill>
                  <a:prstClr val="black"/>
                </a:solidFill>
              </a:rPr>
              <a:t> </a:t>
            </a:r>
            <a:r>
              <a:rPr lang="ar-SA" sz="2400" b="1" dirty="0">
                <a:solidFill>
                  <a:prstClr val="black"/>
                </a:solidFill>
              </a:rPr>
              <a:t>(متى </a:t>
            </a:r>
            <a:r>
              <a:rPr lang="fr-FR" sz="2400" b="1" dirty="0">
                <a:solidFill>
                  <a:prstClr val="black"/>
                </a:solidFill>
              </a:rPr>
              <a:t>28:11</a:t>
            </a:r>
            <a:r>
              <a:rPr lang="ar-SA" sz="2400" b="1" dirty="0">
                <a:solidFill>
                  <a:prstClr val="black"/>
                </a:solidFill>
              </a:rPr>
              <a:t>-30).</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942633"/>
            <a:ext cx="4866222" cy="830997"/>
          </a:xfrm>
          <a:prstGeom prst="rect">
            <a:avLst/>
          </a:prstGeom>
          <a:noFill/>
        </p:spPr>
        <p:txBody>
          <a:bodyPr wrap="square">
            <a:spAutoFit/>
          </a:bodyPr>
          <a:lstStyle/>
          <a:p>
            <a:pPr lvl="0" algn="r" rtl="1">
              <a:spcBef>
                <a:spcPts val="600"/>
              </a:spcBef>
              <a:defRPr/>
            </a:pPr>
            <a:r>
              <a:rPr lang="ar-SA" sz="2400" b="1">
                <a:solidFill>
                  <a:prstClr val="black"/>
                </a:solidFill>
              </a:rPr>
              <a:t>يجب أن نثق بأن يسوع يمكنه استخدام أطباء مهرة لشفاؤنا، أو لصنع معجزة مباشرة فينا.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933894"/>
            <a:ext cx="4866222" cy="907941"/>
          </a:xfrm>
          <a:prstGeom prst="rect">
            <a:avLst/>
          </a:prstGeom>
          <a:noFill/>
        </p:spPr>
        <p:txBody>
          <a:bodyPr wrap="square">
            <a:spAutoFit/>
          </a:bodyPr>
          <a:lstStyle/>
          <a:p>
            <a:pPr lvl="0" algn="r" rtl="1">
              <a:spcBef>
                <a:spcPts val="600"/>
              </a:spcBef>
              <a:defRPr/>
            </a:pPr>
            <a:r>
              <a:rPr lang="ar-SA" sz="2400" b="1" dirty="0">
                <a:solidFill>
                  <a:prstClr val="black"/>
                </a:solidFill>
              </a:rPr>
              <a:t>رأت المرأة الحل في يسوع، وأنقذها إيمانها </a:t>
            </a:r>
            <a:endParaRPr lang="fr-FR" sz="2400" b="1" dirty="0">
              <a:solidFill>
                <a:prstClr val="black"/>
              </a:solidFill>
            </a:endParaRPr>
          </a:p>
          <a:p>
            <a:pPr lvl="0" algn="r" rtl="1">
              <a:spcBef>
                <a:spcPts val="600"/>
              </a:spcBef>
              <a:defRPr/>
            </a:pPr>
            <a:r>
              <a:rPr lang="ar-SA" sz="2400" b="1" dirty="0">
                <a:solidFill>
                  <a:prstClr val="black"/>
                </a:solidFill>
              </a:rPr>
              <a:t>(مرقس </a:t>
            </a:r>
            <a:r>
              <a:rPr lang="fr-FR" sz="2400" b="1" dirty="0">
                <a:solidFill>
                  <a:prstClr val="black"/>
                </a:solidFill>
              </a:rPr>
              <a:t>27:5</a:t>
            </a:r>
            <a:r>
              <a:rPr lang="ar-SA" sz="2400" b="1" dirty="0">
                <a:solidFill>
                  <a:prstClr val="black"/>
                </a:solidFill>
              </a:rPr>
              <a:t>-29).</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4929639" y="16591"/>
            <a:ext cx="7262361" cy="769441"/>
          </a:xfrm>
          <a:prstGeom prst="rect">
            <a:avLst/>
          </a:prstGeom>
          <a:noFill/>
        </p:spPr>
        <p:txBody>
          <a:bodyPr wrap="square">
            <a:spAutoFit/>
          </a:bodyPr>
          <a:lstStyle/>
          <a:p>
            <a:pPr algn="ctr" rtl="1"/>
            <a:r>
              <a:rPr lang="ar-SA"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الكوارث</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4929640" y="795176"/>
            <a:ext cx="7171817" cy="461665"/>
          </a:xfrm>
          <a:prstGeom prst="rect">
            <a:avLst/>
          </a:prstGeom>
          <a:noFill/>
        </p:spPr>
        <p:txBody>
          <a:bodyPr wrap="square">
            <a:spAutoFit/>
          </a:bodyPr>
          <a:lstStyle/>
          <a:p>
            <a:pPr algn="ctr" rtl="1"/>
            <a:r>
              <a:rPr lang="en" sz="2400" b="1" dirty="0">
                <a:solidFill>
                  <a:srgbClr val="D8BEFF"/>
                </a:solidFill>
                <a:effectLst>
                  <a:outerShdw blurRad="38100" dist="38100" dir="2700000" algn="tl">
                    <a:srgbClr val="000000"/>
                  </a:outerShdw>
                </a:effectLst>
                <a:latin typeface="Comic Sans MS" panose="030F0702030302020204" pitchFamily="66" charset="0"/>
              </a:rPr>
              <a:t>“</a:t>
            </a:r>
            <a:r>
              <a:rPr lang="ar-SA" sz="2400" b="1" dirty="0">
                <a:solidFill>
                  <a:srgbClr val="D8BEFF"/>
                </a:solidFill>
                <a:effectLst>
                  <a:outerShdw blurRad="38100" dist="38100" dir="2700000" algn="tl">
                    <a:srgbClr val="000000"/>
                  </a:outerShdw>
                </a:effectLst>
                <a:latin typeface="Comic Sans MS" panose="030F0702030302020204" pitchFamily="66" charset="0"/>
              </a:rPr>
              <a:t>وبَعدَ أنْ يُفنَى جِلدي هذا، وبدونِ جَسَدي أرَى اللهَ</a:t>
            </a:r>
            <a:r>
              <a:rPr lang="en" sz="2400" b="1" dirty="0">
                <a:solidFill>
                  <a:srgbClr val="D8BEFF"/>
                </a:solidFill>
                <a:effectLst>
                  <a:outerShdw blurRad="38100" dist="38100" dir="2700000" algn="tl">
                    <a:srgbClr val="000000"/>
                  </a:outerShdw>
                </a:effectLst>
                <a:latin typeface="Comic Sans MS" panose="030F0702030302020204" pitchFamily="66" charset="0"/>
              </a:rPr>
              <a:t>.” </a:t>
            </a:r>
            <a:r>
              <a:rPr lang="ar-SA" sz="1400" b="1" dirty="0">
                <a:solidFill>
                  <a:srgbClr val="D8BEFF"/>
                </a:solidFill>
                <a:effectLst>
                  <a:outerShdw blurRad="38100" dist="38100" dir="2700000" algn="tl">
                    <a:srgbClr val="000000"/>
                  </a:outerShdw>
                </a:effectLst>
                <a:latin typeface="Comic Sans MS" panose="030F0702030302020204" pitchFamily="66" charset="0"/>
              </a:rPr>
              <a:t>أيوب </a:t>
            </a:r>
            <a:r>
              <a:rPr lang="fr-FR" sz="1400" b="1" dirty="0">
                <a:solidFill>
                  <a:srgbClr val="D8BEFF"/>
                </a:solidFill>
                <a:effectLst>
                  <a:outerShdw blurRad="38100" dist="38100" dir="2700000" algn="tl">
                    <a:srgbClr val="000000"/>
                  </a:outerShdw>
                </a:effectLst>
                <a:latin typeface="Comic Sans MS" panose="030F0702030302020204" pitchFamily="66" charset="0"/>
              </a:rPr>
              <a:t>(26:19</a:t>
            </a:r>
            <a:r>
              <a:rPr lang="en" sz="1400" b="1" dirty="0">
                <a:solidFill>
                  <a:srgbClr val="D8BEFF"/>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5117604" y="1268787"/>
            <a:ext cx="7002108" cy="1200329"/>
          </a:xfrm>
          <a:prstGeom prst="rect">
            <a:avLst/>
          </a:prstGeom>
          <a:noFill/>
        </p:spPr>
        <p:txBody>
          <a:bodyPr wrap="square" rtlCol="0">
            <a:spAutoFit/>
          </a:bodyPr>
          <a:lstStyle/>
          <a:p>
            <a:pPr algn="r" rtl="1">
              <a:spcBef>
                <a:spcPts val="600"/>
              </a:spcBef>
            </a:pPr>
            <a:r>
              <a:rPr lang="ar-SA" sz="2400" b="1" dirty="0"/>
              <a:t>غيرت الحروب والعنف والكوارث الطبيعية حياة أيوب بشكل جذري (أيوب </a:t>
            </a:r>
            <a:r>
              <a:rPr lang="fr-FR" sz="2400" b="1" dirty="0"/>
              <a:t>13:1</a:t>
            </a:r>
            <a:r>
              <a:rPr lang="ar-SA" sz="2400" b="1" dirty="0"/>
              <a:t>-19). كلنا معرضون للكوارث، سواء كانت طبيعية أو ناجمة عن الشر الذي يسود في هذا العالم.</a:t>
            </a:r>
            <a:endParaRPr lang="en" sz="2400" b="1" dirty="0"/>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51744578"/>
              </p:ext>
            </p:extLst>
          </p:nvPr>
        </p:nvGraphicFramePr>
        <p:xfrm>
          <a:off x="5700597" y="2879295"/>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115503" y="3921562"/>
            <a:ext cx="5579444" cy="1569660"/>
          </a:xfrm>
          <a:prstGeom prst="rect">
            <a:avLst/>
          </a:prstGeom>
          <a:noFill/>
        </p:spPr>
        <p:txBody>
          <a:bodyPr wrap="square" rtlCol="0">
            <a:spAutoFit/>
          </a:bodyPr>
          <a:lstStyle/>
          <a:p>
            <a:pPr algn="r" rtl="1">
              <a:spcBef>
                <a:spcPts val="600"/>
              </a:spcBef>
            </a:pPr>
            <a:r>
              <a:rPr lang="ar-SA" sz="2400" b="1" dirty="0"/>
              <a:t>إذا لم نفقد الأمل الآن، سنرى أنه حتى في أصعب تجاربنا، فإن الله دائما موجود. يحبنا ويقوينا لنستمد القوة من الضعف، والشجاعة من الإحباط، والأمل من الكوارث</a:t>
            </a:r>
            <a:r>
              <a:rPr lang="es-ES" sz="2400" b="1" dirty="0"/>
              <a:t> </a:t>
            </a:r>
            <a:r>
              <a:rPr lang="ar-SA" sz="2400" b="1" dirty="0"/>
              <a:t>(يوئيل </a:t>
            </a:r>
            <a:r>
              <a:rPr lang="fr-FR" sz="2400" b="1" dirty="0"/>
              <a:t>10:3</a:t>
            </a:r>
            <a:r>
              <a:rPr lang="ar-SA" sz="2400" b="1" dirty="0"/>
              <a:t>؛ رومية </a:t>
            </a:r>
            <a:r>
              <a:rPr lang="fr-FR" sz="2400" b="1" dirty="0"/>
              <a:t>3:5</a:t>
            </a:r>
            <a:r>
              <a:rPr lang="ar-SA" sz="2400" b="1" dirty="0"/>
              <a:t>-5).</a:t>
            </a:r>
            <a:endParaRPr lang="en" sz="2400" b="1" dirty="0"/>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302" y="75982"/>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50412" y="103983"/>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4302" y="1922805"/>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50412" y="1922805"/>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2527795" y="1492651"/>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5099484" y="2417630"/>
            <a:ext cx="7001973" cy="461665"/>
          </a:xfrm>
          <a:prstGeom prst="rect">
            <a:avLst/>
          </a:prstGeom>
          <a:noFill/>
        </p:spPr>
        <p:txBody>
          <a:bodyPr wrap="square">
            <a:spAutoFit/>
          </a:bodyPr>
          <a:lstStyle/>
          <a:p>
            <a:pPr lvl="0" algn="r" rtl="1">
              <a:spcBef>
                <a:spcPts val="600"/>
              </a:spcBef>
              <a:defRPr/>
            </a:pPr>
            <a:r>
              <a:rPr lang="ar-SA" sz="2400" b="1" dirty="0">
                <a:solidFill>
                  <a:prstClr val="black"/>
                </a:solidFill>
              </a:rPr>
              <a:t>كيف سنتفاعل؟ كيف كان رد فعل أيوب؟</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115503" y="5671505"/>
            <a:ext cx="5579444" cy="1200329"/>
          </a:xfrm>
          <a:prstGeom prst="rect">
            <a:avLst/>
          </a:prstGeom>
          <a:noFill/>
        </p:spPr>
        <p:txBody>
          <a:bodyPr wrap="square">
            <a:spAutoFit/>
          </a:bodyPr>
          <a:lstStyle/>
          <a:p>
            <a:pPr lvl="0" algn="r" rtl="1">
              <a:spcBef>
                <a:spcPts val="600"/>
              </a:spcBef>
              <a:defRPr/>
            </a:pPr>
            <a:r>
              <a:rPr lang="ar-SA" sz="2400" b="1" dirty="0">
                <a:solidFill>
                  <a:prstClr val="black"/>
                </a:solidFill>
              </a:rPr>
              <a:t>إذا كنت تمر بأوقات صعبة، فكر في حقيقة أن محبة الله ورعايته لك هي أكثر الأشياء أمانا واستقرارا في حياتك.</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2"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righ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righ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righ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righ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righ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righ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91440"/>
            <a:ext cx="12191999" cy="769441"/>
          </a:xfrm>
          <a:prstGeom prst="rect">
            <a:avLst/>
          </a:prstGeom>
          <a:noFill/>
        </p:spPr>
        <p:txBody>
          <a:bodyPr wrap="square">
            <a:spAutoFit/>
          </a:bodyPr>
          <a:lstStyle/>
          <a:p>
            <a:pPr algn="ctr"/>
            <a:r>
              <a:rPr lang="ar-SA" sz="4400" b="1" spc="600">
                <a:ln w="10160">
                  <a:solidFill>
                    <a:schemeClr val="accent5"/>
                  </a:solidFill>
                  <a:prstDash val="solid"/>
                </a:ln>
                <a:solidFill>
                  <a:srgbClr val="FFFFFF"/>
                </a:solidFill>
                <a:effectLst>
                  <a:outerShdw blurRad="38100" dist="22860" dir="5400000" algn="tl" rotWithShape="0">
                    <a:srgbClr val="000000">
                      <a:alpha val="30000"/>
                    </a:srgbClr>
                  </a:outerShdw>
                </a:effectLst>
              </a:rPr>
              <a:t>خيبات الأمل</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2377440" y="605568"/>
            <a:ext cx="9014458"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pPr rtl="1"/>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ar-SA"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ونَحنُ كُنّا نَرجو أنَّهُ هو المُزمِعُ أنْ يَفديَ إسرائيلَ. ولكن، مع هذا كُلِّهِ، اليومَ لهُ ثَلاثَةُ أيّامٍ منذُ حَدَثَ ذلكَ.</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37254"/>
            <a:ext cx="7861222" cy="830997"/>
          </a:xfrm>
          <a:prstGeom prst="rect">
            <a:avLst/>
          </a:prstGeom>
          <a:noFill/>
        </p:spPr>
        <p:txBody>
          <a:bodyPr wrap="square" rtlCol="0">
            <a:spAutoFit/>
          </a:bodyPr>
          <a:lstStyle/>
          <a:p>
            <a:pPr algn="r" rtl="1">
              <a:spcBef>
                <a:spcPts val="600"/>
              </a:spcBef>
            </a:pPr>
            <a:r>
              <a:rPr lang="ar-SA" sz="2400" b="1" dirty="0"/>
              <a:t>المنظور: يسوع هو المسيح الذي سيخلص إسرائيل. الواقع: لقد مات </a:t>
            </a:r>
            <a:br>
              <a:rPr lang="es-ES" sz="2400" b="1" dirty="0"/>
            </a:br>
            <a:r>
              <a:rPr lang="ar-SA" sz="2400" b="1" dirty="0"/>
              <a:t>(لوقا </a:t>
            </a:r>
            <a:r>
              <a:rPr lang="fr-FR" sz="2400" b="1" dirty="0"/>
              <a:t>21-18:24</a:t>
            </a:r>
            <a:r>
              <a:rPr lang="ar-SA" sz="2400" b="1" dirty="0"/>
              <a:t>).</a:t>
            </a:r>
            <a:endParaRPr lang="en" sz="2400" b="1" dirty="0"/>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160492386"/>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106682" y="2622036"/>
            <a:ext cx="7976134" cy="1569660"/>
          </a:xfrm>
          <a:prstGeom prst="rect">
            <a:avLst/>
          </a:prstGeom>
          <a:noFill/>
        </p:spPr>
        <p:txBody>
          <a:bodyPr wrap="square">
            <a:spAutoFit/>
          </a:bodyPr>
          <a:lstStyle/>
          <a:p>
            <a:pPr lvl="0" algn="r" rtl="1">
              <a:spcBef>
                <a:spcPts val="600"/>
              </a:spcBef>
              <a:defRPr/>
            </a:pPr>
            <a:r>
              <a:rPr lang="ar-SA" sz="2400" b="1" dirty="0"/>
              <a:t>بصبرٍ، ساعدهم يسوع على استعادة رجائهم. وأخيرًا “انفتحت أعينهم” (لوقا </a:t>
            </a:r>
            <a:r>
              <a:rPr lang="fr-FR" sz="2400" b="1" dirty="0"/>
              <a:t>31:24</a:t>
            </a:r>
            <a:r>
              <a:rPr lang="ar-SA" sz="2400" b="1" dirty="0"/>
              <a:t> بحسب ترجمة </a:t>
            </a:r>
            <a:r>
              <a:rPr lang="fr-FR" sz="2400" b="1" dirty="0"/>
              <a:t>NIV)، </a:t>
            </a:r>
            <a:r>
              <a:rPr lang="ar-SA" sz="2400" b="1" dirty="0"/>
              <a:t>فذهبوا مسرعين ليشجعوا أولئك الذين كانوا لا يزالون في حالة إحباط (لوقا </a:t>
            </a:r>
            <a:r>
              <a:rPr lang="fr-FR" sz="2400" b="1" dirty="0"/>
              <a:t>32:24</a:t>
            </a:r>
            <a:r>
              <a:rPr lang="ar-SA" sz="2400" b="1" dirty="0"/>
              <a:t>–35؛ 2 </a:t>
            </a:r>
            <a:r>
              <a:rPr lang="ar-SA" sz="2400" b="1" dirty="0" err="1"/>
              <a:t>كورنثوس</a:t>
            </a:r>
            <a:r>
              <a:rPr lang="ar-SA" sz="2400" b="1" dirty="0"/>
              <a:t> </a:t>
            </a:r>
            <a:r>
              <a:rPr lang="fr-FR" sz="2400" b="1" dirty="0"/>
              <a:t>4:1</a:t>
            </a:r>
            <a:r>
              <a:rPr lang="ar-SA" sz="2400" b="1" dirty="0"/>
              <a:t>). ماذا يمكن أن نتعلم من تجربتهم؟</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879645"/>
            <a:ext cx="7861222" cy="830997"/>
          </a:xfrm>
          <a:prstGeom prst="rect">
            <a:avLst/>
          </a:prstGeom>
          <a:noFill/>
        </p:spPr>
        <p:txBody>
          <a:bodyPr wrap="square">
            <a:spAutoFit/>
          </a:bodyPr>
          <a:lstStyle/>
          <a:p>
            <a:pPr lvl="0" algn="r" rtl="1">
              <a:spcBef>
                <a:spcPts val="600"/>
              </a:spcBef>
              <a:defRPr/>
            </a:pPr>
            <a:r>
              <a:rPr lang="ar-SA" sz="2400" b="1" dirty="0"/>
              <a:t>كان خيبة أملهم عظيمة جدًا إلى درجة أنها لم تسمح لهم بقبول حتى أوضح الأدلة على قيامة يسوع من بين الأموات (لوقا 24: 22-24).</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5" name="ZoneTexte 14">
            <a:extLst>
              <a:ext uri="{FF2B5EF4-FFF2-40B4-BE49-F238E27FC236}">
                <a16:creationId xmlns:a16="http://schemas.microsoft.com/office/drawing/2014/main" id="{4B835967-4E8D-4039-810A-206826ECC70D}"/>
              </a:ext>
            </a:extLst>
          </p:cNvPr>
          <p:cNvSpPr txBox="1"/>
          <p:nvPr/>
        </p:nvSpPr>
        <p:spPr>
          <a:xfrm>
            <a:off x="937928" y="588654"/>
            <a:ext cx="1625600" cy="369332"/>
          </a:xfrm>
          <a:prstGeom prst="rect">
            <a:avLst/>
          </a:prstGeom>
          <a:noFill/>
        </p:spPr>
        <p:txBody>
          <a:bodyPr wrap="square">
            <a:spAutoFit/>
          </a:bodyPr>
          <a:lstStyle>
            <a:defPPr>
              <a:defRPr lang="en"/>
            </a:defPPr>
            <a:lvl1pPr algn="ctr" rtl="1">
              <a:defRPr sz="2000" b="1">
                <a:solidFill>
                  <a:schemeClr val="accent3">
                    <a:lumMod val="75000"/>
                  </a:schemeClr>
                </a:solidFill>
                <a:effectLst>
                  <a:glow rad="101600">
                    <a:schemeClr val="bg2">
                      <a:lumMod val="20000"/>
                      <a:lumOff val="80000"/>
                    </a:schemeClr>
                  </a:glow>
                  <a:outerShdw blurRad="38100" dist="38100" dir="2700000" algn="tl">
                    <a:srgbClr val="000000"/>
                  </a:outerShdw>
                </a:effectLst>
                <a:latin typeface="Comic Sans MS" panose="030F0702030302020204" pitchFamily="66" charset="0"/>
              </a:defRPr>
            </a:lvl1pPr>
          </a:lstStyle>
          <a:p>
            <a:r>
              <a:rPr lang="ar-SA" sz="1800" dirty="0"/>
              <a:t>لوقا</a:t>
            </a:r>
            <a:r>
              <a:rPr lang="fr-FR" sz="1800" dirty="0"/>
              <a:t>21:24</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3"/>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outVertical)">
                                      <p:cBhvr>
                                        <p:cTn id="52" dur="500"/>
                                        <p:tgtEl>
                                          <p:spTgt spid="10"/>
                                        </p:tgtEl>
                                      </p:cBhvr>
                                    </p:animEffect>
                                  </p:childTnLst>
                                </p:cTn>
                              </p:par>
                            </p:childTnLst>
                          </p:cTn>
                        </p:par>
                        <p:par>
                          <p:cTn id="53" fill="hold">
                            <p:stCondLst>
                              <p:cond delay="500"/>
                            </p:stCondLst>
                            <p:childTnLst>
                              <p:par>
                                <p:cTn id="54" presetID="22" presetClass="entr" presetSubtype="2"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right)">
                                      <p:cBhvr>
                                        <p:cTn id="56" dur="500"/>
                                        <p:tgtEl>
                                          <p:spTgt spid="4"/>
                                        </p:tgtEl>
                                      </p:cBhvr>
                                    </p:animEffect>
                                  </p:childTnLst>
                                </p:cTn>
                              </p:par>
                              <p:par>
                                <p:cTn id="57" presetID="22" presetClass="entr" presetSubtype="8"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1000"/>
                            </p:stCondLst>
                            <p:childTnLst>
                              <p:par>
                                <p:cTn id="61" presetID="22" presetClass="entr" presetSubtype="2"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right)">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right)">
                                      <p:cBhvr>
                                        <p:cTn id="68" dur="500"/>
                                        <p:tgtEl>
                                          <p:spTgt spid="2">
                                            <p:graphicEl>
                                              <a:dgm id="{CFBE8CF2-21ED-4925-8847-C3F74C036E4B}"/>
                                            </p:graphicEl>
                                          </p:spTgt>
                                        </p:tgtEl>
                                      </p:cBhvr>
                                    </p:animEffect>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right)">
                                      <p:cBhvr>
                                        <p:cTn id="72" dur="500"/>
                                        <p:tgtEl>
                                          <p:spTgt spid="2">
                                            <p:graphicEl>
                                              <a:dgm id="{FF9425AC-05DF-490E-9695-C17AEF767999}"/>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right)">
                                      <p:cBhvr>
                                        <p:cTn id="77" dur="500"/>
                                        <p:tgtEl>
                                          <p:spTgt spid="2">
                                            <p:graphicEl>
                                              <a:dgm id="{6CD59F4B-73AC-418D-8BBE-BD46978D41F2}"/>
                                            </p:graphicEl>
                                          </p:spTgt>
                                        </p:tgtEl>
                                      </p:cBhvr>
                                    </p:animEffect>
                                  </p:childTnLst>
                                </p:cTn>
                              </p:par>
                            </p:childTnLst>
                          </p:cTn>
                        </p:par>
                        <p:par>
                          <p:cTn id="78" fill="hold">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right)">
                                      <p:cBhvr>
                                        <p:cTn id="81" dur="500"/>
                                        <p:tgtEl>
                                          <p:spTgt spid="2">
                                            <p:graphicEl>
                                              <a:dgm id="{4C4F7140-0CDC-4A53-B3C0-91163AC1C41F}"/>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right)">
                                      <p:cBhvr>
                                        <p:cTn id="86" dur="500"/>
                                        <p:tgtEl>
                                          <p:spTgt spid="2">
                                            <p:graphicEl>
                                              <a:dgm id="{04379F12-C4FA-4063-8596-A6026C0A3BE2}"/>
                                            </p:graphicEl>
                                          </p:spTgt>
                                        </p:tgtEl>
                                      </p:cBhvr>
                                    </p:animEffect>
                                  </p:childTnLst>
                                </p:cTn>
                              </p:par>
                            </p:childTnLst>
                          </p:cTn>
                        </p:par>
                        <p:par>
                          <p:cTn id="87" fill="hold">
                            <p:stCondLst>
                              <p:cond delay="500"/>
                            </p:stCondLst>
                            <p:childTnLst>
                              <p:par>
                                <p:cTn id="88" presetID="22" presetClass="entr" presetSubtype="2" fill="hold" grpId="0" nodeType="afterEffect">
                                  <p:stCondLst>
                                    <p:cond delay="0"/>
                                  </p:stCondLst>
                                  <p:childTnLst>
                                    <p:set>
                                      <p:cBhvr>
                                        <p:cTn id="89"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right)">
                                      <p:cBhvr>
                                        <p:cTn id="90" dur="500"/>
                                        <p:tgtEl>
                                          <p:spTgt spid="2">
                                            <p:graphicEl>
                                              <a:dgm id="{31D11208-1789-4700-BBF0-1C92430BC7F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right)">
                                      <p:cBhvr>
                                        <p:cTn id="95" dur="500"/>
                                        <p:tgtEl>
                                          <p:spTgt spid="2">
                                            <p:graphicEl>
                                              <a:dgm id="{7225EFE8-DE64-4B82-99D0-278C52B0E479}"/>
                                            </p:graphicEl>
                                          </p:spTgt>
                                        </p:tgtEl>
                                      </p:cBhvr>
                                    </p:animEffect>
                                  </p:childTnLst>
                                </p:cTn>
                              </p:par>
                            </p:childTnLst>
                          </p:cTn>
                        </p:par>
                        <p:par>
                          <p:cTn id="96" fill="hold">
                            <p:stCondLst>
                              <p:cond delay="500"/>
                            </p:stCondLst>
                            <p:childTnLst>
                              <p:par>
                                <p:cTn id="97" presetID="22" presetClass="entr" presetSubtype="2" fill="hold" grpId="0" nodeType="afterEffect">
                                  <p:stCondLst>
                                    <p:cond delay="0"/>
                                  </p:stCondLst>
                                  <p:childTnLst>
                                    <p:set>
                                      <p:cBhvr>
                                        <p:cTn id="98"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right)">
                                      <p:cBhvr>
                                        <p:cTn id="99"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50800"/>
            <a:ext cx="12191999" cy="830997"/>
          </a:xfrm>
          <a:prstGeom prst="rect">
            <a:avLst/>
          </a:prstGeom>
          <a:noFill/>
        </p:spPr>
        <p:txBody>
          <a:bodyPr wrap="square">
            <a:spAutoFit/>
          </a:bodyPr>
          <a:lstStyle/>
          <a:p>
            <a:pPr algn="ctr"/>
            <a:r>
              <a:rPr lang="ar-SA" sz="4800" b="1" spc="600">
                <a:ln w="6600">
                  <a:solidFill>
                    <a:schemeClr val="accent2"/>
                  </a:solidFill>
                  <a:prstDash val="solid"/>
                </a:ln>
                <a:solidFill>
                  <a:srgbClr val="FFFFFF"/>
                </a:solidFill>
                <a:effectLst>
                  <a:outerShdw dist="38100" dir="2700000" algn="tl" rotWithShape="0">
                    <a:schemeClr val="accent2"/>
                  </a:outerShdw>
                </a:effectLst>
              </a:rPr>
              <a:t>انظر يسوع</a:t>
            </a:r>
            <a:endParaRPr lang="en" sz="48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849592"/>
            <a:ext cx="10591799" cy="369332"/>
          </a:xfrm>
          <a:prstGeom prst="rect">
            <a:avLst/>
          </a:prstGeom>
          <a:noFill/>
        </p:spPr>
        <p:txBody>
          <a:bodyPr wrap="square">
            <a:spAutoFit/>
          </a:bodyPr>
          <a:lstStyle/>
          <a:p>
            <a:pPr algn="ctr" rtl="1"/>
            <a:r>
              <a:rPr lang="en" b="1" dirty="0">
                <a:solidFill>
                  <a:schemeClr val="bg1"/>
                </a:solidFill>
                <a:effectLst>
                  <a:outerShdw blurRad="38100" dist="38100" dir="2700000" algn="tl">
                    <a:srgbClr val="000000"/>
                  </a:outerShdw>
                </a:effectLst>
                <a:latin typeface="Comic Sans MS" panose="030F0702030302020204" pitchFamily="66" charset="0"/>
              </a:rPr>
              <a:t>“</a:t>
            </a:r>
            <a:r>
              <a:rPr lang="ar-SA" b="1" dirty="0">
                <a:solidFill>
                  <a:schemeClr val="bg1"/>
                </a:solidFill>
              </a:rPr>
              <a:t>فإنّي أحسِبُ أنَّ آلامَ الزَّمانِ الحاضِرِ لا تُقاسُ بالمَجدِ العَتيدِ أنْ يُستَعلَنَ فينا</a:t>
            </a:r>
            <a:r>
              <a:rPr lang="fr-FR" b="1" dirty="0">
                <a:solidFill>
                  <a:schemeClr val="bg1"/>
                </a:solidFill>
                <a:effectLst>
                  <a:outerShdw blurRad="38100" dist="38100" dir="2700000" algn="tl">
                    <a:srgbClr val="000000"/>
                  </a:outerShdw>
                </a:effectLst>
                <a:latin typeface="Comic Sans MS" panose="030F0702030302020204" pitchFamily="66" charset="0"/>
              </a:rPr>
              <a:t>) ,</a:t>
            </a:r>
            <a:r>
              <a:rPr lang="ar-SA" b="1" dirty="0">
                <a:solidFill>
                  <a:schemeClr val="bg1"/>
                </a:solidFill>
                <a:effectLst>
                  <a:outerShdw blurRad="38100" dist="38100" dir="2700000" algn="tl">
                    <a:srgbClr val="000000"/>
                  </a:outerShdw>
                </a:effectLst>
                <a:latin typeface="Comic Sans MS" panose="030F0702030302020204" pitchFamily="66" charset="0"/>
              </a:rPr>
              <a:t>رومية </a:t>
            </a:r>
            <a:r>
              <a:rPr lang="fr-FR" b="1" dirty="0">
                <a:solidFill>
                  <a:schemeClr val="bg1"/>
                </a:solidFill>
                <a:effectLst>
                  <a:outerShdw blurRad="38100" dist="38100" dir="2700000" algn="tl">
                    <a:srgbClr val="000000"/>
                  </a:outerShdw>
                </a:effectLst>
                <a:latin typeface="Comic Sans MS" panose="030F0702030302020204" pitchFamily="66" charset="0"/>
              </a:rPr>
              <a:t>(18:8</a:t>
            </a:r>
            <a:endParaRPr lang="es-ES" b="1" dirty="0">
              <a:solidFill>
                <a:schemeClr val="bg1"/>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50254" y="1559015"/>
            <a:ext cx="3590225" cy="1200329"/>
          </a:xfrm>
          <a:prstGeom prst="rect">
            <a:avLst/>
          </a:prstGeom>
          <a:noFill/>
        </p:spPr>
        <p:txBody>
          <a:bodyPr wrap="square" rtlCol="0">
            <a:spAutoFit/>
          </a:bodyPr>
          <a:lstStyle/>
          <a:p>
            <a:pPr algn="r" rtl="1">
              <a:spcBef>
                <a:spcPts val="600"/>
              </a:spcBef>
            </a:pPr>
            <a:r>
              <a:rPr lang="ar-SA" sz="2400" b="1" dirty="0"/>
              <a:t>عندما كانت إلين جي. وايت في يأس شديد، رأت فيها رؤية رأت فيها يسوع.</a:t>
            </a:r>
            <a:endParaRPr lang="en" sz="2400" b="1" dirty="0"/>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85369" y="5800451"/>
            <a:ext cx="3755110" cy="830997"/>
          </a:xfrm>
          <a:prstGeom prst="rect">
            <a:avLst/>
          </a:prstGeom>
          <a:noFill/>
        </p:spPr>
        <p:txBody>
          <a:bodyPr wrap="square">
            <a:spAutoFit/>
          </a:bodyPr>
          <a:lstStyle/>
          <a:p>
            <a:pPr lvl="0" algn="r" rtl="1">
              <a:spcBef>
                <a:spcPts val="600"/>
              </a:spcBef>
              <a:defRPr/>
            </a:pPr>
            <a:r>
              <a:rPr lang="ar-SA" sz="2400" b="1">
                <a:solidFill>
                  <a:prstClr val="black"/>
                </a:solidFill>
              </a:rPr>
              <a:t>هذا الحلم منحها الأمل والإيمان، واليقين بأنه يمكنه الوثوق بالله.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85369" y="4632861"/>
            <a:ext cx="3755110" cy="830997"/>
          </a:xfrm>
          <a:prstGeom prst="rect">
            <a:avLst/>
          </a:prstGeom>
          <a:noFill/>
        </p:spPr>
        <p:txBody>
          <a:bodyPr wrap="square">
            <a:spAutoFit/>
          </a:bodyPr>
          <a:lstStyle/>
          <a:p>
            <a:pPr lvl="0" algn="r" rtl="1">
              <a:spcBef>
                <a:spcPts val="600"/>
              </a:spcBef>
              <a:defRPr/>
            </a:pPr>
            <a:r>
              <a:rPr lang="ar-SA" sz="2400" b="1">
                <a:solidFill>
                  <a:prstClr val="black"/>
                </a:solidFill>
              </a:rPr>
              <a:t>رأت مشاهد رائعة، وبدا لها أنها نالت أمان وسلام السماء.</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85369" y="3095938"/>
            <a:ext cx="3755110" cy="1200329"/>
          </a:xfrm>
          <a:prstGeom prst="rect">
            <a:avLst/>
          </a:prstGeom>
          <a:noFill/>
        </p:spPr>
        <p:txBody>
          <a:bodyPr wrap="square">
            <a:spAutoFit/>
          </a:bodyPr>
          <a:lstStyle/>
          <a:p>
            <a:pPr lvl="0" algn="r" rtl="1">
              <a:spcBef>
                <a:spcPts val="600"/>
              </a:spcBef>
              <a:defRPr/>
            </a:pPr>
            <a:r>
              <a:rPr lang="ar-SA" sz="2400" b="1">
                <a:solidFill>
                  <a:prstClr val="black"/>
                </a:solidFill>
              </a:rPr>
              <a:t>كانت تفهم أنه يفهم كل ما تمر به. في إحدى اللحظات، وضع يسوع يده على رأسها وقال لها: "لا تخافي."</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8175460" y="506354"/>
            <a:ext cx="3669633" cy="1569660"/>
          </a:xfrm>
          <a:custGeom>
            <a:avLst/>
            <a:gdLst>
              <a:gd name="csX0" fmla="*/ 0 w 3669633"/>
              <a:gd name="csY0" fmla="*/ 0 h 1569660"/>
              <a:gd name="csX1" fmla="*/ 597626 w 3669633"/>
              <a:gd name="csY1" fmla="*/ 0 h 1569660"/>
              <a:gd name="csX2" fmla="*/ 1195252 w 3669633"/>
              <a:gd name="csY2" fmla="*/ 0 h 1569660"/>
              <a:gd name="csX3" fmla="*/ 1682789 w 3669633"/>
              <a:gd name="csY3" fmla="*/ 0 h 1569660"/>
              <a:gd name="csX4" fmla="*/ 2243718 w 3669633"/>
              <a:gd name="csY4" fmla="*/ 0 h 1569660"/>
              <a:gd name="csX5" fmla="*/ 2841344 w 3669633"/>
              <a:gd name="csY5" fmla="*/ 0 h 1569660"/>
              <a:gd name="csX6" fmla="*/ 3669633 w 3669633"/>
              <a:gd name="csY6" fmla="*/ 0 h 1569660"/>
              <a:gd name="csX7" fmla="*/ 3669633 w 3669633"/>
              <a:gd name="csY7" fmla="*/ 523220 h 1569660"/>
              <a:gd name="csX8" fmla="*/ 3669633 w 3669633"/>
              <a:gd name="csY8" fmla="*/ 1030743 h 1569660"/>
              <a:gd name="csX9" fmla="*/ 3669633 w 3669633"/>
              <a:gd name="csY9" fmla="*/ 1569660 h 1569660"/>
              <a:gd name="csX10" fmla="*/ 3108703 w 3669633"/>
              <a:gd name="csY10" fmla="*/ 1569660 h 1569660"/>
              <a:gd name="csX11" fmla="*/ 2584470 w 3669633"/>
              <a:gd name="csY11" fmla="*/ 1569660 h 1569660"/>
              <a:gd name="csX12" fmla="*/ 2096933 w 3669633"/>
              <a:gd name="csY12" fmla="*/ 1569660 h 1569660"/>
              <a:gd name="csX13" fmla="*/ 1499307 w 3669633"/>
              <a:gd name="csY13" fmla="*/ 1569660 h 1569660"/>
              <a:gd name="csX14" fmla="*/ 938378 w 3669633"/>
              <a:gd name="csY14" fmla="*/ 1569660 h 1569660"/>
              <a:gd name="csX15" fmla="*/ 450841 w 3669633"/>
              <a:gd name="csY15" fmla="*/ 1569660 h 1569660"/>
              <a:gd name="csX16" fmla="*/ 0 w 3669633"/>
              <a:gd name="csY16" fmla="*/ 1569660 h 1569660"/>
              <a:gd name="csX17" fmla="*/ 0 w 3669633"/>
              <a:gd name="csY17" fmla="*/ 1093530 h 1569660"/>
              <a:gd name="csX18" fmla="*/ 0 w 3669633"/>
              <a:gd name="csY18" fmla="*/ 538917 h 1569660"/>
              <a:gd name="csX19" fmla="*/ 0 w 3669633"/>
              <a:gd name="csY19" fmla="*/ 0 h 15696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669633" h="1569660"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24684" y="140988"/>
                  <a:pt x="3650341" y="354114"/>
                  <a:pt x="3669633" y="523220"/>
                </a:cubicBezTo>
                <a:cubicBezTo>
                  <a:pt x="3688925" y="692326"/>
                  <a:pt x="3652184" y="921440"/>
                  <a:pt x="3669633" y="1030743"/>
                </a:cubicBezTo>
                <a:cubicBezTo>
                  <a:pt x="3687082" y="1140046"/>
                  <a:pt x="3625502" y="1392944"/>
                  <a:pt x="3669633" y="1569660"/>
                </a:cubicBezTo>
                <a:cubicBezTo>
                  <a:pt x="3502748" y="1627830"/>
                  <a:pt x="3302425" y="1532294"/>
                  <a:pt x="3108703" y="1569660"/>
                </a:cubicBezTo>
                <a:cubicBezTo>
                  <a:pt x="2914981" y="1607026"/>
                  <a:pt x="2695409" y="1525706"/>
                  <a:pt x="2584470" y="1569660"/>
                </a:cubicBezTo>
                <a:cubicBezTo>
                  <a:pt x="2473531" y="1613614"/>
                  <a:pt x="2198333" y="1533323"/>
                  <a:pt x="2096933" y="1569660"/>
                </a:cubicBezTo>
                <a:cubicBezTo>
                  <a:pt x="1995533" y="1605997"/>
                  <a:pt x="1721965" y="1506488"/>
                  <a:pt x="1499307" y="1569660"/>
                </a:cubicBezTo>
                <a:cubicBezTo>
                  <a:pt x="1276649" y="1632832"/>
                  <a:pt x="1103911" y="1543428"/>
                  <a:pt x="938378" y="1569660"/>
                </a:cubicBezTo>
                <a:cubicBezTo>
                  <a:pt x="772845" y="1595892"/>
                  <a:pt x="690961" y="1536901"/>
                  <a:pt x="450841" y="1569660"/>
                </a:cubicBezTo>
                <a:cubicBezTo>
                  <a:pt x="210721" y="1602419"/>
                  <a:pt x="196234" y="1534286"/>
                  <a:pt x="0" y="1569660"/>
                </a:cubicBezTo>
                <a:cubicBezTo>
                  <a:pt x="-1901" y="1452443"/>
                  <a:pt x="45817" y="1318197"/>
                  <a:pt x="0" y="1093530"/>
                </a:cubicBezTo>
                <a:cubicBezTo>
                  <a:pt x="-45817" y="868863"/>
                  <a:pt x="34688" y="785267"/>
                  <a:pt x="0" y="538917"/>
                </a:cubicBezTo>
                <a:cubicBezTo>
                  <a:pt x="-34688" y="292567"/>
                  <a:pt x="45800" y="14902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rtl="1"/>
            <a:r>
              <a:rPr lang="en" sz="2000" b="1" dirty="0">
                <a:solidFill>
                  <a:schemeClr val="accent3">
                    <a:lumMod val="75000"/>
                  </a:schemeClr>
                </a:solidFill>
                <a:latin typeface="Comic Sans MS" panose="030F0702030302020204" pitchFamily="66" charset="0"/>
              </a:rPr>
              <a:t>“</a:t>
            </a:r>
            <a:r>
              <a:rPr lang="ar-SA" sz="2400" b="1" dirty="0">
                <a:solidFill>
                  <a:schemeClr val="accent3">
                    <a:lumMod val="75000"/>
                  </a:schemeClr>
                </a:solidFill>
                <a:latin typeface="Comic Sans MS" panose="030F0702030302020204" pitchFamily="66" charset="0"/>
              </a:rPr>
              <a:t>ونَحنُ نَعلَمُ أنَّ كُلَّ الأشياءِ تعمَلُ مَعًا للخَيرِ للّذينَ يُحِبّونَ اللهَ، الّذينَ هُم مَدعوّونَ حَسَبَ قَصدِهِ</a:t>
            </a:r>
            <a:r>
              <a:rPr lang="en" sz="2400" b="1" dirty="0">
                <a:solidFill>
                  <a:schemeClr val="accent3">
                    <a:lumMod val="75000"/>
                  </a:schemeClr>
                </a:solidFill>
                <a:latin typeface="Comic Sans MS" panose="030F0702030302020204" pitchFamily="66" charset="0"/>
              </a:rPr>
              <a:t>.”</a:t>
            </a:r>
            <a:br>
              <a:rPr lang="en" sz="2400" b="1" dirty="0">
                <a:solidFill>
                  <a:schemeClr val="accent3">
                    <a:lumMod val="75000"/>
                  </a:schemeClr>
                </a:solidFill>
                <a:latin typeface="Comic Sans MS" panose="030F0702030302020204" pitchFamily="66" charset="0"/>
              </a:rPr>
            </a:br>
            <a:r>
              <a:rPr lang="en" sz="2400" b="1" dirty="0">
                <a:solidFill>
                  <a:schemeClr val="accent3">
                    <a:lumMod val="75000"/>
                  </a:schemeClr>
                </a:solidFill>
                <a:latin typeface="Comic Sans MS" panose="030F0702030302020204" pitchFamily="66" charset="0"/>
              </a:rPr>
              <a:t> </a:t>
            </a:r>
            <a:r>
              <a:rPr lang="ar-SA" sz="1600" b="1" dirty="0">
                <a:solidFill>
                  <a:schemeClr val="accent3">
                    <a:lumMod val="75000"/>
                  </a:schemeClr>
                </a:solidFill>
                <a:latin typeface="Comic Sans MS" panose="030F0702030302020204" pitchFamily="66" charset="0"/>
              </a:rPr>
              <a:t>رومية </a:t>
            </a:r>
            <a:r>
              <a:rPr lang="fr-FR" sz="1600" b="1" dirty="0">
                <a:solidFill>
                  <a:schemeClr val="accent3">
                    <a:lumMod val="75000"/>
                  </a:schemeClr>
                </a:solidFill>
                <a:latin typeface="Comic Sans MS" panose="030F0702030302020204" pitchFamily="66" charset="0"/>
              </a:rPr>
              <a:t>(28:8</a:t>
            </a:r>
            <a:r>
              <a:rPr lang="en" sz="1600" b="1" dirty="0">
                <a:solidFill>
                  <a:schemeClr val="accent3">
                    <a:lumMod val="75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269907" y="567909"/>
            <a:ext cx="7222559" cy="1200329"/>
          </a:xfrm>
          <a:custGeom>
            <a:avLst/>
            <a:gdLst>
              <a:gd name="csX0" fmla="*/ 0 w 7222559"/>
              <a:gd name="csY0" fmla="*/ 0 h 1200329"/>
              <a:gd name="csX1" fmla="*/ 627807 w 7222559"/>
              <a:gd name="csY1" fmla="*/ 0 h 1200329"/>
              <a:gd name="csX2" fmla="*/ 1111163 w 7222559"/>
              <a:gd name="csY2" fmla="*/ 0 h 1200329"/>
              <a:gd name="csX3" fmla="*/ 1450068 w 7222559"/>
              <a:gd name="csY3" fmla="*/ 0 h 1200329"/>
              <a:gd name="csX4" fmla="*/ 1788972 w 7222559"/>
              <a:gd name="csY4" fmla="*/ 0 h 1200329"/>
              <a:gd name="csX5" fmla="*/ 2489005 w 7222559"/>
              <a:gd name="csY5" fmla="*/ 0 h 1200329"/>
              <a:gd name="csX6" fmla="*/ 3116812 w 7222559"/>
              <a:gd name="csY6" fmla="*/ 0 h 1200329"/>
              <a:gd name="csX7" fmla="*/ 3600168 w 7222559"/>
              <a:gd name="csY7" fmla="*/ 0 h 1200329"/>
              <a:gd name="csX8" fmla="*/ 4300201 w 7222559"/>
              <a:gd name="csY8" fmla="*/ 0 h 1200329"/>
              <a:gd name="csX9" fmla="*/ 5000233 w 7222559"/>
              <a:gd name="csY9" fmla="*/ 0 h 1200329"/>
              <a:gd name="csX10" fmla="*/ 5483589 w 7222559"/>
              <a:gd name="csY10" fmla="*/ 0 h 1200329"/>
              <a:gd name="csX11" fmla="*/ 6039170 w 7222559"/>
              <a:gd name="csY11" fmla="*/ 0 h 1200329"/>
              <a:gd name="csX12" fmla="*/ 6739203 w 7222559"/>
              <a:gd name="csY12" fmla="*/ 0 h 1200329"/>
              <a:gd name="csX13" fmla="*/ 7222559 w 7222559"/>
              <a:gd name="csY13" fmla="*/ 0 h 1200329"/>
              <a:gd name="csX14" fmla="*/ 7222559 w 7222559"/>
              <a:gd name="csY14" fmla="*/ 424116 h 1200329"/>
              <a:gd name="csX15" fmla="*/ 7222559 w 7222559"/>
              <a:gd name="csY15" fmla="*/ 788216 h 1200329"/>
              <a:gd name="csX16" fmla="*/ 7222559 w 7222559"/>
              <a:gd name="csY16" fmla="*/ 1200329 h 1200329"/>
              <a:gd name="csX17" fmla="*/ 6594752 w 7222559"/>
              <a:gd name="csY17" fmla="*/ 1200329 h 1200329"/>
              <a:gd name="csX18" fmla="*/ 6183622 w 7222559"/>
              <a:gd name="csY18" fmla="*/ 1200329 h 1200329"/>
              <a:gd name="csX19" fmla="*/ 5628040 w 7222559"/>
              <a:gd name="csY19" fmla="*/ 1200329 h 1200329"/>
              <a:gd name="csX20" fmla="*/ 5144684 w 7222559"/>
              <a:gd name="csY20" fmla="*/ 1200329 h 1200329"/>
              <a:gd name="csX21" fmla="*/ 4589103 w 7222559"/>
              <a:gd name="csY21" fmla="*/ 1200329 h 1200329"/>
              <a:gd name="csX22" fmla="*/ 3889070 w 7222559"/>
              <a:gd name="csY22" fmla="*/ 1200329 h 1200329"/>
              <a:gd name="csX23" fmla="*/ 3477940 w 7222559"/>
              <a:gd name="csY23" fmla="*/ 1200329 h 1200329"/>
              <a:gd name="csX24" fmla="*/ 2777907 w 7222559"/>
              <a:gd name="csY24" fmla="*/ 1200329 h 1200329"/>
              <a:gd name="csX25" fmla="*/ 2222326 w 7222559"/>
              <a:gd name="csY25" fmla="*/ 1200329 h 1200329"/>
              <a:gd name="csX26" fmla="*/ 1883421 w 7222559"/>
              <a:gd name="csY26" fmla="*/ 1200329 h 1200329"/>
              <a:gd name="csX27" fmla="*/ 1183389 w 7222559"/>
              <a:gd name="csY27" fmla="*/ 1200329 h 1200329"/>
              <a:gd name="csX28" fmla="*/ 555581 w 7222559"/>
              <a:gd name="csY28" fmla="*/ 1200329 h 1200329"/>
              <a:gd name="csX29" fmla="*/ 0 w 7222559"/>
              <a:gd name="csY29" fmla="*/ 1200329 h 1200329"/>
              <a:gd name="csX30" fmla="*/ 0 w 7222559"/>
              <a:gd name="csY30" fmla="*/ 824226 h 1200329"/>
              <a:gd name="csX31" fmla="*/ 0 w 7222559"/>
              <a:gd name="csY31" fmla="*/ 424116 h 1200329"/>
              <a:gd name="csX32" fmla="*/ 0 w 7222559"/>
              <a:gd name="csY32" fmla="*/ 0 h 1200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200329"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5849" y="102131"/>
                  <a:pt x="7214814" y="297229"/>
                  <a:pt x="7222559" y="424116"/>
                </a:cubicBezTo>
                <a:cubicBezTo>
                  <a:pt x="7230304" y="551003"/>
                  <a:pt x="7186064" y="637754"/>
                  <a:pt x="7222559" y="788216"/>
                </a:cubicBezTo>
                <a:cubicBezTo>
                  <a:pt x="7259054" y="938678"/>
                  <a:pt x="7199067" y="1027368"/>
                  <a:pt x="7222559" y="1200329"/>
                </a:cubicBezTo>
                <a:cubicBezTo>
                  <a:pt x="7076907" y="1220687"/>
                  <a:pt x="6846805" y="1192599"/>
                  <a:pt x="6594752" y="1200329"/>
                </a:cubicBezTo>
                <a:cubicBezTo>
                  <a:pt x="6342699" y="1208059"/>
                  <a:pt x="6381844" y="1174912"/>
                  <a:pt x="6183622" y="1200329"/>
                </a:cubicBezTo>
                <a:cubicBezTo>
                  <a:pt x="5985400" y="1225746"/>
                  <a:pt x="5848981" y="1173800"/>
                  <a:pt x="5628040" y="1200329"/>
                </a:cubicBezTo>
                <a:cubicBezTo>
                  <a:pt x="5407099" y="1226858"/>
                  <a:pt x="5351632" y="1142995"/>
                  <a:pt x="5144684" y="1200329"/>
                </a:cubicBezTo>
                <a:cubicBezTo>
                  <a:pt x="4937736" y="1257663"/>
                  <a:pt x="4744923" y="1146317"/>
                  <a:pt x="4589103" y="1200329"/>
                </a:cubicBezTo>
                <a:cubicBezTo>
                  <a:pt x="4433283" y="1254341"/>
                  <a:pt x="4211713" y="1152951"/>
                  <a:pt x="3889070" y="1200329"/>
                </a:cubicBezTo>
                <a:cubicBezTo>
                  <a:pt x="3566427" y="1247707"/>
                  <a:pt x="3626488" y="1194219"/>
                  <a:pt x="3477940" y="1200329"/>
                </a:cubicBezTo>
                <a:cubicBezTo>
                  <a:pt x="3329392" y="1206439"/>
                  <a:pt x="3047881" y="1142300"/>
                  <a:pt x="2777907" y="1200329"/>
                </a:cubicBezTo>
                <a:cubicBezTo>
                  <a:pt x="2507933" y="1258358"/>
                  <a:pt x="2488251" y="1159478"/>
                  <a:pt x="2222326" y="1200329"/>
                </a:cubicBezTo>
                <a:cubicBezTo>
                  <a:pt x="1956401" y="1241180"/>
                  <a:pt x="2046062" y="1181829"/>
                  <a:pt x="1883421" y="1200329"/>
                </a:cubicBezTo>
                <a:cubicBezTo>
                  <a:pt x="1720780" y="1218829"/>
                  <a:pt x="1504397" y="1143865"/>
                  <a:pt x="1183389" y="1200329"/>
                </a:cubicBezTo>
                <a:cubicBezTo>
                  <a:pt x="862381" y="1256793"/>
                  <a:pt x="689699" y="1190605"/>
                  <a:pt x="555581" y="1200329"/>
                </a:cubicBezTo>
                <a:cubicBezTo>
                  <a:pt x="421463" y="1210053"/>
                  <a:pt x="157157" y="1151079"/>
                  <a:pt x="0" y="1200329"/>
                </a:cubicBezTo>
                <a:cubicBezTo>
                  <a:pt x="-38137" y="1119539"/>
                  <a:pt x="8424" y="981755"/>
                  <a:pt x="0" y="824226"/>
                </a:cubicBezTo>
                <a:cubicBezTo>
                  <a:pt x="-8424" y="666697"/>
                  <a:pt x="35374" y="550841"/>
                  <a:pt x="0" y="424116"/>
                </a:cubicBezTo>
                <a:cubicBezTo>
                  <a:pt x="-35374" y="297391"/>
                  <a:pt x="47131" y="159198"/>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rtl="1"/>
            <a:r>
              <a:rPr lang="en" sz="2400" b="1" dirty="0">
                <a:solidFill>
                  <a:schemeClr val="accent1">
                    <a:lumMod val="50000"/>
                  </a:schemeClr>
                </a:solidFill>
                <a:latin typeface="Comic Sans MS" panose="030F0702030302020204" pitchFamily="66" charset="0"/>
              </a:rPr>
              <a:t>“</a:t>
            </a:r>
            <a:r>
              <a:rPr lang="ar-SA" sz="2400" b="1" dirty="0">
                <a:solidFill>
                  <a:schemeClr val="accent1">
                    <a:lumMod val="50000"/>
                  </a:schemeClr>
                </a:solidFill>
                <a:latin typeface="Comic Sans MS" panose="030F0702030302020204" pitchFamily="66" charset="0"/>
              </a:rPr>
              <a:t>لا تهتَمّوا بشَيءٍ، بل في كُلِّ شَيءٍ بالصَّلاةِ والدُّعاءِ مع الشُّكرِ، لتُعلَمْ طِلباتُكُمْ لَدَى اللهِ. 7وسَلامُ اللهِ الّذي يَفوقُ كُلَّ عَقلٍ، يَحفَظُ قُلوبَكُمْ وأفكارَكُمْ في المَسيحِ يَسوعَ.</a:t>
            </a:r>
            <a:r>
              <a:rPr lang="en" sz="2400" b="1" dirty="0">
                <a:solidFill>
                  <a:schemeClr val="accent1">
                    <a:lumMod val="50000"/>
                  </a:schemeClr>
                </a:solidFill>
                <a:latin typeface="Comic Sans MS" panose="030F0702030302020204" pitchFamily="66" charset="0"/>
              </a:rPr>
              <a:t>  </a:t>
            </a:r>
            <a:r>
              <a:rPr lang="ar-SA" sz="1600" b="1" dirty="0">
                <a:solidFill>
                  <a:schemeClr val="accent1">
                    <a:lumMod val="50000"/>
                  </a:schemeClr>
                </a:solidFill>
                <a:latin typeface="Comic Sans MS" panose="030F0702030302020204" pitchFamily="66" charset="0"/>
              </a:rPr>
              <a:t>فيلبي </a:t>
            </a:r>
            <a:r>
              <a:rPr lang="fr-FR" sz="1600" b="1" dirty="0">
                <a:solidFill>
                  <a:schemeClr val="accent1">
                    <a:lumMod val="50000"/>
                  </a:schemeClr>
                </a:solidFill>
                <a:latin typeface="Comic Sans MS" panose="030F0702030302020204" pitchFamily="66" charset="0"/>
              </a:rPr>
              <a:t>-6:4</a:t>
            </a:r>
            <a:r>
              <a:rPr lang="ar-SA" sz="1600" b="1" dirty="0">
                <a:solidFill>
                  <a:schemeClr val="accent1">
                    <a:lumMod val="50000"/>
                  </a:schemeClr>
                </a:solidFill>
                <a:latin typeface="Comic Sans MS" panose="030F0702030302020204" pitchFamily="66" charset="0"/>
              </a:rPr>
              <a:t>7</a:t>
            </a:r>
            <a:endParaRPr lang="en" sz="1600" b="1" dirty="0">
              <a:solidFill>
                <a:schemeClr val="accent1">
                  <a:lumMod val="50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126384"/>
            <a:ext cx="5901491" cy="3354765"/>
          </a:xfrm>
          <a:custGeom>
            <a:avLst/>
            <a:gdLst>
              <a:gd name="csX0" fmla="*/ 0 w 5901491"/>
              <a:gd name="csY0" fmla="*/ 0 h 3354765"/>
              <a:gd name="csX1" fmla="*/ 590149 w 5901491"/>
              <a:gd name="csY1" fmla="*/ 0 h 3354765"/>
              <a:gd name="csX2" fmla="*/ 1121283 w 5901491"/>
              <a:gd name="csY2" fmla="*/ 0 h 3354765"/>
              <a:gd name="csX3" fmla="*/ 1711432 w 5901491"/>
              <a:gd name="csY3" fmla="*/ 0 h 3354765"/>
              <a:gd name="csX4" fmla="*/ 2419611 w 5901491"/>
              <a:gd name="csY4" fmla="*/ 0 h 3354765"/>
              <a:gd name="csX5" fmla="*/ 3068775 w 5901491"/>
              <a:gd name="csY5" fmla="*/ 0 h 3354765"/>
              <a:gd name="csX6" fmla="*/ 3658924 w 5901491"/>
              <a:gd name="csY6" fmla="*/ 0 h 3354765"/>
              <a:gd name="csX7" fmla="*/ 4072029 w 5901491"/>
              <a:gd name="csY7" fmla="*/ 0 h 3354765"/>
              <a:gd name="csX8" fmla="*/ 4544148 w 5901491"/>
              <a:gd name="csY8" fmla="*/ 0 h 3354765"/>
              <a:gd name="csX9" fmla="*/ 5016267 w 5901491"/>
              <a:gd name="csY9" fmla="*/ 0 h 3354765"/>
              <a:gd name="csX10" fmla="*/ 5901491 w 5901491"/>
              <a:gd name="csY10" fmla="*/ 0 h 3354765"/>
              <a:gd name="csX11" fmla="*/ 5901491 w 5901491"/>
              <a:gd name="csY11" fmla="*/ 458485 h 3354765"/>
              <a:gd name="csX12" fmla="*/ 5901491 w 5901491"/>
              <a:gd name="csY12" fmla="*/ 1017612 h 3354765"/>
              <a:gd name="csX13" fmla="*/ 5901491 w 5901491"/>
              <a:gd name="csY13" fmla="*/ 1643835 h 3354765"/>
              <a:gd name="csX14" fmla="*/ 5901491 w 5901491"/>
              <a:gd name="csY14" fmla="*/ 2169415 h 3354765"/>
              <a:gd name="csX15" fmla="*/ 5901491 w 5901491"/>
              <a:gd name="csY15" fmla="*/ 2795637 h 3354765"/>
              <a:gd name="csX16" fmla="*/ 5901491 w 5901491"/>
              <a:gd name="csY16" fmla="*/ 3354765 h 3354765"/>
              <a:gd name="csX17" fmla="*/ 5488387 w 5901491"/>
              <a:gd name="csY17" fmla="*/ 3354765 h 3354765"/>
              <a:gd name="csX18" fmla="*/ 4780208 w 5901491"/>
              <a:gd name="csY18" fmla="*/ 3354765 h 3354765"/>
              <a:gd name="csX19" fmla="*/ 4308088 w 5901491"/>
              <a:gd name="csY19" fmla="*/ 3354765 h 3354765"/>
              <a:gd name="csX20" fmla="*/ 3658924 w 5901491"/>
              <a:gd name="csY20" fmla="*/ 3354765 h 3354765"/>
              <a:gd name="csX21" fmla="*/ 3245820 w 5901491"/>
              <a:gd name="csY21" fmla="*/ 3354765 h 3354765"/>
              <a:gd name="csX22" fmla="*/ 2596656 w 5901491"/>
              <a:gd name="csY22" fmla="*/ 3354765 h 3354765"/>
              <a:gd name="csX23" fmla="*/ 2124537 w 5901491"/>
              <a:gd name="csY23" fmla="*/ 3354765 h 3354765"/>
              <a:gd name="csX24" fmla="*/ 1416358 w 5901491"/>
              <a:gd name="csY24" fmla="*/ 3354765 h 3354765"/>
              <a:gd name="csX25" fmla="*/ 944239 w 5901491"/>
              <a:gd name="csY25" fmla="*/ 3354765 h 3354765"/>
              <a:gd name="csX26" fmla="*/ 531134 w 5901491"/>
              <a:gd name="csY26" fmla="*/ 3354765 h 3354765"/>
              <a:gd name="csX27" fmla="*/ 0 w 5901491"/>
              <a:gd name="csY27" fmla="*/ 3354765 h 3354765"/>
              <a:gd name="csX28" fmla="*/ 0 w 5901491"/>
              <a:gd name="csY28" fmla="*/ 2795638 h 3354765"/>
              <a:gd name="csX29" fmla="*/ 0 w 5901491"/>
              <a:gd name="csY29" fmla="*/ 2337153 h 3354765"/>
              <a:gd name="csX30" fmla="*/ 0 w 5901491"/>
              <a:gd name="csY30" fmla="*/ 1845121 h 3354765"/>
              <a:gd name="csX31" fmla="*/ 0 w 5901491"/>
              <a:gd name="csY31" fmla="*/ 1285993 h 3354765"/>
              <a:gd name="csX32" fmla="*/ 0 w 5901491"/>
              <a:gd name="csY32" fmla="*/ 659770 h 3354765"/>
              <a:gd name="csX33" fmla="*/ 0 w 5901491"/>
              <a:gd name="csY33" fmla="*/ 0 h 33547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354765"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32142" y="112128"/>
                  <a:pt x="5863991" y="271978"/>
                  <a:pt x="5901491" y="458485"/>
                </a:cubicBezTo>
                <a:cubicBezTo>
                  <a:pt x="5938991" y="644993"/>
                  <a:pt x="5865889" y="788608"/>
                  <a:pt x="5901491" y="1017612"/>
                </a:cubicBezTo>
                <a:cubicBezTo>
                  <a:pt x="5937093" y="1246616"/>
                  <a:pt x="5892164" y="1488160"/>
                  <a:pt x="5901491" y="1643835"/>
                </a:cubicBezTo>
                <a:cubicBezTo>
                  <a:pt x="5910818" y="1799510"/>
                  <a:pt x="5853568" y="2034426"/>
                  <a:pt x="5901491" y="2169415"/>
                </a:cubicBezTo>
                <a:cubicBezTo>
                  <a:pt x="5949414" y="2304404"/>
                  <a:pt x="5846588" y="2630649"/>
                  <a:pt x="5901491" y="2795637"/>
                </a:cubicBezTo>
                <a:cubicBezTo>
                  <a:pt x="5956394" y="2960625"/>
                  <a:pt x="5880760" y="3085052"/>
                  <a:pt x="5901491" y="3354765"/>
                </a:cubicBezTo>
                <a:cubicBezTo>
                  <a:pt x="5789826" y="3386166"/>
                  <a:pt x="5693177" y="3314189"/>
                  <a:pt x="5488387" y="3354765"/>
                </a:cubicBezTo>
                <a:cubicBezTo>
                  <a:pt x="5283597" y="3395341"/>
                  <a:pt x="5006241" y="3282708"/>
                  <a:pt x="4780208" y="3354765"/>
                </a:cubicBezTo>
                <a:cubicBezTo>
                  <a:pt x="4554175" y="3426822"/>
                  <a:pt x="4513618" y="3310177"/>
                  <a:pt x="4308088" y="3354765"/>
                </a:cubicBezTo>
                <a:cubicBezTo>
                  <a:pt x="4102558" y="3399353"/>
                  <a:pt x="3913034" y="3352641"/>
                  <a:pt x="3658924" y="3354765"/>
                </a:cubicBezTo>
                <a:cubicBezTo>
                  <a:pt x="3404814" y="3356889"/>
                  <a:pt x="3447347" y="3319031"/>
                  <a:pt x="3245820" y="3354765"/>
                </a:cubicBezTo>
                <a:cubicBezTo>
                  <a:pt x="3044293" y="3390499"/>
                  <a:pt x="2873716" y="3281792"/>
                  <a:pt x="2596656" y="3354765"/>
                </a:cubicBezTo>
                <a:cubicBezTo>
                  <a:pt x="2319596" y="3427738"/>
                  <a:pt x="2321981" y="3317732"/>
                  <a:pt x="2124537" y="3354765"/>
                </a:cubicBezTo>
                <a:cubicBezTo>
                  <a:pt x="1927093" y="3391798"/>
                  <a:pt x="1614415" y="3316114"/>
                  <a:pt x="1416358" y="3354765"/>
                </a:cubicBezTo>
                <a:cubicBezTo>
                  <a:pt x="1218301" y="3393416"/>
                  <a:pt x="1127108" y="3342485"/>
                  <a:pt x="944239" y="3354765"/>
                </a:cubicBezTo>
                <a:cubicBezTo>
                  <a:pt x="761370" y="3367045"/>
                  <a:pt x="676390" y="3332912"/>
                  <a:pt x="531134" y="3354765"/>
                </a:cubicBezTo>
                <a:cubicBezTo>
                  <a:pt x="385878" y="3376618"/>
                  <a:pt x="199639" y="3335786"/>
                  <a:pt x="0" y="3354765"/>
                </a:cubicBezTo>
                <a:cubicBezTo>
                  <a:pt x="-55434" y="3183422"/>
                  <a:pt x="1486" y="3042925"/>
                  <a:pt x="0" y="2795638"/>
                </a:cubicBezTo>
                <a:cubicBezTo>
                  <a:pt x="-1486" y="2548351"/>
                  <a:pt x="31240" y="2499275"/>
                  <a:pt x="0" y="2337153"/>
                </a:cubicBezTo>
                <a:cubicBezTo>
                  <a:pt x="-31240" y="2175032"/>
                  <a:pt x="3390" y="2089678"/>
                  <a:pt x="0" y="1845121"/>
                </a:cubicBezTo>
                <a:cubicBezTo>
                  <a:pt x="-3390" y="1600564"/>
                  <a:pt x="54768" y="1563105"/>
                  <a:pt x="0" y="1285993"/>
                </a:cubicBezTo>
                <a:cubicBezTo>
                  <a:pt x="-54768" y="1008881"/>
                  <a:pt x="43333" y="917632"/>
                  <a:pt x="0" y="659770"/>
                </a:cubicBezTo>
                <a:cubicBezTo>
                  <a:pt x="-43333" y="401908"/>
                  <a:pt x="16489" y="230391"/>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rtl="1"/>
            <a:r>
              <a:rPr lang="en" sz="2800" b="1" dirty="0">
                <a:ln>
                  <a:solidFill>
                    <a:srgbClr val="9F4E4B"/>
                  </a:solidFill>
                </a:ln>
                <a:solidFill>
                  <a:srgbClr val="9F4E4B"/>
                </a:solidFill>
                <a:latin typeface="Comic Sans MS" panose="030F0702030302020204" pitchFamily="66" charset="0"/>
              </a:rPr>
              <a:t>“</a:t>
            </a:r>
            <a:r>
              <a:rPr lang="ar-SA" sz="2800" b="1" dirty="0">
                <a:ln>
                  <a:solidFill>
                    <a:srgbClr val="9F4E4B"/>
                  </a:solidFill>
                </a:ln>
                <a:solidFill>
                  <a:srgbClr val="9F4E4B"/>
                </a:solidFill>
                <a:latin typeface="Comic Sans MS" panose="030F0702030302020204" pitchFamily="66" charset="0"/>
              </a:rPr>
              <a:t>اِحسِبوهُ كُلَّ فرَحٍ يا إخوَتي حينَما تقَعونَ في تجارِبَ مُتَنَوِّعَةٍ، 3عالِمينَ أنَّ امتِحانَ إيمانِكُمْ يُنشِئُ صَبرًا. 4وأمّا الصَّبرُ فليَكُنْ لهُ عَمَلٌ تامٌّ، لكَيْ تكونوا تامّينَ وكامِلينَ غَيرَ ناقِصينَ في شَيءٍ.</a:t>
            </a:r>
            <a:r>
              <a:rPr lang="en" sz="2800" b="1" dirty="0">
                <a:ln>
                  <a:solidFill>
                    <a:srgbClr val="9F4E4B"/>
                  </a:solidFill>
                </a:ln>
                <a:solidFill>
                  <a:srgbClr val="9F4E4B"/>
                </a:solidFill>
                <a:latin typeface="Comic Sans MS" panose="030F0702030302020204" pitchFamily="66" charset="0"/>
              </a:rPr>
              <a:t>.” ,,,</a:t>
            </a:r>
            <a:r>
              <a:rPr lang="ar-SA" sz="2800" b="1" dirty="0">
                <a:ln>
                  <a:solidFill>
                    <a:srgbClr val="9F4E4B"/>
                  </a:solidFill>
                </a:ln>
                <a:solidFill>
                  <a:srgbClr val="9F4E4B"/>
                </a:solidFill>
                <a:latin typeface="Comic Sans MS" panose="030F0702030302020204" pitchFamily="66" charset="0"/>
              </a:rPr>
              <a:t> طوبَى للرَّجُلِ الّذي يَحتَمِلُ التَّجرِبَةَ، لأنَّهُ إذا تزَكَّى يَنالُ «إكليلَ الحياةِ» الّذي وعَدَ بهِ الرَّبُّ للّذينَ يُحِبّونَهُ.</a:t>
            </a:r>
            <a:endParaRPr lang="fr-FR" sz="2800" b="1" dirty="0">
              <a:ln>
                <a:solidFill>
                  <a:srgbClr val="9F4E4B"/>
                </a:solidFill>
              </a:ln>
              <a:solidFill>
                <a:srgbClr val="9F4E4B"/>
              </a:solidFill>
              <a:latin typeface="Comic Sans MS" panose="030F0702030302020204" pitchFamily="66" charset="0"/>
            </a:endParaRPr>
          </a:p>
          <a:p>
            <a:pPr algn="ctr" rtl="1"/>
            <a:r>
              <a:rPr lang="en" sz="1600" b="1" dirty="0">
                <a:ln>
                  <a:solidFill>
                    <a:srgbClr val="9F4E4B"/>
                  </a:solidFill>
                </a:ln>
                <a:solidFill>
                  <a:srgbClr val="9F4E4B"/>
                </a:solidFill>
                <a:latin typeface="Comic Sans MS" panose="030F0702030302020204" pitchFamily="66" charset="0"/>
              </a:rPr>
              <a:t>)</a:t>
            </a:r>
            <a:r>
              <a:rPr lang="ar-SA" sz="1600" b="1" dirty="0">
                <a:ln>
                  <a:solidFill>
                    <a:srgbClr val="9F4E4B"/>
                  </a:solidFill>
                </a:ln>
                <a:solidFill>
                  <a:srgbClr val="9F4E4B"/>
                </a:solidFill>
                <a:latin typeface="Comic Sans MS" panose="030F0702030302020204" pitchFamily="66" charset="0"/>
              </a:rPr>
              <a:t>يعقوب </a:t>
            </a:r>
            <a:r>
              <a:rPr lang="fr-FR" sz="1600" b="1" dirty="0">
                <a:ln>
                  <a:solidFill>
                    <a:srgbClr val="9F4E4B"/>
                  </a:solidFill>
                </a:ln>
                <a:solidFill>
                  <a:srgbClr val="9F4E4B"/>
                </a:solidFill>
                <a:latin typeface="Comic Sans MS" panose="030F0702030302020204" pitchFamily="66" charset="0"/>
              </a:rPr>
              <a:t>2:1</a:t>
            </a:r>
            <a:r>
              <a:rPr lang="ar-SA" sz="1600" b="1" dirty="0">
                <a:ln>
                  <a:solidFill>
                    <a:srgbClr val="9F4E4B"/>
                  </a:solidFill>
                </a:ln>
                <a:solidFill>
                  <a:srgbClr val="9F4E4B"/>
                </a:solidFill>
                <a:latin typeface="Comic Sans MS" panose="030F0702030302020204" pitchFamily="66" charset="0"/>
              </a:rPr>
              <a:t>-4، 12</a:t>
            </a:r>
            <a:r>
              <a:rPr lang="en" sz="1600" b="1" dirty="0">
                <a:ln>
                  <a:solidFill>
                    <a:srgbClr val="9F4E4B"/>
                  </a:solidFill>
                </a:ln>
                <a:solidFill>
                  <a:srgbClr val="9F4E4B"/>
                </a:solidFill>
                <a:latin typeface="Comic Sans MS" panose="030F0702030302020204" pitchFamily="66" charset="0"/>
              </a:rPr>
              <a:t>(</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48520" y="5825020"/>
            <a:ext cx="11652186" cy="707886"/>
          </a:xfrm>
          <a:custGeom>
            <a:avLst/>
            <a:gdLst>
              <a:gd name="csX0" fmla="*/ 0 w 11652186"/>
              <a:gd name="csY0" fmla="*/ 0 h 707886"/>
              <a:gd name="csX1" fmla="*/ 699131 w 11652186"/>
              <a:gd name="csY1" fmla="*/ 0 h 707886"/>
              <a:gd name="csX2" fmla="*/ 1398262 w 11652186"/>
              <a:gd name="csY2" fmla="*/ 0 h 707886"/>
              <a:gd name="csX3" fmla="*/ 1747828 w 11652186"/>
              <a:gd name="csY3" fmla="*/ 0 h 707886"/>
              <a:gd name="csX4" fmla="*/ 1980872 w 11652186"/>
              <a:gd name="csY4" fmla="*/ 0 h 707886"/>
              <a:gd name="csX5" fmla="*/ 2680003 w 11652186"/>
              <a:gd name="csY5" fmla="*/ 0 h 707886"/>
              <a:gd name="csX6" fmla="*/ 3146090 w 11652186"/>
              <a:gd name="csY6" fmla="*/ 0 h 707886"/>
              <a:gd name="csX7" fmla="*/ 3495656 w 11652186"/>
              <a:gd name="csY7" fmla="*/ 0 h 707886"/>
              <a:gd name="csX8" fmla="*/ 4078265 w 11652186"/>
              <a:gd name="csY8" fmla="*/ 0 h 707886"/>
              <a:gd name="csX9" fmla="*/ 4427831 w 11652186"/>
              <a:gd name="csY9" fmla="*/ 0 h 707886"/>
              <a:gd name="csX10" fmla="*/ 5126962 w 11652186"/>
              <a:gd name="csY10" fmla="*/ 0 h 707886"/>
              <a:gd name="csX11" fmla="*/ 5476527 w 11652186"/>
              <a:gd name="csY11" fmla="*/ 0 h 707886"/>
              <a:gd name="csX12" fmla="*/ 6059137 w 11652186"/>
              <a:gd name="csY12" fmla="*/ 0 h 707886"/>
              <a:gd name="csX13" fmla="*/ 6758268 w 11652186"/>
              <a:gd name="csY13" fmla="*/ 0 h 707886"/>
              <a:gd name="csX14" fmla="*/ 7340877 w 11652186"/>
              <a:gd name="csY14" fmla="*/ 0 h 707886"/>
              <a:gd name="csX15" fmla="*/ 7806965 w 11652186"/>
              <a:gd name="csY15" fmla="*/ 0 h 707886"/>
              <a:gd name="csX16" fmla="*/ 8506096 w 11652186"/>
              <a:gd name="csY16" fmla="*/ 0 h 707886"/>
              <a:gd name="csX17" fmla="*/ 9088705 w 11652186"/>
              <a:gd name="csY17" fmla="*/ 0 h 707886"/>
              <a:gd name="csX18" fmla="*/ 9671314 w 11652186"/>
              <a:gd name="csY18" fmla="*/ 0 h 707886"/>
              <a:gd name="csX19" fmla="*/ 10137402 w 11652186"/>
              <a:gd name="csY19" fmla="*/ 0 h 707886"/>
              <a:gd name="csX20" fmla="*/ 10370446 w 11652186"/>
              <a:gd name="csY20" fmla="*/ 0 h 707886"/>
              <a:gd name="csX21" fmla="*/ 11652186 w 11652186"/>
              <a:gd name="csY21" fmla="*/ 0 h 707886"/>
              <a:gd name="csX22" fmla="*/ 11652186 w 11652186"/>
              <a:gd name="csY22" fmla="*/ 353943 h 707886"/>
              <a:gd name="csX23" fmla="*/ 11652186 w 11652186"/>
              <a:gd name="csY23" fmla="*/ 707886 h 707886"/>
              <a:gd name="csX24" fmla="*/ 10836533 w 11652186"/>
              <a:gd name="csY24" fmla="*/ 707886 h 707886"/>
              <a:gd name="csX25" fmla="*/ 10253924 w 11652186"/>
              <a:gd name="csY25" fmla="*/ 707886 h 707886"/>
              <a:gd name="csX26" fmla="*/ 9671314 w 11652186"/>
              <a:gd name="csY26" fmla="*/ 707886 h 707886"/>
              <a:gd name="csX27" fmla="*/ 9088705 w 11652186"/>
              <a:gd name="csY27" fmla="*/ 707886 h 707886"/>
              <a:gd name="csX28" fmla="*/ 8389574 w 11652186"/>
              <a:gd name="csY28" fmla="*/ 707886 h 707886"/>
              <a:gd name="csX29" fmla="*/ 8040008 w 11652186"/>
              <a:gd name="csY29" fmla="*/ 707886 h 707886"/>
              <a:gd name="csX30" fmla="*/ 7690443 w 11652186"/>
              <a:gd name="csY30" fmla="*/ 707886 h 707886"/>
              <a:gd name="csX31" fmla="*/ 6991312 w 11652186"/>
              <a:gd name="csY31" fmla="*/ 707886 h 707886"/>
              <a:gd name="csX32" fmla="*/ 6408702 w 11652186"/>
              <a:gd name="csY32" fmla="*/ 707886 h 707886"/>
              <a:gd name="csX33" fmla="*/ 6059137 w 11652186"/>
              <a:gd name="csY33" fmla="*/ 707886 h 707886"/>
              <a:gd name="csX34" fmla="*/ 5360006 w 11652186"/>
              <a:gd name="csY34" fmla="*/ 707886 h 707886"/>
              <a:gd name="csX35" fmla="*/ 5010440 w 11652186"/>
              <a:gd name="csY35" fmla="*/ 707886 h 707886"/>
              <a:gd name="csX36" fmla="*/ 4660874 w 11652186"/>
              <a:gd name="csY36" fmla="*/ 707886 h 707886"/>
              <a:gd name="csX37" fmla="*/ 3961743 w 11652186"/>
              <a:gd name="csY37" fmla="*/ 707886 h 707886"/>
              <a:gd name="csX38" fmla="*/ 3379134 w 11652186"/>
              <a:gd name="csY38" fmla="*/ 707886 h 707886"/>
              <a:gd name="csX39" fmla="*/ 3029568 w 11652186"/>
              <a:gd name="csY39" fmla="*/ 707886 h 707886"/>
              <a:gd name="csX40" fmla="*/ 2330437 w 11652186"/>
              <a:gd name="csY40" fmla="*/ 707886 h 707886"/>
              <a:gd name="csX41" fmla="*/ 2097393 w 11652186"/>
              <a:gd name="csY41" fmla="*/ 707886 h 707886"/>
              <a:gd name="csX42" fmla="*/ 1864350 w 11652186"/>
              <a:gd name="csY42" fmla="*/ 707886 h 707886"/>
              <a:gd name="csX43" fmla="*/ 1048697 w 11652186"/>
              <a:gd name="csY43" fmla="*/ 707886 h 707886"/>
              <a:gd name="csX44" fmla="*/ 0 w 11652186"/>
              <a:gd name="csY44" fmla="*/ 707886 h 707886"/>
              <a:gd name="csX45" fmla="*/ 0 w 11652186"/>
              <a:gd name="csY45" fmla="*/ 368101 h 707886"/>
              <a:gd name="csX46" fmla="*/ 0 w 11652186"/>
              <a:gd name="csY46" fmla="*/ 0 h 707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707886"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93460" y="140985"/>
                  <a:pt x="11627448" y="276772"/>
                  <a:pt x="11652186" y="353943"/>
                </a:cubicBezTo>
                <a:cubicBezTo>
                  <a:pt x="11676924" y="431114"/>
                  <a:pt x="11618119" y="583303"/>
                  <a:pt x="11652186" y="707886"/>
                </a:cubicBezTo>
                <a:cubicBezTo>
                  <a:pt x="11401133" y="784633"/>
                  <a:pt x="11047004" y="674794"/>
                  <a:pt x="10836533" y="707886"/>
                </a:cubicBezTo>
                <a:cubicBezTo>
                  <a:pt x="10626062" y="740978"/>
                  <a:pt x="10439387" y="644655"/>
                  <a:pt x="10253924" y="707886"/>
                </a:cubicBezTo>
                <a:cubicBezTo>
                  <a:pt x="10068461" y="771117"/>
                  <a:pt x="9792305" y="642318"/>
                  <a:pt x="9671314" y="707886"/>
                </a:cubicBezTo>
                <a:cubicBezTo>
                  <a:pt x="9550323" y="773454"/>
                  <a:pt x="9305600" y="685791"/>
                  <a:pt x="9088705" y="707886"/>
                </a:cubicBezTo>
                <a:cubicBezTo>
                  <a:pt x="8871810" y="729981"/>
                  <a:pt x="8735280" y="647460"/>
                  <a:pt x="8389574" y="707886"/>
                </a:cubicBezTo>
                <a:cubicBezTo>
                  <a:pt x="8043868" y="768312"/>
                  <a:pt x="8180782" y="701257"/>
                  <a:pt x="8040008" y="707886"/>
                </a:cubicBezTo>
                <a:cubicBezTo>
                  <a:pt x="7899234" y="714515"/>
                  <a:pt x="7811182" y="703428"/>
                  <a:pt x="7690443" y="707886"/>
                </a:cubicBezTo>
                <a:cubicBezTo>
                  <a:pt x="7569705" y="712344"/>
                  <a:pt x="7136207" y="656765"/>
                  <a:pt x="6991312" y="707886"/>
                </a:cubicBezTo>
                <a:cubicBezTo>
                  <a:pt x="6846417" y="759007"/>
                  <a:pt x="6693595" y="671604"/>
                  <a:pt x="6408702" y="707886"/>
                </a:cubicBezTo>
                <a:cubicBezTo>
                  <a:pt x="6123809" y="744168"/>
                  <a:pt x="6144979" y="672938"/>
                  <a:pt x="6059137" y="707886"/>
                </a:cubicBezTo>
                <a:cubicBezTo>
                  <a:pt x="5973295" y="742834"/>
                  <a:pt x="5586090" y="652775"/>
                  <a:pt x="5360006" y="707886"/>
                </a:cubicBezTo>
                <a:cubicBezTo>
                  <a:pt x="5133922" y="762997"/>
                  <a:pt x="5106788" y="679493"/>
                  <a:pt x="5010440" y="707886"/>
                </a:cubicBezTo>
                <a:cubicBezTo>
                  <a:pt x="4914092" y="736279"/>
                  <a:pt x="4758382" y="672393"/>
                  <a:pt x="4660874" y="707886"/>
                </a:cubicBezTo>
                <a:cubicBezTo>
                  <a:pt x="4563366" y="743379"/>
                  <a:pt x="4114092" y="660488"/>
                  <a:pt x="3961743" y="707886"/>
                </a:cubicBezTo>
                <a:cubicBezTo>
                  <a:pt x="3809394" y="755284"/>
                  <a:pt x="3619293" y="646568"/>
                  <a:pt x="3379134" y="707886"/>
                </a:cubicBezTo>
                <a:cubicBezTo>
                  <a:pt x="3138975" y="769204"/>
                  <a:pt x="3141818" y="701773"/>
                  <a:pt x="3029568" y="707886"/>
                </a:cubicBezTo>
                <a:cubicBezTo>
                  <a:pt x="2917318" y="713999"/>
                  <a:pt x="2647328" y="628504"/>
                  <a:pt x="2330437" y="707886"/>
                </a:cubicBezTo>
                <a:cubicBezTo>
                  <a:pt x="2013546" y="787268"/>
                  <a:pt x="2174957" y="707688"/>
                  <a:pt x="2097393" y="707886"/>
                </a:cubicBezTo>
                <a:cubicBezTo>
                  <a:pt x="2019829" y="708084"/>
                  <a:pt x="1937718" y="704610"/>
                  <a:pt x="1864350" y="707886"/>
                </a:cubicBezTo>
                <a:cubicBezTo>
                  <a:pt x="1790982" y="711162"/>
                  <a:pt x="1340392" y="673852"/>
                  <a:pt x="1048697" y="707886"/>
                </a:cubicBezTo>
                <a:cubicBezTo>
                  <a:pt x="757002" y="741920"/>
                  <a:pt x="362760" y="645859"/>
                  <a:pt x="0" y="707886"/>
                </a:cubicBezTo>
                <a:cubicBezTo>
                  <a:pt x="-761" y="636546"/>
                  <a:pt x="11926" y="523195"/>
                  <a:pt x="0" y="368101"/>
                </a:cubicBezTo>
                <a:cubicBezTo>
                  <a:pt x="-11926" y="213007"/>
                  <a:pt x="24483" y="150362"/>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rtl="1"/>
            <a:r>
              <a:rPr lang="en" sz="2000" b="1" dirty="0">
                <a:solidFill>
                  <a:schemeClr val="accent2">
                    <a:lumMod val="50000"/>
                  </a:schemeClr>
                </a:solidFill>
                <a:latin typeface="Comic Sans MS" panose="030F0702030302020204" pitchFamily="66" charset="0"/>
              </a:rPr>
              <a:t>“</a:t>
            </a:r>
            <a:r>
              <a:rPr lang="ar-SA" sz="2000" b="1" dirty="0">
                <a:solidFill>
                  <a:schemeClr val="accent2">
                    <a:lumMod val="50000"/>
                  </a:schemeClr>
                </a:solidFill>
                <a:latin typeface="Comic Sans MS" panose="030F0702030302020204" pitchFamily="66" charset="0"/>
              </a:rPr>
              <a:t>فقالَ لي: «تكفيكَ نِعمَتي، لأنَّ قوَّتي في الضَّعفِ تُكمَلُ». فبكُلِّ سُرورٍ أفتَخِرُ بالحَريِّ في ضَعَفاتي، لكَيْ تحِلَّ علَيَّ قوَّةُ المَسيحِ</a:t>
            </a:r>
            <a:r>
              <a:rPr lang="en" sz="2000" b="1" dirty="0">
                <a:solidFill>
                  <a:schemeClr val="accent2">
                    <a:lumMod val="50000"/>
                  </a:schemeClr>
                </a:solidFill>
                <a:latin typeface="Comic Sans MS" panose="030F0702030302020204" pitchFamily="66" charset="0"/>
              </a:rPr>
              <a:t>.</a:t>
            </a:r>
            <a:br>
              <a:rPr lang="en" sz="2000" b="1" dirty="0">
                <a:solidFill>
                  <a:schemeClr val="accent2">
                    <a:lumMod val="50000"/>
                  </a:schemeClr>
                </a:solidFill>
                <a:latin typeface="Comic Sans MS" panose="030F0702030302020204" pitchFamily="66" charset="0"/>
              </a:rPr>
            </a:br>
            <a:r>
              <a:rPr lang="en" sz="2000" b="1" dirty="0">
                <a:solidFill>
                  <a:schemeClr val="accent2">
                    <a:lumMod val="50000"/>
                  </a:schemeClr>
                </a:solidFill>
                <a:latin typeface="Comic Sans MS" panose="030F0702030302020204" pitchFamily="66" charset="0"/>
              </a:rPr>
              <a:t> </a:t>
            </a:r>
            <a:r>
              <a:rPr lang="ar-SA" sz="1600" b="1" dirty="0">
                <a:solidFill>
                  <a:schemeClr val="accent2">
                    <a:lumMod val="50000"/>
                  </a:schemeClr>
                </a:solidFill>
                <a:latin typeface="Comic Sans MS" panose="030F0702030302020204" pitchFamily="66" charset="0"/>
              </a:rPr>
              <a:t>2 كورنثوس </a:t>
            </a:r>
            <a:r>
              <a:rPr lang="fr-FR" sz="1600" b="1" dirty="0">
                <a:solidFill>
                  <a:schemeClr val="accent2">
                    <a:lumMod val="50000"/>
                  </a:schemeClr>
                </a:solidFill>
                <a:latin typeface="Comic Sans MS" panose="030F0702030302020204" pitchFamily="66" charset="0"/>
              </a:rPr>
              <a:t>9:12</a:t>
            </a:r>
            <a:endParaRPr lang="en"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794</TotalTime>
  <Words>1082</Words>
  <Application>Microsoft Office PowerPoint</Application>
  <PresentationFormat>Panorámica</PresentationFormat>
  <Paragraphs>63</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Aptos</vt:lpstr>
      <vt:lpstr>Aptos Display</vt:lpstr>
      <vt:lpstr>Arial</vt:lpstr>
      <vt:lpstr>Calibri</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117</cp:revision>
  <dcterms:created xsi:type="dcterms:W3CDTF">2026-04-25T14:07:55Z</dcterms:created>
  <dcterms:modified xsi:type="dcterms:W3CDTF">2026-06-07T18:20:24Z</dcterms:modified>
</cp:coreProperties>
</file>