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AED"/>
    <a:srgbClr val="8B2229"/>
    <a:srgbClr val="FFFF99"/>
    <a:srgbClr val="A47032"/>
    <a:srgbClr val="CF9E63"/>
    <a:srgbClr val="DF7E8A"/>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pPr algn="ctr" rtl="1"/>
          <a:r>
            <a:rPr lang="ar-SA" sz="2000" b="1" noProof="0" dirty="0">
              <a:effectLst>
                <a:outerShdw blurRad="38100" dist="38100" dir="2700000" algn="tl">
                  <a:srgbClr val="000000"/>
                </a:outerShdw>
              </a:effectLst>
            </a:rPr>
            <a:t>تعرف على شخص ما وابن صداقة مع الوقت</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pPr algn="ctr" rtl="1"/>
          <a:r>
            <a:rPr lang="ar-SA" sz="2000" b="1" noProof="0">
              <a:effectLst>
                <a:outerShdw blurRad="38100" dist="38100" dir="2700000" algn="tl">
                  <a:srgbClr val="000000"/>
                </a:outerShdw>
              </a:effectLst>
            </a:rPr>
            <a:t>صلوا لكي يعمل الروح القدس على قلب الشخص. صل من أجل الفرص المناسبة للتفاعل معهم</a:t>
          </a:r>
          <a:endParaRPr lang="en-U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pPr algn="ctr" rtl="1"/>
          <a:r>
            <a:rPr lang="ar-SA" sz="2000" b="1" noProof="0">
              <a:effectLst>
                <a:outerShdw blurRad="38100" dist="38100" dir="2700000" algn="tl">
                  <a:srgbClr val="000000"/>
                </a:outerShdw>
              </a:effectLst>
            </a:rPr>
            <a:t>ابحث عن طرق طبيعية للحديث عن تجارب إيمانك أو تقديم دعاء من أجلها</a:t>
          </a:r>
          <a:endParaRPr lang="en-U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pPr algn="ctr" rtl="1"/>
          <a:r>
            <a:rPr lang="ar-SA" sz="2000" b="1" noProof="0">
              <a:effectLst>
                <a:outerShdw blurRad="38100" dist="38100" dir="2700000" algn="tl">
                  <a:srgbClr val="000000"/>
                </a:outerShdw>
              </a:effectLst>
            </a:rPr>
            <a:t>ابحث عن طرق لربط صديقك الجديد بآخرين من كنيستك</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pPr algn="ctr" rtl="1"/>
          <a:r>
            <a:rPr lang="ar-SA" sz="2000" b="1" noProof="0" dirty="0">
              <a:effectLst>
                <a:outerShdw blurRad="38100" dist="38100" dir="2700000" algn="tl">
                  <a:srgbClr val="000000"/>
                </a:outerShdw>
              </a:effectLst>
            </a:rPr>
            <a:t>صل بشأن الاحتياجات أو الأسئلة المحددة التي قد تكون لدى صديقك الجديد</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pPr algn="ctr" rtl="1"/>
          <a:r>
            <a:rPr lang="ar-SA" sz="2000" b="1" noProof="0" dirty="0">
              <a:effectLst>
                <a:outerShdw blurRad="38100" dist="38100" dir="2700000" algn="tl">
                  <a:srgbClr val="000000"/>
                </a:outerShdw>
              </a:effectLst>
            </a:rPr>
            <a:t>ابحث عن فرصة لتظهر لهم كيف يقدم الكتاب المقدس الراحة والنصيحة والإرشاد في حياتنا</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pPr algn="ctr" rtl="1"/>
          <a:r>
            <a:rPr lang="ar-SA" sz="1800" b="1" noProof="0" dirty="0">
              <a:effectLst>
                <a:outerShdw blurRad="38100" dist="38100" dir="2700000" algn="tl">
                  <a:srgbClr val="000000"/>
                </a:outerShdw>
              </a:effectLst>
            </a:rPr>
            <a:t>سيأتي وقت سترغب فيه في سؤال صديقك إذا كان يرغب في دراسة الكتاب المقدس معك. لاحقا، قد يرغب صديقك في التعميد</a:t>
          </a:r>
          <a:endParaRPr lang="en-US" sz="18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val="rev"/>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custScaleX="98821" custScaleY="117071" custLinFactNeighborY="-17634"/>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custLinFactNeighborX="-40351" custLinFactNeighborY="21081"/>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37958" y="0"/>
          <a:ext cx="6363154" cy="99060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outerShdw>
              </a:effectLst>
            </a:rPr>
            <a:t>تعرف على شخص ما وابن صداقة مع الوقت</a:t>
          </a:r>
          <a:endParaRPr lang="en-US" sz="2000" kern="1200" noProof="0" dirty="0">
            <a:effectLst>
              <a:outerShdw blurRad="38100" dist="38100" dir="2700000" algn="tl">
                <a:srgbClr val="000000"/>
              </a:outerShdw>
            </a:effectLst>
          </a:endParaRPr>
        </a:p>
      </dsp:txBody>
      <dsp:txXfrm>
        <a:off x="37958" y="0"/>
        <a:ext cx="5006905" cy="990608"/>
      </dsp:txXfrm>
    </dsp:sp>
    <dsp:sp modelId="{9538B107-EE65-49D0-9F5D-5598CD715114}">
      <dsp:nvSpPr>
        <dsp:cNvPr id="0" name=""/>
        <dsp:cNvSpPr/>
      </dsp:nvSpPr>
      <dsp:spPr>
        <a:xfrm>
          <a:off x="5066640" y="156840"/>
          <a:ext cx="1287814" cy="676928"/>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1075224"/>
          <a:ext cx="6439070" cy="846160"/>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a:effectLst>
                <a:outerShdw blurRad="38100" dist="38100" dir="2700000" algn="tl">
                  <a:srgbClr val="000000"/>
                </a:outerShdw>
              </a:effectLst>
            </a:rPr>
            <a:t>صلوا لكي يعمل الروح القدس على قلب الشخص. صل من أجل الفرص المناسبة للتفاعل معهم</a:t>
          </a:r>
          <a:endParaRPr lang="en-US" sz="2000" kern="1200" noProof="0" dirty="0">
            <a:effectLst>
              <a:outerShdw blurRad="38100" dist="38100" dir="2700000" algn="tl">
                <a:srgbClr val="000000"/>
              </a:outerShdw>
            </a:effectLst>
          </a:endParaRPr>
        </a:p>
      </dsp:txBody>
      <dsp:txXfrm>
        <a:off x="0" y="1075224"/>
        <a:ext cx="5066640" cy="846160"/>
      </dsp:txXfrm>
    </dsp:sp>
    <dsp:sp modelId="{7CC3D154-8893-4B64-A075-0FFEF94DB834}">
      <dsp:nvSpPr>
        <dsp:cNvPr id="0" name=""/>
        <dsp:cNvSpPr/>
      </dsp:nvSpPr>
      <dsp:spPr>
        <a:xfrm>
          <a:off x="5066640" y="1159841"/>
          <a:ext cx="1287814" cy="676928"/>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2006001"/>
          <a:ext cx="6439070" cy="846160"/>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a:effectLst>
                <a:outerShdw blurRad="38100" dist="38100" dir="2700000" algn="tl">
                  <a:srgbClr val="000000"/>
                </a:outerShdw>
              </a:effectLst>
            </a:rPr>
            <a:t>ابحث عن طرق طبيعية للحديث عن تجارب إيمانك أو تقديم دعاء من أجلها</a:t>
          </a:r>
          <a:endParaRPr lang="en-US" sz="2000" kern="1200" noProof="0" dirty="0">
            <a:effectLst>
              <a:outerShdw blurRad="38100" dist="38100" dir="2700000" algn="tl">
                <a:srgbClr val="000000"/>
              </a:outerShdw>
            </a:effectLst>
          </a:endParaRPr>
        </a:p>
      </dsp:txBody>
      <dsp:txXfrm>
        <a:off x="0" y="2006001"/>
        <a:ext cx="5066640" cy="846160"/>
      </dsp:txXfrm>
    </dsp:sp>
    <dsp:sp modelId="{DDB3EC3B-5C73-4A6D-A5F5-14CA1F2861F5}">
      <dsp:nvSpPr>
        <dsp:cNvPr id="0" name=""/>
        <dsp:cNvSpPr/>
      </dsp:nvSpPr>
      <dsp:spPr>
        <a:xfrm>
          <a:off x="5066640" y="2090617"/>
          <a:ext cx="1287814" cy="676928"/>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936778"/>
          <a:ext cx="6439070" cy="846160"/>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a:effectLst>
                <a:outerShdw blurRad="38100" dist="38100" dir="2700000" algn="tl">
                  <a:srgbClr val="000000"/>
                </a:outerShdw>
              </a:effectLst>
            </a:rPr>
            <a:t>ابحث عن طرق لربط صديقك الجديد بآخرين من كنيستك</a:t>
          </a:r>
          <a:endParaRPr lang="en-US" sz="2000" kern="1200" noProof="0" dirty="0">
            <a:effectLst>
              <a:outerShdw blurRad="38100" dist="38100" dir="2700000" algn="tl">
                <a:srgbClr val="000000"/>
              </a:outerShdw>
            </a:effectLst>
          </a:endParaRPr>
        </a:p>
      </dsp:txBody>
      <dsp:txXfrm>
        <a:off x="0" y="2936778"/>
        <a:ext cx="5066640" cy="846160"/>
      </dsp:txXfrm>
    </dsp:sp>
    <dsp:sp modelId="{496CCAE7-4740-4432-8899-C78F2FF5B981}">
      <dsp:nvSpPr>
        <dsp:cNvPr id="0" name=""/>
        <dsp:cNvSpPr/>
      </dsp:nvSpPr>
      <dsp:spPr>
        <a:xfrm>
          <a:off x="5066640" y="3021394"/>
          <a:ext cx="1287814" cy="676928"/>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67555"/>
          <a:ext cx="6439070" cy="846160"/>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outerShdw>
              </a:effectLst>
            </a:rPr>
            <a:t>صل بشأن الاحتياجات أو الأسئلة المحددة التي قد تكون لدى صديقك الجديد</a:t>
          </a:r>
          <a:endParaRPr lang="en-US" sz="2000" kern="1200" noProof="0" dirty="0">
            <a:effectLst>
              <a:outerShdw blurRad="38100" dist="38100" dir="2700000" algn="tl">
                <a:srgbClr val="000000"/>
              </a:outerShdw>
            </a:effectLst>
          </a:endParaRPr>
        </a:p>
      </dsp:txBody>
      <dsp:txXfrm>
        <a:off x="0" y="3867555"/>
        <a:ext cx="5066640" cy="846160"/>
      </dsp:txXfrm>
    </dsp:sp>
    <dsp:sp modelId="{25CE39D9-4230-44D9-938B-F184DE13B44C}">
      <dsp:nvSpPr>
        <dsp:cNvPr id="0" name=""/>
        <dsp:cNvSpPr/>
      </dsp:nvSpPr>
      <dsp:spPr>
        <a:xfrm>
          <a:off x="5066640" y="3952171"/>
          <a:ext cx="1287814" cy="676928"/>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98332"/>
          <a:ext cx="6439070" cy="846160"/>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outerShdw>
              </a:effectLst>
            </a:rPr>
            <a:t>ابحث عن فرصة لتظهر لهم كيف يقدم الكتاب المقدس الراحة والنصيحة والإرشاد في حياتنا</a:t>
          </a:r>
          <a:endParaRPr lang="en-US" sz="2000" kern="1200" noProof="0" dirty="0">
            <a:effectLst>
              <a:outerShdw blurRad="38100" dist="38100" dir="2700000" algn="tl">
                <a:srgbClr val="000000"/>
              </a:outerShdw>
            </a:effectLst>
          </a:endParaRPr>
        </a:p>
      </dsp:txBody>
      <dsp:txXfrm>
        <a:off x="0" y="4798332"/>
        <a:ext cx="5066640" cy="846160"/>
      </dsp:txXfrm>
    </dsp:sp>
    <dsp:sp modelId="{986B36D1-2F6A-41B8-8185-EA2760C30A97}">
      <dsp:nvSpPr>
        <dsp:cNvPr id="0" name=""/>
        <dsp:cNvSpPr/>
      </dsp:nvSpPr>
      <dsp:spPr>
        <a:xfrm>
          <a:off x="5066640" y="4882948"/>
          <a:ext cx="1287814" cy="676928"/>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30451"/>
          <a:ext cx="6439070" cy="846160"/>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noProof="0" dirty="0">
              <a:effectLst>
                <a:outerShdw blurRad="38100" dist="38100" dir="2700000" algn="tl">
                  <a:srgbClr val="000000"/>
                </a:outerShdw>
              </a:effectLst>
            </a:rPr>
            <a:t>سيأتي وقت سترغب فيه في سؤال صديقك إذا كان يرغب في دراسة الكتاب المقدس معك. لاحقا، قد يرغب صديقك في التعميد</a:t>
          </a:r>
          <a:endParaRPr lang="en-US" sz="1800" kern="1200" noProof="0" dirty="0">
            <a:effectLst>
              <a:outerShdw blurRad="38100" dist="38100" dir="2700000" algn="tl">
                <a:srgbClr val="000000"/>
              </a:outerShdw>
            </a:effectLst>
          </a:endParaRPr>
        </a:p>
      </dsp:txBody>
      <dsp:txXfrm>
        <a:off x="0" y="5730451"/>
        <a:ext cx="5066640" cy="846160"/>
      </dsp:txXfrm>
    </dsp:sp>
    <dsp:sp modelId="{4E30D802-0189-48E3-BCE3-D227D650C5ED}">
      <dsp:nvSpPr>
        <dsp:cNvPr id="0" name=""/>
        <dsp:cNvSpPr/>
      </dsp:nvSpPr>
      <dsp:spPr>
        <a:xfrm>
          <a:off x="5066640" y="5813725"/>
          <a:ext cx="1287814" cy="676928"/>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14/06/2026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14/06/2026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14/06/2026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14/06/2026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9675980" y="6471821"/>
            <a:ext cx="2444900" cy="338554"/>
          </a:xfrm>
          <a:prstGeom prst="rect">
            <a:avLst/>
          </a:prstGeom>
          <a:noFill/>
        </p:spPr>
        <p:txBody>
          <a:bodyPr wrap="none" rtlCol="0">
            <a:spAutoFit/>
          </a:bodyPr>
          <a:lstStyle/>
          <a:p>
            <a:pPr algn="ctr" rtl="1"/>
            <a:r>
              <a:rPr lang="ar-SA" sz="1600" b="1">
                <a:solidFill>
                  <a:srgbClr val="FFFF99"/>
                </a:solidFill>
                <a:effectLst>
                  <a:outerShdw blurRad="38100" dist="38100" dir="2700000" algn="tl">
                    <a:srgbClr val="000000"/>
                  </a:outerShdw>
                </a:effectLst>
              </a:rPr>
              <a:t>الدرس 12 ليوم 20 يونيو 2026</a:t>
            </a:r>
            <a:endParaRPr lang="en-US" sz="1600" b="1" noProof="0" dirty="0">
              <a:solidFill>
                <a:srgbClr val="FFFF99"/>
              </a:soli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defPPr>
              <a:defRPr lang="es-ES"/>
            </a:defPPr>
            <a:lvl1pPr algn="ctr">
              <a:defRPr sz="5400" b="1" spc="1000">
                <a:ln w="9525">
                  <a:noFill/>
                  <a:prstDash val="solid"/>
                </a:ln>
                <a:solidFill>
                  <a:schemeClr val="accent3">
                    <a:lumMod val="50000"/>
                  </a:schemeClr>
                </a:solidFill>
                <a:effectLst>
                  <a:outerShdw blurRad="12700" dist="38100" dir="2700000" algn="tl" rotWithShape="0">
                    <a:srgbClr val="7030A0"/>
                  </a:outerShdw>
                </a:effectLst>
              </a:defRPr>
            </a:lvl1pPr>
          </a:lstStyle>
          <a:p>
            <a:pPr rtl="1"/>
            <a:r>
              <a:rPr lang="ar-SA" dirty="0"/>
              <a:t>بشِّر به</a:t>
            </a:r>
            <a:endParaRPr lang="en-US" dirty="0"/>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lvl="1" algn="ctr" rtl="1"/>
            <a:r>
              <a:rPr lang="ar-SA"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الله يبحث عن أبنائه </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793178"/>
            <a:ext cx="9865001" cy="707886"/>
          </a:xfrm>
          <a:prstGeom prst="rect">
            <a:avLst/>
          </a:prstGeom>
          <a:noFill/>
        </p:spPr>
        <p:txBody>
          <a:bodyPr wrap="square">
            <a:spAutoFit/>
          </a:bodyPr>
          <a:lstStyle/>
          <a:p>
            <a:pPr algn="ctr" rtl="1"/>
            <a:r>
              <a:rPr lang="en-US" sz="2000" b="1" noProof="0" dirty="0">
                <a:solidFill>
                  <a:schemeClr val="accent1">
                    <a:lumMod val="75000"/>
                  </a:schemeClr>
                </a:solidFill>
                <a:latin typeface="Comic Sans MS" panose="030F0702030302020204" pitchFamily="66" charset="0"/>
              </a:rPr>
              <a:t>“</a:t>
            </a:r>
            <a:r>
              <a:rPr lang="ar-SA" sz="2000" dirty="0">
                <a:solidFill>
                  <a:schemeClr val="accent1">
                    <a:lumMod val="75000"/>
                  </a:schemeClr>
                </a:solidFill>
                <a:latin typeface="Comic Sans MS" panose="030F0702030302020204" pitchFamily="66" charset="0"/>
              </a:rPr>
              <a:t>هل </a:t>
            </a:r>
            <a:r>
              <a:rPr lang="ar-SA" sz="2000" dirty="0" err="1">
                <a:solidFill>
                  <a:schemeClr val="accent1">
                    <a:lumMod val="75000"/>
                  </a:schemeClr>
                </a:solidFill>
                <a:latin typeface="Comic Sans MS" panose="030F0702030302020204" pitchFamily="66" charset="0"/>
              </a:rPr>
              <a:t>أفرايِمُ</a:t>
            </a:r>
            <a:r>
              <a:rPr lang="ar-SA" sz="2000" dirty="0">
                <a:solidFill>
                  <a:schemeClr val="accent1">
                    <a:lumMod val="75000"/>
                  </a:schemeClr>
                </a:solidFill>
                <a:latin typeface="Comic Sans MS" panose="030F0702030302020204" pitchFamily="66" charset="0"/>
              </a:rPr>
              <a:t> ابنٌ عَزيزٌ لَدَيَّ، أو ولَدٌ مُسِرٌّ؟ لأنّي كُلَّما تكلَّمتُ بهِ أذكُرُهُ بَعدُ ذِكرًا. مِنْ أجلِ ذلكَ حَنَّتْ أحشائي إليهِ. رَحمَةً أرحَمُهُ، يقولُ الرَّبُّ</a:t>
            </a:r>
            <a:r>
              <a:rPr lang="en-US" sz="2000" dirty="0">
                <a:solidFill>
                  <a:schemeClr val="accent1">
                    <a:lumMod val="75000"/>
                  </a:schemeClr>
                </a:solidFill>
                <a:latin typeface="Comic Sans MS" panose="030F0702030302020204" pitchFamily="66" charset="0"/>
              </a:rPr>
              <a:t>.” </a:t>
            </a:r>
            <a:r>
              <a:rPr lang="ar-SA" sz="1400" dirty="0">
                <a:solidFill>
                  <a:schemeClr val="accent1">
                    <a:lumMod val="75000"/>
                  </a:schemeClr>
                </a:solidFill>
                <a:latin typeface="Comic Sans MS" panose="030F0702030302020204" pitchFamily="66" charset="0"/>
              </a:rPr>
              <a:t>إرميا </a:t>
            </a:r>
            <a:r>
              <a:rPr lang="fr-FR" sz="1400" dirty="0">
                <a:solidFill>
                  <a:schemeClr val="accent1">
                    <a:lumMod val="75000"/>
                  </a:schemeClr>
                </a:solidFill>
                <a:latin typeface="Comic Sans MS" panose="030F0702030302020204" pitchFamily="66" charset="0"/>
              </a:rPr>
              <a:t>(20:31</a:t>
            </a:r>
            <a:endParaRPr lang="en-US" sz="1400"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571907"/>
            <a:ext cx="4653147" cy="1200329"/>
          </a:xfrm>
          <a:prstGeom prst="rect">
            <a:avLst/>
          </a:prstGeom>
          <a:noFill/>
        </p:spPr>
        <p:txBody>
          <a:bodyPr wrap="square" rtlCol="0">
            <a:spAutoFit/>
          </a:bodyPr>
          <a:lstStyle/>
          <a:p>
            <a:pPr algn="r" rtl="1">
              <a:spcBef>
                <a:spcPts val="600"/>
              </a:spcBef>
            </a:pPr>
            <a:r>
              <a:rPr lang="ar-SA" sz="2400" b="1" dirty="0"/>
              <a:t>في مرحلة معينة، انقسم شعب الله: </a:t>
            </a:r>
            <a:r>
              <a:rPr lang="ar-SA" sz="2400" b="1" dirty="0" err="1"/>
              <a:t>أفرائيم</a:t>
            </a:r>
            <a:r>
              <a:rPr lang="ar-SA" sz="2400" b="1" dirty="0"/>
              <a:t> (المملكة الشمالية) ابتعدت عن الله، بينما بقيت يهوذا (المملكة الجنوبية) أمينة.</a:t>
            </a:r>
            <a:r>
              <a:rPr lang="en-US" sz="2400" b="1" noProof="0" dirty="0"/>
              <a:t>.</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754816"/>
            <a:ext cx="9153939" cy="830997"/>
          </a:xfrm>
          <a:prstGeom prst="rect">
            <a:avLst/>
          </a:prstGeom>
          <a:noFill/>
        </p:spPr>
        <p:txBody>
          <a:bodyPr wrap="square">
            <a:spAutoFit/>
          </a:bodyPr>
          <a:lstStyle/>
          <a:p>
            <a:pPr algn="r" rtl="1">
              <a:spcBef>
                <a:spcPts val="600"/>
              </a:spcBef>
            </a:pPr>
            <a:r>
              <a:rPr lang="ar-SA" sz="2400" b="1" dirty="0"/>
              <a:t>إن الذين خدموا الله ثم تركوه، ما زال الله يناديهم بمحبة. فهم أبناؤه، وهو يحبهم ويحثّهم بإلحاح على العودة إليه.</a:t>
            </a:r>
            <a:endParaRPr lang="en-US" sz="2400" b="1" noProof="0" dirty="0"/>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794030"/>
            <a:ext cx="4653147" cy="1938992"/>
          </a:xfrm>
          <a:prstGeom prst="rect">
            <a:avLst/>
          </a:prstGeom>
          <a:noFill/>
        </p:spPr>
        <p:txBody>
          <a:bodyPr wrap="square">
            <a:spAutoFit/>
          </a:bodyPr>
          <a:lstStyle/>
          <a:p>
            <a:pPr lvl="0" algn="r" rtl="1">
              <a:spcBef>
                <a:spcPts val="600"/>
              </a:spcBef>
              <a:defRPr/>
            </a:pPr>
            <a:r>
              <a:rPr lang="ar-SA" sz="2400" b="1" dirty="0"/>
              <a:t>ومع ذلك، وعلى الرغم من هذا الابتعاد، ظلّ الله ينظر إلى </a:t>
            </a:r>
            <a:r>
              <a:rPr lang="ar-SA" sz="2400" b="1" dirty="0" err="1"/>
              <a:t>أفرائيم</a:t>
            </a:r>
            <a:r>
              <a:rPr lang="ar-SA" sz="2400" b="1" dirty="0"/>
              <a:t> كابنه الحبيب (إرميا 31: 20). بل صوّر أيضًا راحيل، جدّتهم، وهي تبكي على أبنائها الذين ماتوا في خطاياهم (إرميا 31: 15).</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607606"/>
            <a:ext cx="9086850" cy="1200329"/>
          </a:xfrm>
          <a:prstGeom prst="rect">
            <a:avLst/>
          </a:prstGeom>
          <a:noFill/>
        </p:spPr>
        <p:txBody>
          <a:bodyPr wrap="square">
            <a:spAutoFit/>
          </a:bodyPr>
          <a:lstStyle/>
          <a:p>
            <a:pPr lvl="0" algn="r" rtl="1">
              <a:spcBef>
                <a:spcPts val="600"/>
              </a:spcBef>
              <a:defRPr/>
            </a:pPr>
            <a:r>
              <a:rPr lang="ar-SA" sz="2400" b="1" dirty="0"/>
              <a:t>ربما بعض أبنائنا الذين عرفوا الإيمان في وقت سابق قد ابتعدوا عنه. بدل أن نبتعد عنهم أو نرفضهم، علينا أن نستمر في محبتهم والتكلم معهم بلطف. يذكّرنا الله أنهم موضوع أعمق مشاعره الرحيمة، وهو يرغب بشدة أن يرجعوا إليه.</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righ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righ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56328" y="-4444"/>
            <a:ext cx="12192000" cy="769441"/>
          </a:xfrm>
          <a:prstGeom prst="rect">
            <a:avLst/>
          </a:prstGeom>
          <a:noFill/>
        </p:spPr>
        <p:txBody>
          <a:bodyPr wrap="square">
            <a:spAutoFit/>
          </a:bodyPr>
          <a:lstStyle/>
          <a:p>
            <a:pPr algn="ctr" rtl="1"/>
            <a:r>
              <a:rPr lang="ar-SA"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نحن نبحث عن الذي ابتعد</a:t>
            </a:r>
            <a:endParaRPr lang="en-US"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817780"/>
            <a:ext cx="10630933" cy="369332"/>
          </a:xfrm>
          <a:prstGeom prst="rect">
            <a:avLst/>
          </a:prstGeom>
          <a:noFill/>
        </p:spPr>
        <p:txBody>
          <a:bodyPr wrap="square">
            <a:spAutoFit/>
          </a:bodyPr>
          <a:lstStyle/>
          <a:p>
            <a:pPr algn="ctr" rtl="1"/>
            <a:r>
              <a:rPr lang="en-US" b="1" noProof="0" dirty="0">
                <a:solidFill>
                  <a:srgbClr val="FEEAED"/>
                </a:solidFill>
                <a:effectLst>
                  <a:outerShdw blurRad="38100" dist="38100" dir="2700000" algn="tl">
                    <a:srgbClr val="000000"/>
                  </a:outerShdw>
                </a:effectLst>
                <a:latin typeface="Comic Sans MS" panose="030F0702030302020204" pitchFamily="66" charset="0"/>
              </a:rPr>
              <a:t>“</a:t>
            </a:r>
            <a:r>
              <a:rPr lang="ar-SA" b="1" dirty="0" err="1">
                <a:solidFill>
                  <a:srgbClr val="FEEAED"/>
                </a:solidFill>
                <a:effectLst>
                  <a:outerShdw blurRad="38100" dist="38100" dir="2700000" algn="tl">
                    <a:srgbClr val="000000"/>
                  </a:outerShdw>
                </a:effectLst>
                <a:latin typeface="Comic Sans MS" panose="030F0702030302020204" pitchFamily="66" charset="0"/>
              </a:rPr>
              <a:t>وأزرَعُهُمْ</a:t>
            </a:r>
            <a:r>
              <a:rPr lang="ar-SA" b="1" dirty="0">
                <a:solidFill>
                  <a:srgbClr val="FEEAED"/>
                </a:solidFill>
                <a:effectLst>
                  <a:outerShdw blurRad="38100" dist="38100" dir="2700000" algn="tl">
                    <a:srgbClr val="000000"/>
                  </a:outerShdw>
                </a:effectLst>
                <a:latin typeface="Comic Sans MS" panose="030F0702030302020204" pitchFamily="66" charset="0"/>
              </a:rPr>
              <a:t> بَينَ الشُّعوبِ فيَذكُرونَني في الأراضي البَعيدَةِ، ويَحيَوْنَ مع بَنيهِمْ ويَرجِعونَ</a:t>
            </a:r>
            <a:r>
              <a:rPr lang="ar-SA" dirty="0"/>
              <a:t>.</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r>
              <a:rPr lang="ar-SA" sz="1400" b="1" dirty="0">
                <a:solidFill>
                  <a:srgbClr val="FEEAED"/>
                </a:solidFill>
                <a:effectLst>
                  <a:outerShdw blurRad="38100" dist="38100" dir="2700000" algn="tl">
                    <a:srgbClr val="000000"/>
                  </a:outerShdw>
                </a:effectLst>
                <a:latin typeface="Comic Sans MS" panose="030F0702030302020204" pitchFamily="66" charset="0"/>
              </a:rPr>
              <a:t>زكريا </a:t>
            </a:r>
            <a:r>
              <a:rPr lang="fr-FR" sz="1400" b="1" dirty="0">
                <a:solidFill>
                  <a:srgbClr val="FEEAED"/>
                </a:solidFill>
                <a:effectLst>
                  <a:outerShdw blurRad="38100" dist="38100" dir="2700000" algn="tl">
                    <a:srgbClr val="000000"/>
                  </a:outerShdw>
                </a:effectLst>
                <a:latin typeface="Comic Sans MS" panose="030F0702030302020204" pitchFamily="66" charset="0"/>
              </a:rPr>
              <a:t>:10</a:t>
            </a:r>
            <a:r>
              <a:rPr lang="ar-SA" sz="1400" b="1" dirty="0">
                <a:solidFill>
                  <a:srgbClr val="FEEAED"/>
                </a:solidFill>
                <a:effectLst>
                  <a:outerShdw blurRad="38100" dist="38100" dir="2700000" algn="tl">
                    <a:srgbClr val="000000"/>
                  </a:outerShdw>
                </a:effectLst>
                <a:latin typeface="Comic Sans MS" panose="030F0702030302020204" pitchFamily="66" charset="0"/>
              </a:rPr>
              <a:t>9 </a:t>
            </a:r>
            <a:r>
              <a:rPr lang="en-US" sz="1400" b="1" dirty="0">
                <a:solidFill>
                  <a:srgbClr val="FEEAED"/>
                </a:solidFill>
                <a:effectLst>
                  <a:outerShdw blurRad="38100" dist="38100" dir="2700000" algn="tl">
                    <a:srgbClr val="000000"/>
                  </a:outerShdw>
                </a:effectLst>
                <a:latin typeface="Comic Sans MS" panose="030F0702030302020204" pitchFamily="66" charset="0"/>
              </a:rPr>
              <a:t>(</a:t>
            </a:r>
            <a:endParaRPr lang="en-US" sz="1400" b="1" noProof="0" dirty="0">
              <a:solidFill>
                <a:srgbClr val="FEEAED"/>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830997"/>
          </a:xfrm>
          <a:prstGeom prst="rect">
            <a:avLst/>
          </a:prstGeom>
          <a:noFill/>
        </p:spPr>
        <p:txBody>
          <a:bodyPr wrap="square" rtlCol="0">
            <a:spAutoFit/>
          </a:bodyPr>
          <a:lstStyle/>
          <a:p>
            <a:pPr algn="r" rtl="1">
              <a:spcBef>
                <a:spcPts val="600"/>
              </a:spcBef>
            </a:pPr>
            <a:r>
              <a:rPr lang="ar-SA" sz="2400" b="1" dirty="0"/>
              <a:t>زوجُنا؛ ابنُنا؛ ابنتُنا؛ صديقُنا؛ جارُنا؛ ذلك الأخ أو الأخت الذي كان يجلس معنا في المقعد نفسه… في يومٍ من الأيام كانوا يعبدون الله معنا، لكن الآن أين هم؟</a:t>
            </a:r>
            <a:endParaRPr lang="en-US" sz="2400" b="1" noProof="0" dirty="0"/>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447833"/>
            <a:ext cx="4379027" cy="1569660"/>
          </a:xfrm>
          <a:prstGeom prst="rect">
            <a:avLst/>
          </a:prstGeom>
          <a:noFill/>
        </p:spPr>
        <p:txBody>
          <a:bodyPr wrap="square">
            <a:spAutoFit/>
          </a:bodyPr>
          <a:lstStyle/>
          <a:p>
            <a:pPr algn="r" rtl="1">
              <a:spcBef>
                <a:spcPts val="600"/>
              </a:spcBef>
            </a:pPr>
            <a:r>
              <a:rPr lang="ar-SA" sz="2400" b="1" dirty="0"/>
              <a:t>بل إن واجبنا هو أن نذهب ونبحث عنهم ونُعيدهم إلى الحظيرة. كيف نفعل ذلك؟ أولًا بالصلاة. ثانيًا بأن نكون مثالًا للمحبة واللطف تجاههم.</a:t>
            </a:r>
            <a:endParaRPr lang="en-US" sz="2400" b="1" noProof="0" dirty="0"/>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29757"/>
            <a:ext cx="8229183" cy="830997"/>
          </a:xfrm>
          <a:prstGeom prst="rect">
            <a:avLst/>
          </a:prstGeom>
          <a:noFill/>
        </p:spPr>
        <p:txBody>
          <a:bodyPr wrap="square">
            <a:spAutoFit/>
          </a:bodyPr>
          <a:lstStyle/>
          <a:p>
            <a:pPr lvl="0" algn="r" rtl="1">
              <a:spcBef>
                <a:spcPts val="600"/>
              </a:spcBef>
              <a:defRPr/>
            </a:pPr>
            <a:r>
              <a:rPr lang="ar-SA" sz="2400" b="1" dirty="0"/>
              <a:t>هناك أسباب كثيرة تدفع الناس لترك الكنيسة. نحن لسنا مدعوين لأن نحكم على أسبابهم، أو ننتقد دوافعهم، أو أن ننساهم ببساطة.</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204572"/>
            <a:ext cx="4379027" cy="1569660"/>
          </a:xfrm>
          <a:prstGeom prst="rect">
            <a:avLst/>
          </a:prstGeom>
          <a:noFill/>
        </p:spPr>
        <p:txBody>
          <a:bodyPr wrap="square">
            <a:spAutoFit/>
          </a:bodyPr>
          <a:lstStyle/>
          <a:p>
            <a:pPr lvl="0" algn="r" rtl="1">
              <a:spcBef>
                <a:spcPts val="600"/>
              </a:spcBef>
              <a:defRPr/>
            </a:pPr>
            <a:r>
              <a:rPr lang="ar-SA" sz="2400" b="1" dirty="0"/>
              <a:t>إن شهادة حياتك، وأعمالك، وكلماتك، وصلواتك من أجل شخص ابتعد عن الله يمكن أن تغيّر حياته ومستقبله بشكل جذري.</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010093" y="1196457"/>
            <a:ext cx="9848850" cy="3970318"/>
          </a:xfrm>
          <a:prstGeom prst="rect">
            <a:avLst/>
          </a:prstGeom>
          <a:noFill/>
        </p:spPr>
        <p:txBody>
          <a:bodyPr wrap="square">
            <a:spAutoFit/>
          </a:bodyPr>
          <a:lstStyle/>
          <a:p>
            <a:pPr algn="ctr" rtl="1"/>
            <a:r>
              <a:rPr lang="ar-SA" sz="2800" dirty="0"/>
              <a:t>كان يمكن لله أن يُوكل رسالة الإنجيل وكل عمل الخدمة المحبة إلى الملائكة السماويين، أو أن يستخدم وسائل أخرى لتحقيق مقاصده. لكنه في محبته غير المحدودة اختار أن يجعلنا </a:t>
            </a:r>
            <a:r>
              <a:rPr lang="ar-SA" sz="2800" b="1" dirty="0"/>
              <a:t>عاملين معه</a:t>
            </a:r>
            <a:r>
              <a:rPr lang="ar-SA" sz="2800" dirty="0"/>
              <a:t>، مع المسيح والملائكة، لكي نشترك في البركة والفرح والارتقاء الروحي الذي ينتج عن هذه الخدمة غير الأنانية.</a:t>
            </a:r>
          </a:p>
          <a:p>
            <a:pPr algn="ctr" rtl="1"/>
            <a:r>
              <a:rPr lang="ar-SA" sz="2800" dirty="0"/>
              <a:t>إذا انطلقت في العمل كما قصد المسيح أن يعمل تلاميذه، وربحت نفوسًا له، فستشعر بالحاجة إلى اختبار أعمق ومعرفة أعظم في الأمور الإلهية، وستجوع وتعطش إلى البر. وستلجأ إلى الله بالصلاة، فتتقوى إيمانك، وتشرب نفسك من ينابيع الخلاص بعمق أكبر.</a:t>
            </a:r>
          </a:p>
          <a:p>
            <a:pPr algn="ctr" rtl="1"/>
            <a:r>
              <a:rPr lang="ar-SA" sz="2800" dirty="0"/>
              <a:t>إن مواجهة المعارضة والتجارب ستدفعك إلى الكتاب المقدس وإلى الصلاة. وهكذا تنمو في النعمة وفي معرفة المسيح، وتكتسب اختبارًا روحيًا غنيًا.</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EGW</a:t>
            </a:r>
            <a:r>
              <a:rPr lang="en-US" sz="1600" b="1" noProof="0" dirty="0"/>
              <a:t> (The Way to Christ, pp.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80231" y="991908"/>
            <a:ext cx="4369201" cy="4431983"/>
          </a:xfrm>
          <a:prstGeom prst="rect">
            <a:avLst/>
          </a:prstGeom>
          <a:noFill/>
        </p:spPr>
        <p:txBody>
          <a:bodyPr wrap="square">
            <a:spAutoFit/>
          </a:bodyPr>
          <a:lstStyle/>
          <a:p>
            <a:pPr lvl="0" algn="ctr" rtl="1">
              <a:defRPr/>
            </a:pPr>
            <a:r>
              <a:rPr kumimoji="0" lang="en-US" sz="40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en-US" sz="48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a:t>
            </a:r>
            <a:r>
              <a:rPr lang="ar-SA" sz="40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أعطاني السَّيِّدُ الرَّبُّ لسانَ المُتَعَلِّمينَ لأعرِفَ أنْ أُغيثَ المُعييَ بكلِمَةٍ. يوقِظُ كُلَّ صباحٍ، يوقِظُ لي أُذُنًا، لأسمَعَ كالمُتَعَلِّمينَ.</a:t>
            </a:r>
            <a:r>
              <a:rPr lang="en-US" sz="40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a:t>
            </a:r>
          </a:p>
          <a:p>
            <a:pPr lvl="0" algn="ctr" rtl="1">
              <a:spcBef>
                <a:spcPts val="1200"/>
              </a:spcBef>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ar-SA" sz="200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إشعياء </a:t>
            </a:r>
            <a:r>
              <a:rPr lang="fr-FR" sz="200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(4:50</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6553852" y="3365480"/>
            <a:ext cx="4574215" cy="3539430"/>
          </a:xfrm>
          <a:prstGeom prst="rect">
            <a:avLst/>
          </a:prstGeom>
          <a:noFill/>
        </p:spPr>
        <p:txBody>
          <a:bodyPr wrap="square" rtlCol="0">
            <a:spAutoFit/>
            <a:scene3d>
              <a:camera prst="orthographicFront"/>
              <a:lightRig rig="threePt" dir="t"/>
            </a:scene3d>
            <a:sp3d extrusionH="57150">
              <a:bevelT w="38100" h="38100"/>
            </a:sp3d>
          </a:bodyPr>
          <a:lstStyle/>
          <a:p>
            <a:pPr algn="r" rtl="1"/>
            <a:r>
              <a:rPr lang="ar-SA" sz="2800" b="1" dirty="0">
                <a:solidFill>
                  <a:schemeClr val="accent5">
                    <a:lumMod val="40000"/>
                    <a:lumOff val="60000"/>
                  </a:schemeClr>
                </a:solidFill>
              </a:rPr>
              <a:t>ماذا ينبغي أن نشارك؟ </a:t>
            </a:r>
          </a:p>
          <a:p>
            <a:pPr lvl="1" algn="r" rtl="1"/>
            <a:r>
              <a:rPr lang="ar-SA" sz="2800" b="1" dirty="0"/>
              <a:t>المأمورية العظمى </a:t>
            </a:r>
          </a:p>
          <a:p>
            <a:pPr algn="r" rtl="1"/>
            <a:r>
              <a:rPr lang="ar-SA" sz="2800" b="1" dirty="0">
                <a:solidFill>
                  <a:srgbClr val="00B050"/>
                </a:solidFill>
              </a:rPr>
              <a:t>كيف يمكننا أن نشارك؟ </a:t>
            </a:r>
          </a:p>
          <a:p>
            <a:pPr lvl="1" algn="r" rtl="1"/>
            <a:r>
              <a:rPr lang="ar-SA" sz="2800" b="1" dirty="0"/>
              <a:t>الاقتداء بيسوع </a:t>
            </a:r>
          </a:p>
          <a:p>
            <a:pPr lvl="1" algn="r" rtl="1"/>
            <a:r>
              <a:rPr lang="ar-SA" sz="2800" b="1" dirty="0"/>
              <a:t>بناء الصداقات </a:t>
            </a:r>
          </a:p>
          <a:p>
            <a:pPr algn="r" rtl="1"/>
            <a:r>
              <a:rPr lang="ar-SA" sz="2800" b="1" dirty="0">
                <a:solidFill>
                  <a:schemeClr val="accent2"/>
                </a:solidFill>
              </a:rPr>
              <a:t>كيف نُعيد الذين ابتعدوا؟ </a:t>
            </a:r>
          </a:p>
          <a:p>
            <a:pPr lvl="1" algn="r" rtl="1"/>
            <a:r>
              <a:rPr lang="ar-SA" sz="2800" b="1" dirty="0"/>
              <a:t>الله يبحث عن أبنائه </a:t>
            </a:r>
          </a:p>
          <a:p>
            <a:pPr lvl="1" algn="r" rtl="1"/>
            <a:r>
              <a:rPr lang="ar-SA" sz="2800" b="1" dirty="0"/>
              <a:t>نحن نبحث عن الذي ابتعد. </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281896"/>
            <a:ext cx="8191500" cy="1200329"/>
          </a:xfrm>
          <a:prstGeom prst="rect">
            <a:avLst/>
          </a:prstGeom>
          <a:noFill/>
        </p:spPr>
        <p:txBody>
          <a:bodyPr wrap="square" rtlCol="0">
            <a:spAutoFit/>
          </a:bodyPr>
          <a:lstStyle/>
          <a:p>
            <a:pPr algn="r" rtl="1">
              <a:spcBef>
                <a:spcPts val="600"/>
              </a:spcBef>
            </a:pPr>
            <a:r>
              <a:rPr lang="ar-SA" sz="2400" b="1" dirty="0"/>
              <a:t>هناك آلاف الأشخاص الذين لا يعرفون يسوع معرفة حقيقية. نحن نسمّيهم «الخراف الضالة»، لكنهم في الواقع لا يدركون أنهم ضالون. وكيف سيعرفون أنهم بحاجة إلى يسوع إن لم يشرح لهم أحد ذلك؟</a:t>
            </a:r>
            <a:endParaRPr lang="en-US" sz="2400" b="1" noProof="0" dirty="0"/>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flipH="1">
            <a:off x="10741796" y="6069705"/>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H="1">
            <a:off x="10741796" y="394686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flipH="1">
            <a:off x="10741796" y="4806632"/>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flipH="1">
            <a:off x="10741796" y="6535166"/>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0800000" flipH="1">
            <a:off x="10741796" y="5234500"/>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11293596" y="4292205"/>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11293406" y="5578158"/>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11293406" y="3469486"/>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573006"/>
            <a:ext cx="8191500" cy="830997"/>
          </a:xfrm>
          <a:prstGeom prst="rect">
            <a:avLst/>
          </a:prstGeom>
          <a:noFill/>
        </p:spPr>
        <p:txBody>
          <a:bodyPr wrap="square">
            <a:spAutoFit/>
          </a:bodyPr>
          <a:lstStyle/>
          <a:p>
            <a:pPr lvl="0" algn="r" rtl="1">
              <a:spcBef>
                <a:spcPts val="600"/>
              </a:spcBef>
              <a:defRPr/>
            </a:pPr>
            <a:r>
              <a:rPr lang="ar-SA" sz="2400" b="1" dirty="0"/>
              <a:t>كيف اختار الله أن يصل إلى كل هؤلاء الناس؟ من خلالنا نحن. هذه هي «المأمورية العظمى» التي أوكلها إلينا.</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427451"/>
            <a:ext cx="8191499" cy="1200329"/>
          </a:xfrm>
          <a:prstGeom prst="rect">
            <a:avLst/>
          </a:prstGeom>
          <a:noFill/>
        </p:spPr>
        <p:txBody>
          <a:bodyPr wrap="square">
            <a:spAutoFit/>
          </a:bodyPr>
          <a:lstStyle/>
          <a:p>
            <a:pPr lvl="0" algn="r" rtl="1">
              <a:spcBef>
                <a:spcPts val="600"/>
              </a:spcBef>
              <a:defRPr/>
            </a:pPr>
            <a:r>
              <a:rPr lang="ar-SA" sz="2400" b="1" dirty="0"/>
              <a:t>إن الله يهتم بكل إنسان على هذا الكوكب، وهو «يُرِيدُ أَنَّ جَمِيعَ النَّاسِ يَخْلُصُونَ وَإِلَى مَعْرِفَةِ الْحَقِّ يُقْبِلُونَ» (1 تيموثاوس 2: 4). وهذا يشمل الذين لا يعرفونه، وكذلك الذين عرفوه في الماضي ثم ابتعدوا عن طرقه.</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right)">
                                      <p:cBhvr>
                                        <p:cTn id="50" dur="500"/>
                                        <p:tgtEl>
                                          <p:spTgt spid="2">
                                            <p:txEl>
                                              <p:pRg st="0" end="0"/>
                                            </p:txEl>
                                          </p:spTgt>
                                        </p:tgtEl>
                                      </p:cBhvr>
                                    </p:animEffect>
                                  </p:childTnLst>
                                </p:cTn>
                              </p:par>
                            </p:childTnLst>
                          </p:cTn>
                        </p:par>
                        <p:par>
                          <p:cTn id="51" fill="hold">
                            <p:stCondLst>
                              <p:cond delay="1000"/>
                            </p:stCondLst>
                            <p:childTnLst>
                              <p:par>
                                <p:cTn id="52" presetID="17"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2"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righ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right)">
                                      <p:cBhvr>
                                        <p:cTn id="71" dur="500"/>
                                        <p:tgtEl>
                                          <p:spTgt spid="2">
                                            <p:txEl>
                                              <p:pRg st="2" end="2"/>
                                            </p:txEl>
                                          </p:spTgt>
                                        </p:tgtEl>
                                      </p:cBhvr>
                                    </p:animEffect>
                                  </p:childTnLst>
                                </p:cTn>
                              </p:par>
                            </p:childTnLst>
                          </p:cTn>
                        </p:par>
                        <p:par>
                          <p:cTn id="72" fill="hold">
                            <p:stCondLst>
                              <p:cond delay="1000"/>
                            </p:stCondLst>
                            <p:childTnLst>
                              <p:par>
                                <p:cTn id="73" presetID="17" presetClass="entr" presetSubtype="2"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1500"/>
                            </p:stCondLst>
                            <p:childTnLst>
                              <p:par>
                                <p:cTn id="80" presetID="22" presetClass="entr" presetSubtype="2"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right)">
                                      <p:cBhvr>
                                        <p:cTn id="82" dur="500"/>
                                        <p:tgtEl>
                                          <p:spTgt spid="2">
                                            <p:txEl>
                                              <p:pRg st="3" end="3"/>
                                            </p:txEl>
                                          </p:spTgt>
                                        </p:tgtEl>
                                      </p:cBhvr>
                                    </p:animEffect>
                                  </p:childTnLst>
                                </p:cTn>
                              </p:par>
                            </p:childTnLst>
                          </p:cTn>
                        </p:par>
                        <p:par>
                          <p:cTn id="83" fill="hold">
                            <p:stCondLst>
                              <p:cond delay="2000"/>
                            </p:stCondLst>
                            <p:childTnLst>
                              <p:par>
                                <p:cTn id="84" presetID="17" presetClass="entr" presetSubtype="2"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2500"/>
                            </p:stCondLst>
                            <p:childTnLst>
                              <p:par>
                                <p:cTn id="91" presetID="22" presetClass="entr" presetSubtype="2"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righ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2"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righ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2"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2"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righ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2"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2"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righ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2572256"/>
            <a:ext cx="12192000" cy="1446550"/>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ar-SA" dirty="0"/>
              <a:t>ماذا ينبغي أن نشارك؟ </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734916" y="53101"/>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1" algn="ctr" rtl="1"/>
            <a:r>
              <a:rPr lang="ar-SA" sz="4400" b="1" dirty="0">
                <a:ln/>
                <a:solidFill>
                  <a:schemeClr val="accent2">
                    <a:lumMod val="75000"/>
                  </a:schemeClr>
                </a:solidFill>
                <a:effectLst>
                  <a:outerShdw blurRad="50800" dist="50800" dir="3300000" algn="ctr" rotWithShape="0">
                    <a:schemeClr val="bg1">
                      <a:alpha val="68000"/>
                    </a:schemeClr>
                  </a:outerShdw>
                </a:effectLst>
              </a:rPr>
              <a:t>المأمورية العظمى </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005288" y="782327"/>
            <a:ext cx="8524875" cy="369332"/>
          </a:xfrm>
          <a:prstGeom prst="rect">
            <a:avLst/>
          </a:prstGeom>
          <a:noFill/>
        </p:spPr>
        <p:txBody>
          <a:bodyPr wrap="square">
            <a:spAutoFit/>
            <a:scene3d>
              <a:camera prst="orthographicFront"/>
              <a:lightRig rig="threePt" dir="t"/>
            </a:scene3d>
            <a:sp3d extrusionH="57150">
              <a:bevelT w="38100" h="38100"/>
            </a:sp3d>
          </a:bodyPr>
          <a:lstStyle/>
          <a:p>
            <a:pPr algn="ctr" rtl="1"/>
            <a:r>
              <a:rPr lang="en-US" b="1" dirty="0">
                <a:solidFill>
                  <a:schemeClr val="accent6">
                    <a:lumMod val="75000"/>
                  </a:schemeClr>
                </a:solidFill>
                <a:latin typeface="Comic Sans MS" panose="030F0702030302020204" pitchFamily="66" charset="0"/>
              </a:rPr>
              <a:t>“</a:t>
            </a:r>
            <a:r>
              <a:rPr lang="ar-SA" b="1" dirty="0">
                <a:solidFill>
                  <a:schemeClr val="accent6">
                    <a:lumMod val="75000"/>
                  </a:schemeClr>
                </a:solidFill>
                <a:latin typeface="Comic Sans MS" panose="030F0702030302020204" pitchFamily="66" charset="0"/>
              </a:rPr>
              <a:t>فاذهَبوا وتَلمِذوا جميعَ الأُمَمِ وعَمِّدوهُم باسمِ الآبِ والِابنِ والرّوحِ القُدُسِ.</a:t>
            </a:r>
            <a:r>
              <a:rPr lang="en-US" b="1" dirty="0">
                <a:solidFill>
                  <a:schemeClr val="accent6">
                    <a:lumMod val="75000"/>
                  </a:schemeClr>
                </a:solidFill>
                <a:latin typeface="Comic Sans MS" panose="030F0702030302020204" pitchFamily="66" charset="0"/>
              </a:rPr>
              <a:t>” </a:t>
            </a:r>
            <a:r>
              <a:rPr lang="ar-SA" sz="1600" b="1" dirty="0">
                <a:solidFill>
                  <a:schemeClr val="accent6">
                    <a:lumMod val="75000"/>
                  </a:schemeClr>
                </a:solidFill>
                <a:latin typeface="Comic Sans MS" panose="030F0702030302020204" pitchFamily="66" charset="0"/>
              </a:rPr>
              <a:t>متى </a:t>
            </a:r>
            <a:r>
              <a:rPr lang="fr-FR" sz="1600" b="1" dirty="0">
                <a:solidFill>
                  <a:schemeClr val="accent6">
                    <a:lumMod val="75000"/>
                  </a:schemeClr>
                </a:solidFill>
                <a:latin typeface="Comic Sans MS" panose="030F0702030302020204" pitchFamily="66" charset="0"/>
              </a:rPr>
              <a:t>(19:28)</a:t>
            </a:r>
            <a:endParaRPr lang="en-US" sz="1600" b="1" noProof="0"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97983"/>
            <a:ext cx="6769796" cy="830997"/>
          </a:xfrm>
          <a:prstGeom prst="rect">
            <a:avLst/>
          </a:prstGeom>
          <a:noFill/>
        </p:spPr>
        <p:txBody>
          <a:bodyPr wrap="square" rtlCol="0">
            <a:spAutoFit/>
          </a:bodyPr>
          <a:lstStyle/>
          <a:p>
            <a:pPr algn="r" rtl="1">
              <a:spcBef>
                <a:spcPts val="600"/>
              </a:spcBef>
            </a:pPr>
            <a:r>
              <a:rPr lang="en-US" sz="2400" b="1" noProof="0" dirty="0"/>
              <a:t>“</a:t>
            </a:r>
            <a:r>
              <a:rPr lang="ar-SA" sz="2400" b="1" dirty="0"/>
              <a:t>«اذهبوا… إلى جميع الأمم» كانت الوصية التي أعطاها يسوع للذين اجتمعوا لرؤيته بعد قيامته (متى 28: 18–19 أ).</a:t>
            </a:r>
            <a:endParaRPr lang="en-US" sz="2400" b="1" noProof="0" dirty="0"/>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2308324"/>
          </a:xfrm>
          <a:prstGeom prst="rect">
            <a:avLst/>
          </a:prstGeom>
          <a:noFill/>
        </p:spPr>
        <p:txBody>
          <a:bodyPr wrap="square">
            <a:spAutoFit/>
          </a:bodyPr>
          <a:lstStyle/>
          <a:p>
            <a:pPr algn="r" rtl="1">
              <a:spcBef>
                <a:spcPts val="600"/>
              </a:spcBef>
            </a:pPr>
            <a:r>
              <a:rPr lang="ar-SA" sz="2400" b="1" dirty="0"/>
              <a:t>ومثل بطرس ويوحنا، «نَحْنُ لا نُمكِنُ أَنْ نَتَكَلَّمَ إِلَّا بِمَا رَأَيْنَا وَسَمِعْنَا» (أعمال 4: 20). يمكننا أن نتكلم من المنبر، أو ننادي في الشوارع، أو نشارك شهادتنا على وسائل التواصل الاجتماعي، أو ببساطة نشاركها مع شخص واحد. نحن جميعًا معنيّون بهذه الرسالة.</a:t>
            </a:r>
            <a:endParaRPr lang="en-US" sz="2400" b="1" noProof="0" dirty="0"/>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619545"/>
            <a:ext cx="6769796" cy="830997"/>
          </a:xfrm>
          <a:prstGeom prst="rect">
            <a:avLst/>
          </a:prstGeom>
          <a:noFill/>
        </p:spPr>
        <p:txBody>
          <a:bodyPr wrap="square">
            <a:spAutoFit/>
          </a:bodyPr>
          <a:lstStyle/>
          <a:p>
            <a:pPr lvl="0" algn="r" rtl="1">
              <a:spcBef>
                <a:spcPts val="600"/>
              </a:spcBef>
              <a:defRPr/>
            </a:pPr>
            <a:r>
              <a:rPr lang="ar-SA" sz="2400" b="1" dirty="0"/>
              <a:t>وهؤلاء التلاميذ بدورهم علّموا تلاميذ آخرين… وهكذا على مدى ألفَي سنة… حتى يومنا هذا. والآن نحن الذين نستلم وصية يسوع.</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374098"/>
            <a:ext cx="6769796" cy="1200329"/>
          </a:xfrm>
          <a:prstGeom prst="rect">
            <a:avLst/>
          </a:prstGeom>
          <a:noFill/>
        </p:spPr>
        <p:txBody>
          <a:bodyPr wrap="square">
            <a:spAutoFit/>
          </a:bodyPr>
          <a:lstStyle/>
          <a:p>
            <a:pPr lvl="0" algn="r" rtl="1">
              <a:spcBef>
                <a:spcPts val="600"/>
              </a:spcBef>
              <a:defRPr/>
            </a:pPr>
            <a:r>
              <a:rPr lang="ar-SA" sz="2400" b="1" dirty="0"/>
              <a:t>ماذا كان عليهم أن يفعلوا؟ كان عليهم أن يذهبوا ويجعلوا تلاميذ. أي أن يتواصلوا مع الناس، ويعمّدوهم، ويعلّموهم أن يكونوا تلاميذ ليسوع (متى 28: 19–20).</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619166"/>
            <a:ext cx="12192000" cy="1446550"/>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pPr rtl="1"/>
            <a:r>
              <a:rPr lang="ar-SA" dirty="0"/>
              <a:t>كيف يمكننا أن نشارك؟</a:t>
            </a:r>
            <a:endParaRPr lang="en-US" noProof="0" dirty="0"/>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17790"/>
            <a:ext cx="12191999" cy="769441"/>
          </a:xfrm>
          <a:prstGeom prst="rect">
            <a:avLst/>
          </a:prstGeom>
          <a:noFill/>
        </p:spPr>
        <p:txBody>
          <a:bodyPr wrap="square">
            <a:spAutoFit/>
          </a:bodyPr>
          <a:lstStyle/>
          <a:p>
            <a:pPr lvl="1" algn="ctr" rtl="1"/>
            <a:r>
              <a:rPr lang="ar-SA"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الاقتداء بيسوع </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707886"/>
          </a:xfrm>
          <a:prstGeom prst="rect">
            <a:avLst/>
          </a:prstGeom>
          <a:noFill/>
        </p:spPr>
        <p:txBody>
          <a:bodyPr wrap="square">
            <a:spAutoFit/>
          </a:bodyPr>
          <a:lstStyle/>
          <a:p>
            <a:pPr algn="ctr" rtl="1"/>
            <a:r>
              <a:rPr lang="en-US" sz="2000" b="1" dirty="0">
                <a:solidFill>
                  <a:srgbClr val="FFFF99"/>
                </a:solidFill>
                <a:effectLst>
                  <a:outerShdw blurRad="38100" dist="25400" dir="2700000" algn="tl">
                    <a:srgbClr val="000000"/>
                  </a:outerShdw>
                </a:effectLst>
                <a:latin typeface="Comic Sans MS" panose="030F0702030302020204" pitchFamily="66" charset="0"/>
              </a:rPr>
              <a:t>)</a:t>
            </a:r>
            <a:r>
              <a:rPr lang="ar-SA" sz="2000" b="1" dirty="0">
                <a:solidFill>
                  <a:srgbClr val="FFFF99"/>
                </a:solidFill>
                <a:effectLst>
                  <a:outerShdw blurRad="38100" dist="25400" dir="2700000" algn="tl">
                    <a:srgbClr val="000000"/>
                  </a:outerShdw>
                </a:effectLst>
                <a:latin typeface="Comic Sans MS" panose="030F0702030302020204" pitchFamily="66" charset="0"/>
              </a:rPr>
              <a:t>لأنَّ مَحَبَّةَ المَسيحِ تحصُرُنا. إذ نَحنُ نَحسِبُ هذا: أنَّهُ إنْ كانَ واحِدٌ قد ماتَ لأجلِ الجميعِ، فالجميعُ إذًا ماتوا</a:t>
            </a:r>
            <a:r>
              <a:rPr lang="fr-FR" sz="2000" b="1" dirty="0">
                <a:solidFill>
                  <a:srgbClr val="FFFF99"/>
                </a:solidFill>
                <a:effectLst>
                  <a:outerShdw blurRad="38100" dist="25400" dir="2700000" algn="tl">
                    <a:srgbClr val="000000"/>
                  </a:outerShdw>
                </a:effectLst>
                <a:latin typeface="Comic Sans MS" panose="030F0702030302020204" pitchFamily="66" charset="0"/>
              </a:rPr>
              <a:t> </a:t>
            </a:r>
            <a:endParaRPr lang="fr-FR" sz="2000" b="1" dirty="0">
              <a:solidFill>
                <a:schemeClr val="accent5"/>
              </a:solidFill>
            </a:endParaRPr>
          </a:p>
          <a:p>
            <a:pPr algn="ctr" rtl="1"/>
            <a:r>
              <a:rPr lang="en-US" sz="2000" b="1" noProof="0" dirty="0">
                <a:solidFill>
                  <a:srgbClr val="FFFF99"/>
                </a:solidFill>
                <a:effectLst>
                  <a:outerShdw blurRad="38100" dist="25400" dir="2700000" algn="tl">
                    <a:srgbClr val="000000"/>
                  </a:outerShdw>
                </a:effectLst>
                <a:latin typeface="Comic Sans MS" panose="030F0702030302020204" pitchFamily="66" charset="0"/>
              </a:rPr>
              <a:t>” </a:t>
            </a:r>
            <a:r>
              <a:rPr lang="ar-SA" sz="1600" b="1" dirty="0">
                <a:solidFill>
                  <a:srgbClr val="FEEAED"/>
                </a:solidFill>
                <a:effectLst>
                  <a:outerShdw blurRad="38100" dist="25400" dir="2700000" algn="tl">
                    <a:srgbClr val="000000"/>
                  </a:outerShdw>
                </a:effectLst>
                <a:latin typeface="Comic Sans MS" panose="030F0702030302020204" pitchFamily="66" charset="0"/>
              </a:rPr>
              <a:t>2 </a:t>
            </a:r>
            <a:r>
              <a:rPr lang="ar-SA" sz="1600" b="1" dirty="0" err="1">
                <a:solidFill>
                  <a:srgbClr val="FEEAED"/>
                </a:solidFill>
                <a:effectLst>
                  <a:outerShdw blurRad="38100" dist="25400" dir="2700000" algn="tl">
                    <a:srgbClr val="000000"/>
                  </a:outerShdw>
                </a:effectLst>
                <a:latin typeface="Comic Sans MS" panose="030F0702030302020204" pitchFamily="66" charset="0"/>
              </a:rPr>
              <a:t>كورنثوس</a:t>
            </a:r>
            <a:r>
              <a:rPr lang="ar-SA" sz="1600" b="1" dirty="0">
                <a:solidFill>
                  <a:srgbClr val="FEEAED"/>
                </a:solidFill>
                <a:effectLst>
                  <a:outerShdw blurRad="38100" dist="25400" dir="2700000" algn="tl">
                    <a:srgbClr val="000000"/>
                  </a:outerShdw>
                </a:effectLst>
                <a:latin typeface="Comic Sans MS" panose="030F0702030302020204" pitchFamily="66" charset="0"/>
              </a:rPr>
              <a:t> </a:t>
            </a:r>
            <a:r>
              <a:rPr lang="fr-FR" sz="1600" b="1" dirty="0">
                <a:solidFill>
                  <a:srgbClr val="FEEAED"/>
                </a:solidFill>
                <a:effectLst>
                  <a:outerShdw blurRad="38100" dist="25400" dir="2700000" algn="tl">
                    <a:srgbClr val="000000"/>
                  </a:outerShdw>
                </a:effectLst>
                <a:latin typeface="Comic Sans MS" panose="030F0702030302020204" pitchFamily="66" charset="0"/>
              </a:rPr>
              <a:t>(14;5</a:t>
            </a:r>
            <a:r>
              <a:rPr lang="en-US" sz="1600" b="1" dirty="0">
                <a:solidFill>
                  <a:srgbClr val="FEEAED"/>
                </a:solidFill>
                <a:effectLst>
                  <a:outerShdw blurRad="38100" dist="25400" dir="2700000" algn="tl">
                    <a:srgbClr val="000000"/>
                  </a:outerShdw>
                </a:effectLst>
                <a:latin typeface="Comic Sans MS" panose="030F0702030302020204" pitchFamily="66" charset="0"/>
              </a:rPr>
              <a:t>)</a:t>
            </a:r>
            <a:endParaRPr lang="en-US" sz="2000" b="1" noProof="0" dirty="0">
              <a:solidFill>
                <a:srgbClr val="FEEAED"/>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30415"/>
            <a:ext cx="7655295" cy="461665"/>
          </a:xfrm>
          <a:prstGeom prst="rect">
            <a:avLst/>
          </a:prstGeom>
          <a:noFill/>
        </p:spPr>
        <p:txBody>
          <a:bodyPr wrap="square" rtlCol="0">
            <a:spAutoFit/>
          </a:bodyPr>
          <a:lstStyle/>
          <a:p>
            <a:pPr algn="r" rtl="1">
              <a:spcBef>
                <a:spcPts val="600"/>
              </a:spcBef>
            </a:pPr>
            <a:r>
              <a:rPr lang="ar-SA" sz="2400" b="1" dirty="0"/>
              <a:t>ما الذي دفع يسوع إلى البحث عن «الخراف الضالة» (متى 15: 24)؟</a:t>
            </a:r>
            <a:endParaRPr lang="en-US" sz="2400" b="1" noProof="0" dirty="0"/>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1932945"/>
            <a:ext cx="6750459" cy="1938992"/>
          </a:xfrm>
          <a:prstGeom prst="rect">
            <a:avLst/>
          </a:prstGeom>
          <a:noFill/>
        </p:spPr>
        <p:txBody>
          <a:bodyPr wrap="square">
            <a:spAutoFit/>
          </a:bodyPr>
          <a:lstStyle/>
          <a:p>
            <a:pPr algn="r" rtl="1"/>
            <a:r>
              <a:rPr lang="ar-SA" sz="2400" b="1" dirty="0"/>
              <a:t>بلا شك، كان ذلك محبته لنا (متى 9: 36؛ أفسس 5: 2). وقد وضع أيضًا محبته في داخلنا، لكي نشاركها مع الذين لا يعرفون يسوع بعد.</a:t>
            </a:r>
          </a:p>
          <a:p>
            <a:pPr algn="r" rtl="1"/>
            <a:r>
              <a:rPr lang="ar-SA" sz="2400" b="1" dirty="0"/>
              <a:t>أحيانًا يحاول بعض الناس أن يفرضوا على الآخرين قبول يسوع من أجل مصلحتهم، لكن هذه ليست الطريقة التي اختارها الله.</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2" y="4749562"/>
            <a:ext cx="6463948" cy="1200329"/>
          </a:xfrm>
          <a:prstGeom prst="rect">
            <a:avLst/>
          </a:prstGeom>
          <a:noFill/>
        </p:spPr>
        <p:txBody>
          <a:bodyPr wrap="square">
            <a:spAutoFit/>
          </a:bodyPr>
          <a:lstStyle/>
          <a:p>
            <a:pPr algn="r" rtl="1">
              <a:spcBef>
                <a:spcPts val="600"/>
              </a:spcBef>
            </a:pPr>
            <a:r>
              <a:rPr lang="ar-SA" sz="2400" b="1" dirty="0"/>
              <a:t>لم يُجبر الله آدم وحواء على عدم الخطية. ولم يُجبر أهل ما قبل الطوفان على دخول الفلك. ولم يُجبر أهل نينوى على قبوله. بل كلمهم بمحبة، وحذّرهم من عواقب السير في طرقهم الخاصة.</a:t>
            </a:r>
            <a:endParaRPr lang="en-US" sz="2400" b="1" noProof="0" dirty="0"/>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5997714"/>
            <a:ext cx="6457119" cy="830997"/>
          </a:xfrm>
          <a:prstGeom prst="rect">
            <a:avLst/>
          </a:prstGeom>
          <a:noFill/>
        </p:spPr>
        <p:txBody>
          <a:bodyPr wrap="square">
            <a:spAutoFit/>
          </a:bodyPr>
          <a:lstStyle/>
          <a:p>
            <a:pPr lvl="0" algn="r" rtl="1">
              <a:spcBef>
                <a:spcPts val="600"/>
              </a:spcBef>
              <a:defRPr/>
            </a:pPr>
            <a:r>
              <a:rPr lang="ar-SA" sz="2400" b="1" dirty="0"/>
              <a:t>من خلال الاقتداء بيسوع، نظهر محبته للآخرين، وندعوهم لاتباعه.</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6372970" y="-11570"/>
            <a:ext cx="5705060" cy="769441"/>
          </a:xfrm>
          <a:prstGeom prst="rect">
            <a:avLst/>
          </a:prstGeom>
          <a:noFill/>
        </p:spPr>
        <p:txBody>
          <a:bodyPr wrap="square">
            <a:spAutoFit/>
            <a:scene3d>
              <a:camera prst="orthographicFront"/>
              <a:lightRig rig="threePt" dir="t"/>
            </a:scene3d>
            <a:sp3d extrusionH="57150">
              <a:bevelT w="38100" h="38100"/>
            </a:sp3d>
          </a:bodyPr>
          <a:lstStyle/>
          <a:p>
            <a:pPr lvl="1" algn="ctr" rtl="1"/>
            <a:r>
              <a:rPr lang="ar-SA" sz="4400" dirty="0">
                <a:ln w="0"/>
                <a:solidFill>
                  <a:srgbClr val="429EB4"/>
                </a:solidFill>
                <a:effectLst>
                  <a:outerShdw blurRad="38100" dist="25400" dir="5400000" algn="ctr" rotWithShape="0">
                    <a:srgbClr val="6E747A"/>
                  </a:outerShdw>
                </a:effectLst>
              </a:rPr>
              <a:t>بناء الصداقات </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6462421" y="888809"/>
            <a:ext cx="5615609" cy="646331"/>
          </a:xfrm>
          <a:prstGeom prst="rect">
            <a:avLst/>
          </a:prstGeom>
          <a:noFill/>
        </p:spPr>
        <p:txBody>
          <a:bodyPr wrap="square">
            <a:spAutoFit/>
            <a:scene3d>
              <a:camera prst="orthographicFront"/>
              <a:lightRig rig="threePt" dir="t"/>
            </a:scene3d>
            <a:sp3d extrusionH="57150">
              <a:bevelT w="38100" h="38100"/>
            </a:sp3d>
          </a:bodyPr>
          <a:lstStyle/>
          <a:p>
            <a:pPr algn="ctr" rtl="1"/>
            <a:r>
              <a:rPr lang="en-US" b="1" dirty="0">
                <a:solidFill>
                  <a:schemeClr val="accent1">
                    <a:lumMod val="75000"/>
                  </a:schemeClr>
                </a:solidFill>
                <a:latin typeface="Comic Sans MS" panose="030F0702030302020204" pitchFamily="66" charset="0"/>
              </a:rPr>
              <a:t>“…</a:t>
            </a:r>
            <a:r>
              <a:rPr lang="ar-SA" b="1" dirty="0">
                <a:solidFill>
                  <a:schemeClr val="accent1">
                    <a:lumMod val="75000"/>
                  </a:schemeClr>
                </a:solidFill>
                <a:latin typeface="Comic Sans MS" panose="030F0702030302020204" pitchFamily="66" charset="0"/>
              </a:rPr>
              <a:t>بل قَدِّسوا الرَّبَّ الإلهَ في قُلوبكُمْ، مُستَعِدّينَ دائمًا لمُجاوَبَةِ كُلِّ مَنْ يَسألُكُمْ عن سبَبِ الرَّجاءِ الّذي فيكُم، بوَداعَةٍ وخَوْفٍ،</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a:t>
            </a:r>
            <a:r>
              <a:rPr lang="ar-SA" sz="1400" b="1" dirty="0">
                <a:solidFill>
                  <a:schemeClr val="accent1">
                    <a:lumMod val="75000"/>
                  </a:schemeClr>
                </a:solidFill>
                <a:latin typeface="Comic Sans MS" panose="030F0702030302020204" pitchFamily="66" charset="0"/>
              </a:rPr>
              <a:t>1 بطرس </a:t>
            </a:r>
            <a:r>
              <a:rPr lang="fr-FR" sz="1400" b="1" dirty="0">
                <a:solidFill>
                  <a:schemeClr val="accent1">
                    <a:lumMod val="75000"/>
                  </a:schemeClr>
                </a:solidFill>
                <a:latin typeface="Comic Sans MS" panose="030F0702030302020204" pitchFamily="66" charset="0"/>
              </a:rPr>
              <a:t>(15;3</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6588702" y="1799775"/>
            <a:ext cx="5416825" cy="2015936"/>
          </a:xfrm>
          <a:prstGeom prst="rect">
            <a:avLst/>
          </a:prstGeom>
          <a:noFill/>
        </p:spPr>
        <p:txBody>
          <a:bodyPr wrap="square" rtlCol="0">
            <a:spAutoFit/>
          </a:bodyPr>
          <a:lstStyle/>
          <a:p>
            <a:pPr algn="r" rtl="1">
              <a:spcBef>
                <a:spcPts val="600"/>
              </a:spcBef>
            </a:pPr>
            <a:r>
              <a:rPr lang="ar-SA" sz="2400" b="1" dirty="0"/>
              <a:t>نحن جميعًا </a:t>
            </a:r>
            <a:r>
              <a:rPr lang="ar-SA" sz="2400" b="1" dirty="0" err="1"/>
              <a:t>كارزون</a:t>
            </a:r>
            <a:r>
              <a:rPr lang="ar-SA" sz="2400" b="1" dirty="0"/>
              <a:t> بيسوع، وقد أُمرنا أن نُعدّ أنفسنا لهذا العمل (1 بطرس 3: 15). لكن ليس كلّنا نعرف كيف نكرز. ومع ذلك، لدينا الوعد بأن الله نفسه سيعطينا الكلمات اللازمة </a:t>
            </a:r>
            <a:endParaRPr lang="fr-FR" sz="2400" b="1" dirty="0"/>
          </a:p>
          <a:p>
            <a:pPr algn="r" rtl="1">
              <a:spcBef>
                <a:spcPts val="600"/>
              </a:spcBef>
            </a:pPr>
            <a:r>
              <a:rPr lang="ar-SA" sz="2400" b="1" dirty="0"/>
              <a:t>(إشعياء 50: 4).</a:t>
            </a:r>
            <a:endParaRPr lang="en-US" sz="2400" b="1" noProof="0" dirty="0"/>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815818793"/>
              </p:ext>
            </p:extLst>
          </p:nvPr>
        </p:nvGraphicFramePr>
        <p:xfrm>
          <a:off x="2368" y="101600"/>
          <a:ext cx="6439071" cy="6576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6624677" y="5604987"/>
            <a:ext cx="5416825" cy="1200329"/>
          </a:xfrm>
          <a:prstGeom prst="rect">
            <a:avLst/>
          </a:prstGeom>
          <a:noFill/>
        </p:spPr>
        <p:txBody>
          <a:bodyPr wrap="square">
            <a:spAutoFit/>
          </a:bodyPr>
          <a:lstStyle/>
          <a:p>
            <a:pPr algn="r" rtl="1">
              <a:spcBef>
                <a:spcPts val="600"/>
              </a:spcBef>
            </a:pPr>
            <a:r>
              <a:rPr lang="ar-SA" sz="2400" b="1" dirty="0"/>
              <a:t>إليك بعض النصائح البسيطة التي يجب أن تضعها في اعتبارك أثناء تفكيرك في كيفية أن تكون أكثر وعيا في مشاركة يسوع مع الآخرين:</a:t>
            </a:r>
            <a:endParaRPr lang="en-US" sz="2400" b="1" noProof="0" dirty="0"/>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84650" y="344943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549956" y="3387720"/>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righ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righ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righ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righ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righ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2"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righ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2"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righ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0" y="2551777"/>
            <a:ext cx="12191999" cy="1323439"/>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0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ar-SA" dirty="0"/>
              <a:t>كيف نُعيد الذين ابتعدوا؟ </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697</TotalTime>
  <Words>1137</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125</cp:revision>
  <dcterms:created xsi:type="dcterms:W3CDTF">2026-05-02T16:09:24Z</dcterms:created>
  <dcterms:modified xsi:type="dcterms:W3CDTF">2026-06-14T17:38:22Z</dcterms:modified>
</cp:coreProperties>
</file>