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pPr algn="ctr" rtl="1"/>
          <a:r>
            <a:rPr lang="ar-SA" sz="2400" b="1" noProof="0">
              <a:effectLst>
                <a:outerShdw blurRad="38100" dist="38100" dir="2700000" algn="tl">
                  <a:srgbClr val="000000">
                    <a:alpha val="43137"/>
                  </a:srgbClr>
                </a:outerShdw>
              </a:effectLst>
            </a:rPr>
            <a:t>حكمة الله</a:t>
          </a:r>
          <a:endParaRPr lang="en-US" sz="2400" noProof="0" dirty="0">
            <a:effectLst>
              <a:outerShdw blurRad="38100" dist="38100" dir="2700000" algn="tl">
                <a:srgbClr val="000000">
                  <a:alpha val="43137"/>
                </a:srgbClr>
              </a:outerShdw>
            </a:effectLst>
          </a:endParaRPr>
        </a:p>
      </dgm:t>
    </dgm:pt>
    <dgm:pt modelId="{033F80B7-8CBC-416D-8641-7C2BA5EEEA48}" type="parTrans" cxnId="{39B63C40-7D8A-4610-ADDD-3011D583A24A}">
      <dgm:prSet/>
      <dgm:spPr/>
      <dgm:t>
        <a:bodyPr/>
        <a:lstStyle/>
        <a:p>
          <a:pPr algn="ctr" rtl="1"/>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pPr algn="ctr" rtl="1"/>
          <a:endParaRPr lang="es-ES"/>
        </a:p>
      </dgm:t>
    </dgm:pt>
    <dgm:pt modelId="{E3690EB3-3C6D-46BC-80D4-CE1520A26E76}">
      <dgm:prSet custT="1"/>
      <dgm:spPr/>
      <dgm:t>
        <a:bodyPr/>
        <a:lstStyle/>
        <a:p>
          <a:pPr algn="ctr" rtl="1"/>
          <a:r>
            <a:rPr lang="ar-SA" sz="2400" b="1" dirty="0">
              <a:effectLst>
                <a:outerShdw blurRad="38100" dist="38100" dir="2700000" algn="tl">
                  <a:srgbClr val="000000">
                    <a:alpha val="43137"/>
                  </a:srgbClr>
                </a:outerShdw>
              </a:effectLst>
            </a:rPr>
            <a:t>جهالة الصليب</a:t>
          </a:r>
          <a:endParaRPr lang="en-US" sz="2400" noProof="0" dirty="0">
            <a:effectLst>
              <a:outerShdw blurRad="38100" dist="38100" dir="2700000" algn="tl">
                <a:srgbClr val="000000">
                  <a:alpha val="43137"/>
                </a:srgbClr>
              </a:outerShdw>
            </a:effectLst>
          </a:endParaRPr>
        </a:p>
      </dgm:t>
    </dgm:pt>
    <dgm:pt modelId="{194FC269-82DE-4301-8BB7-D62DE671A92C}" type="parTrans" cxnId="{136D7B9D-8095-4B97-8CCE-477A3FAE12D8}">
      <dgm:prSet/>
      <dgm:spPr/>
      <dgm:t>
        <a:bodyPr/>
        <a:lstStyle/>
        <a:p>
          <a:pPr algn="ctr" rtl="1"/>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pPr algn="ctr" rtl="1"/>
          <a:endParaRPr lang="es-ES"/>
        </a:p>
      </dgm:t>
    </dgm:pt>
    <dgm:pt modelId="{10D5878C-0484-43CE-94B4-EB836D258373}">
      <dgm:prSet custT="1"/>
      <dgm:spPr/>
      <dgm:t>
        <a:bodyPr/>
        <a:lstStyle/>
        <a:p>
          <a:pPr algn="ctr" rtl="1"/>
          <a:r>
            <a:rPr lang="ar-SA" sz="2400" b="1" noProof="0">
              <a:effectLst>
                <a:outerShdw blurRad="38100" dist="38100" dir="2700000" algn="tl">
                  <a:srgbClr val="000000">
                    <a:alpha val="43137"/>
                  </a:srgbClr>
                </a:outerShdw>
              </a:effectLst>
            </a:rPr>
            <a:t>قوة الله</a:t>
          </a:r>
          <a:endParaRPr lang="en-US" sz="2400" noProof="0" dirty="0">
            <a:effectLst>
              <a:outerShdw blurRad="38100" dist="38100" dir="2700000" algn="tl">
                <a:srgbClr val="000000">
                  <a:alpha val="43137"/>
                </a:srgbClr>
              </a:outerShdw>
            </a:effectLst>
          </a:endParaRPr>
        </a:p>
      </dgm:t>
    </dgm:pt>
    <dgm:pt modelId="{C2647D3B-A44F-44C0-8CF4-D61ECD96C658}" type="parTrans" cxnId="{CB81C6E2-67FF-44C8-B8FE-92C8FC2A5F25}">
      <dgm:prSet/>
      <dgm:spPr/>
      <dgm:t>
        <a:bodyPr/>
        <a:lstStyle/>
        <a:p>
          <a:pPr algn="ctr" rtl="1"/>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pPr algn="ctr" rtl="1"/>
          <a:endParaRPr lang="es-ES"/>
        </a:p>
      </dgm:t>
    </dgm:pt>
    <dgm:pt modelId="{A1399854-EE6F-4F96-BF2A-73A2FA0D1967}">
      <dgm:prSet custT="1"/>
      <dgm:spPr/>
      <dgm:t>
        <a:bodyPr/>
        <a:lstStyle/>
        <a:p>
          <a:pPr algn="ctr" rtl="1"/>
          <a:r>
            <a:rPr lang="ar-SA" sz="2400" b="1" noProof="0" dirty="0">
              <a:effectLst>
                <a:outerShdw blurRad="38100" dist="38100" dir="2700000" algn="tl">
                  <a:srgbClr val="000000">
                    <a:alpha val="43137"/>
                  </a:srgbClr>
                </a:outerShdw>
              </a:effectLst>
            </a:rPr>
            <a:t>رسالة الصليب</a:t>
          </a:r>
          <a:endParaRPr lang="en-US" sz="2400" noProof="0" dirty="0">
            <a:effectLst>
              <a:outerShdw blurRad="38100" dist="38100" dir="2700000" algn="tl">
                <a:srgbClr val="000000">
                  <a:alpha val="43137"/>
                </a:srgbClr>
              </a:outerShdw>
            </a:effectLst>
          </a:endParaRPr>
        </a:p>
      </dgm:t>
    </dgm:pt>
    <dgm:pt modelId="{AEC0E76A-494C-4387-B5AE-3A627C11C153}" type="parTrans" cxnId="{A6BCB25F-8854-470B-ADC7-B247B21C7E03}">
      <dgm:prSet/>
      <dgm:spPr/>
      <dgm:t>
        <a:bodyPr/>
        <a:lstStyle/>
        <a:p>
          <a:pPr algn="ctr" rtl="1"/>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pPr algn="ctr" rtl="1"/>
          <a:endParaRPr lang="es-ES"/>
        </a:p>
      </dgm:t>
    </dgm:pt>
    <dgm:pt modelId="{663D1BA5-7B91-4C43-A5A9-1361F0524EF7}">
      <dgm:prSet custT="1"/>
      <dgm:spPr/>
      <dgm:t>
        <a:bodyPr/>
        <a:lstStyle/>
        <a:p>
          <a:pPr algn="ctr" rtl="1"/>
          <a:r>
            <a:rPr lang="ar-SA" sz="2400" b="1" dirty="0">
              <a:solidFill>
                <a:schemeClr val="bg1"/>
              </a:solidFill>
              <a:effectLst>
                <a:outerShdw blurRad="38100" dist="38100" dir="2700000" algn="tl">
                  <a:srgbClr val="000000">
                    <a:alpha val="43137"/>
                  </a:srgbClr>
                </a:outerShdw>
              </a:effectLst>
            </a:rPr>
            <a:t>جهالة الله وضعفه</a:t>
          </a:r>
          <a:endParaRPr lang="en-US" sz="2400" noProof="0" dirty="0">
            <a:effectLst>
              <a:outerShdw blurRad="38100" dist="38100" dir="2700000" algn="tl">
                <a:srgbClr val="000000">
                  <a:alpha val="43137"/>
                </a:srgbClr>
              </a:outerShdw>
            </a:effectLst>
          </a:endParaRPr>
        </a:p>
      </dgm:t>
    </dgm:pt>
    <dgm:pt modelId="{70DFE001-4526-42E7-AC87-98E697D32A15}" type="sibTrans" cxnId="{B0F5DFCB-F370-4CDE-9A9B-F9B81B6E487D}">
      <dgm:prSet phldrT="5" phldr="0"/>
      <dgm:spPr/>
      <dgm:t>
        <a:bodyPr/>
        <a:lstStyle/>
        <a:p>
          <a:pPr algn="ctr" rtl="1"/>
          <a:endParaRPr lang="es-ES"/>
        </a:p>
      </dgm:t>
    </dgm:pt>
    <dgm:pt modelId="{F574BBBC-6A8B-4417-B7D1-82EE2BE907B9}" type="parTrans" cxnId="{B0F5DFCB-F370-4CDE-9A9B-F9B81B6E487D}">
      <dgm:prSet/>
      <dgm:spPr/>
      <dgm:t>
        <a:bodyPr/>
        <a:lstStyle/>
        <a:p>
          <a:pPr algn="ctr" rtl="1"/>
          <a:endParaRPr lang="es-ES">
            <a:effectLst>
              <a:outerShdw blurRad="38100" dist="38100" dir="2700000" algn="tl">
                <a:srgbClr val="000000"/>
              </a:outerShdw>
            </a:effectLst>
          </a:endParaRPr>
        </a:p>
      </dgm:t>
    </dgm:pt>
    <dgm:pt modelId="{C56CE76A-5C4D-45D1-98B1-E9AE812DB59A}" type="pres">
      <dgm:prSet presAssocID="{BF63421A-F50B-4E0D-8E4F-5F42FF64DA9C}" presName="linear" presStyleCnt="0">
        <dgm:presLayoutVars>
          <dgm:dir val="rev"/>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1A6A80ED-672E-49E7-A3B4-5715A1E4D2CE}">
      <dgm:prSet custT="1"/>
      <dgm:spPr>
        <a:effectLst>
          <a:outerShdw blurRad="50800" dist="38100" dir="2700000" algn="tl" rotWithShape="0">
            <a:prstClr val="black">
              <a:alpha val="40000"/>
            </a:prstClr>
          </a:outerShdw>
        </a:effectLst>
      </dgm:spPr>
      <dgm:t>
        <a:bodyPr/>
        <a:lstStyle/>
        <a:p>
          <a:pPr rtl="1"/>
          <a:r>
            <a:rPr lang="ar-SA" sz="1800" b="1" dirty="0"/>
            <a:t>«استحسن الله أن يخلِّص المؤمنين بجهالة الكرازة»</a:t>
          </a:r>
          <a:r>
            <a:rPr lang="fr-FR" sz="1600" b="0" dirty="0">
              <a:solidFill>
                <a:schemeClr val="accent1">
                  <a:lumMod val="50000"/>
                </a:schemeClr>
              </a:solidFill>
              <a:latin typeface="Comic Sans MS" panose="030F0702030302020204" pitchFamily="66" charset="0"/>
            </a:rPr>
            <a:t> 1)</a:t>
          </a:r>
          <a:r>
            <a:rPr lang="ar-SA" sz="1600" b="0" dirty="0">
              <a:solidFill>
                <a:schemeClr val="accent1">
                  <a:lumMod val="50000"/>
                </a:schemeClr>
              </a:solidFill>
              <a:latin typeface="Comic Sans MS" panose="030F0702030302020204" pitchFamily="66" charset="0"/>
            </a:rPr>
            <a:t> </a:t>
          </a:r>
          <a:r>
            <a:rPr lang="ar-SA" sz="1600" b="0" dirty="0" err="1">
              <a:solidFill>
                <a:schemeClr val="accent1">
                  <a:lumMod val="50000"/>
                </a:schemeClr>
              </a:solidFill>
              <a:latin typeface="Comic Sans MS" panose="030F0702030302020204" pitchFamily="66" charset="0"/>
            </a:rPr>
            <a:t>كورنثوس</a:t>
          </a:r>
          <a:r>
            <a:rPr lang="ar-SA" sz="1600" b="0" dirty="0">
              <a:solidFill>
                <a:schemeClr val="accent1">
                  <a:lumMod val="50000"/>
                </a:schemeClr>
              </a:solidFill>
              <a:latin typeface="Comic Sans MS" panose="030F0702030302020204" pitchFamily="66" charset="0"/>
            </a:rPr>
            <a:t> </a:t>
          </a:r>
          <a:r>
            <a:rPr lang="fr-FR" sz="1600" b="0" dirty="0">
              <a:solidFill>
                <a:schemeClr val="accent1">
                  <a:lumMod val="50000"/>
                </a:schemeClr>
              </a:solidFill>
              <a:latin typeface="Comic Sans MS" panose="030F0702030302020204" pitchFamily="66" charset="0"/>
            </a:rPr>
            <a:t>23:1</a:t>
          </a:r>
          <a:r>
            <a:rPr lang="ar-SA" sz="1800" b="1" dirty="0">
              <a:solidFill>
                <a:schemeClr val="accent1">
                  <a:lumMod val="50000"/>
                </a:schemeClr>
              </a:solidFill>
              <a:latin typeface="Comic Sans MS" panose="030F0702030302020204" pitchFamily="66" charset="0"/>
            </a:rPr>
            <a:t>)</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pPr rtl="1"/>
          <a:r>
            <a:rPr lang="ar-SA" sz="1800" b="1" dirty="0"/>
            <a:t>«وأما الإنسان الطبيعي فلا يقبل ما لروح الله، لأنه عنده جهالة»</a:t>
          </a:r>
          <a:endParaRPr lang="fr-FR" sz="1800" b="1" dirty="0"/>
        </a:p>
        <a:p>
          <a:pPr rtl="1"/>
          <a:r>
            <a:rPr lang="fr-FR" sz="1800" b="1" dirty="0">
              <a:solidFill>
                <a:schemeClr val="accent1">
                  <a:lumMod val="50000"/>
                </a:schemeClr>
              </a:solidFill>
              <a:latin typeface="Comic Sans MS" panose="030F0702030302020204" pitchFamily="66" charset="0"/>
            </a:rPr>
            <a:t>1</a:t>
          </a:r>
          <a:r>
            <a:rPr lang="fr-FR" sz="1800" b="0" dirty="0">
              <a:solidFill>
                <a:schemeClr val="accent1">
                  <a:lumMod val="50000"/>
                </a:schemeClr>
              </a:solidFill>
              <a:latin typeface="Comic Sans MS" panose="030F0702030302020204" pitchFamily="66" charset="0"/>
            </a:rPr>
            <a:t> )</a:t>
          </a:r>
          <a:r>
            <a:rPr lang="ar-SA" sz="1800" b="0" dirty="0">
              <a:solidFill>
                <a:schemeClr val="accent1">
                  <a:lumMod val="50000"/>
                </a:schemeClr>
              </a:solidFill>
              <a:latin typeface="Comic Sans MS" panose="030F0702030302020204" pitchFamily="66" charset="0"/>
            </a:rPr>
            <a:t> </a:t>
          </a:r>
          <a:r>
            <a:rPr lang="ar-SA" sz="1800" b="0" dirty="0" err="1">
              <a:solidFill>
                <a:schemeClr val="accent1">
                  <a:lumMod val="50000"/>
                </a:schemeClr>
              </a:solidFill>
              <a:latin typeface="Comic Sans MS" panose="030F0702030302020204" pitchFamily="66" charset="0"/>
            </a:rPr>
            <a:t>كورنثوس</a:t>
          </a:r>
          <a:r>
            <a:rPr lang="ar-SA" sz="1800" b="0" dirty="0">
              <a:solidFill>
                <a:schemeClr val="accent1">
                  <a:lumMod val="50000"/>
                </a:schemeClr>
              </a:solidFill>
              <a:latin typeface="Comic Sans MS" panose="030F0702030302020204" pitchFamily="66" charset="0"/>
            </a:rPr>
            <a:t> </a:t>
          </a:r>
          <a:r>
            <a:rPr lang="fr-FR" sz="1800" b="0" dirty="0">
              <a:solidFill>
                <a:schemeClr val="accent1">
                  <a:lumMod val="50000"/>
                </a:schemeClr>
              </a:solidFill>
              <a:latin typeface="Comic Sans MS" panose="030F0702030302020204" pitchFamily="66" charset="0"/>
            </a:rPr>
            <a:t>(14:2:</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pPr rtl="1"/>
          <a:r>
            <a:rPr lang="ar-SA" sz="1800" b="1" dirty="0"/>
            <a:t>«لأن حكمة هذا العالم هي جهالة عند الله»</a:t>
          </a:r>
          <a:r>
            <a:rPr lang="ar-SA" sz="1800" dirty="0"/>
            <a:t> </a:t>
          </a:r>
          <a:r>
            <a:rPr lang="ar-SA" sz="1800" dirty="0">
              <a:solidFill>
                <a:schemeClr val="tx2"/>
              </a:solidFill>
            </a:rPr>
            <a:t>(1 </a:t>
          </a:r>
          <a:r>
            <a:rPr lang="ar-SA" sz="1800" dirty="0" err="1">
              <a:solidFill>
                <a:schemeClr val="tx2"/>
              </a:solidFill>
            </a:rPr>
            <a:t>كورنثوس</a:t>
          </a:r>
          <a:r>
            <a:rPr lang="ar-SA" sz="1800" dirty="0">
              <a:solidFill>
                <a:schemeClr val="tx2"/>
              </a:solidFill>
            </a:rPr>
            <a:t> </a:t>
          </a:r>
          <a:r>
            <a:rPr lang="fr-FR" sz="1800" dirty="0">
              <a:solidFill>
                <a:schemeClr val="tx2"/>
              </a:solidFill>
            </a:rPr>
            <a:t>19:3</a:t>
          </a:r>
          <a:r>
            <a:rPr lang="ar-SA" sz="1800" dirty="0">
              <a:solidFill>
                <a:schemeClr val="tx2"/>
              </a:solidFill>
            </a:rPr>
            <a:t>). </a:t>
          </a:r>
          <a:endParaRPr lang="en-US" sz="1800" noProof="0" dirty="0">
            <a:solidFill>
              <a:schemeClr val="tx2"/>
            </a:solidFill>
          </a:endParaRPr>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54137E9-F38E-44AA-987F-7EED1EC88239}">
      <dgm:prSet custT="1"/>
      <dgm:spPr>
        <a:effectLst>
          <a:outerShdw blurRad="50800" dist="38100" dir="2700000" algn="tl" rotWithShape="0">
            <a:prstClr val="black">
              <a:alpha val="40000"/>
            </a:prstClr>
          </a:outerShdw>
        </a:effectLst>
      </dgm:spPr>
      <dgm:t>
        <a:bodyPr/>
        <a:lstStyle/>
        <a:p>
          <a:pPr rtl="1"/>
          <a:r>
            <a:rPr lang="ar-SA" sz="1800" b="1" dirty="0"/>
            <a:t>«فإن كلمة الصليب عند الهالكين جهالة»</a:t>
          </a:r>
          <a:r>
            <a:rPr lang="fr-FR" sz="1800" b="1" dirty="0">
              <a:solidFill>
                <a:schemeClr val="accent1">
                  <a:lumMod val="50000"/>
                </a:schemeClr>
              </a:solidFill>
              <a:latin typeface="Comic Sans MS" panose="030F0702030302020204" pitchFamily="66" charset="0"/>
            </a:rPr>
            <a:t> 1)</a:t>
          </a:r>
          <a:r>
            <a:rPr lang="ar-SA" sz="1800" b="1" dirty="0">
              <a:solidFill>
                <a:schemeClr val="accent1">
                  <a:lumMod val="50000"/>
                </a:schemeClr>
              </a:solidFill>
              <a:latin typeface="Comic Sans MS" panose="030F0702030302020204" pitchFamily="66" charset="0"/>
            </a:rPr>
            <a:t> </a:t>
          </a:r>
          <a:r>
            <a:rPr lang="ar-SA" sz="1800" b="1" dirty="0" err="1">
              <a:solidFill>
                <a:schemeClr val="accent1">
                  <a:lumMod val="50000"/>
                </a:schemeClr>
              </a:solidFill>
              <a:latin typeface="Comic Sans MS" panose="030F0702030302020204" pitchFamily="66" charset="0"/>
            </a:rPr>
            <a:t>كورنثوس</a:t>
          </a:r>
          <a:r>
            <a:rPr lang="ar-SA" sz="1800" b="1" dirty="0">
              <a:solidFill>
                <a:schemeClr val="accent1">
                  <a:lumMod val="50000"/>
                </a:schemeClr>
              </a:solidFill>
              <a:latin typeface="Comic Sans MS" panose="030F0702030302020204" pitchFamily="66" charset="0"/>
            </a:rPr>
            <a:t> </a:t>
          </a:r>
          <a:r>
            <a:rPr lang="fr-FR" sz="1800" b="1" dirty="0">
              <a:solidFill>
                <a:schemeClr val="accent1">
                  <a:lumMod val="50000"/>
                </a:schemeClr>
              </a:solidFill>
              <a:latin typeface="Comic Sans MS" panose="030F0702030302020204" pitchFamily="66" charset="0"/>
            </a:rPr>
            <a:t>18:1</a:t>
          </a:r>
          <a:r>
            <a:rPr lang="ar-SA" sz="1800" b="1" dirty="0">
              <a:solidFill>
                <a:schemeClr val="accent1">
                  <a:lumMod val="50000"/>
                </a:schemeClr>
              </a:solidFill>
              <a:latin typeface="Comic Sans MS" panose="030F0702030302020204" pitchFamily="66" charset="0"/>
            </a:rPr>
            <a:t>)</a:t>
          </a:r>
          <a:endParaRPr lang="en-US" sz="1800" noProof="0" dirty="0"/>
        </a:p>
      </dgm:t>
    </dgm:pt>
    <dgm:pt modelId="{B525827A-0973-4E1B-8F7A-E2C39A8E3024}" type="sibTrans" cxnId="{AC0D508C-F6BF-4923-AE3B-93B06F780197}">
      <dgm:prSet/>
      <dgm:spPr/>
      <dgm:t>
        <a:bodyPr/>
        <a:lstStyle/>
        <a:p>
          <a:endParaRPr lang="es-ES" sz="1800"/>
        </a:p>
      </dgm:t>
    </dgm:pt>
    <dgm:pt modelId="{4F7B94C1-540B-4FD0-84BE-A2667CC6CCAF}" type="parTrans" cxnId="{AC0D508C-F6BF-4923-AE3B-93B06F780197}">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pPr rtl="1"/>
          <a:r>
            <a:rPr lang="ar-SA" sz="1800" b="1" dirty="0"/>
            <a:t>«وأما عند الأمم فجهالة»</a:t>
          </a:r>
          <a:r>
            <a:rPr lang="fr-FR" sz="1800" b="1" dirty="0">
              <a:solidFill>
                <a:schemeClr val="accent1">
                  <a:lumMod val="50000"/>
                </a:schemeClr>
              </a:solidFill>
              <a:latin typeface="Comic Sans MS" panose="030F0702030302020204" pitchFamily="66" charset="0"/>
            </a:rPr>
            <a:t> 1</a:t>
          </a:r>
          <a:r>
            <a:rPr lang="fr-FR" sz="1800" b="0" dirty="0">
              <a:solidFill>
                <a:schemeClr val="accent1">
                  <a:lumMod val="50000"/>
                </a:schemeClr>
              </a:solidFill>
              <a:latin typeface="Comic Sans MS" panose="030F0702030302020204" pitchFamily="66" charset="0"/>
            </a:rPr>
            <a:t> )</a:t>
          </a:r>
          <a:r>
            <a:rPr lang="ar-SA" sz="1800" b="0" dirty="0">
              <a:solidFill>
                <a:schemeClr val="accent1">
                  <a:lumMod val="50000"/>
                </a:schemeClr>
              </a:solidFill>
              <a:latin typeface="Comic Sans MS" panose="030F0702030302020204" pitchFamily="66" charset="0"/>
            </a:rPr>
            <a:t> </a:t>
          </a:r>
          <a:r>
            <a:rPr lang="ar-SA" sz="1800" b="0" dirty="0" err="1">
              <a:solidFill>
                <a:schemeClr val="accent1">
                  <a:lumMod val="50000"/>
                </a:schemeClr>
              </a:solidFill>
              <a:latin typeface="Comic Sans MS" panose="030F0702030302020204" pitchFamily="66" charset="0"/>
            </a:rPr>
            <a:t>كورنثوس</a:t>
          </a:r>
          <a:r>
            <a:rPr lang="ar-SA" sz="1800" b="0" dirty="0">
              <a:solidFill>
                <a:schemeClr val="accent1">
                  <a:lumMod val="50000"/>
                </a:schemeClr>
              </a:solidFill>
              <a:latin typeface="Comic Sans MS" panose="030F0702030302020204" pitchFamily="66" charset="0"/>
            </a:rPr>
            <a:t> </a:t>
          </a:r>
          <a:r>
            <a:rPr lang="fr-FR" sz="1800" b="0" dirty="0">
              <a:solidFill>
                <a:schemeClr val="accent1">
                  <a:lumMod val="50000"/>
                </a:schemeClr>
              </a:solidFill>
              <a:latin typeface="Comic Sans MS" panose="030F0702030302020204" pitchFamily="66" charset="0"/>
            </a:rPr>
            <a:t>(23:1:</a:t>
          </a:r>
          <a:endParaRPr lang="en-US" sz="1800" noProof="0" dirty="0"/>
        </a:p>
      </dgm:t>
    </dgm:pt>
    <dgm:pt modelId="{7F0A868D-BC72-431A-A147-AFCD3D6CD5C9}" type="sibTrans" cxnId="{7BFE48D5-04BB-4A3C-B0AF-A9051EF305B1}">
      <dgm:prSet/>
      <dgm:spPr/>
      <dgm:t>
        <a:bodyPr/>
        <a:lstStyle/>
        <a:p>
          <a:endParaRPr lang="es-ES" sz="1800"/>
        </a:p>
      </dgm:t>
    </dgm:pt>
    <dgm:pt modelId="{95C15A5A-1B5C-4038-A813-297CC820FD07}" type="parTrans" cxnId="{7BFE48D5-04BB-4A3C-B0AF-A9051EF305B1}">
      <dgm:prSet/>
      <dgm:spPr/>
      <dgm:t>
        <a:bodyPr/>
        <a:lstStyle/>
        <a:p>
          <a:endParaRPr lang="es-ES" sz="1800"/>
        </a:p>
      </dgm:t>
    </dgm:pt>
    <dgm:pt modelId="{BE7B1126-B8D6-4342-8457-60312A4C96EA}" type="pres">
      <dgm:prSet presAssocID="{2F3D4A29-A0C7-4D6C-8E84-66BD22CD2F5F}" presName="linearFlow" presStyleCnt="0">
        <dgm:presLayoutVars>
          <dgm:dir val="rev"/>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787"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787"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787"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Y="129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787"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787"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rtl="1">
            <a:lnSpc>
              <a:spcPct val="90000"/>
            </a:lnSpc>
            <a:spcBef>
              <a:spcPct val="0"/>
            </a:spcBef>
            <a:spcAft>
              <a:spcPct val="35000"/>
            </a:spcAft>
            <a:buNone/>
          </a:pPr>
          <a:r>
            <a:rPr lang="ar-SA" sz="2400" b="1" kern="1200" noProof="0" dirty="0">
              <a:solidFill>
                <a:prstClr val="black">
                  <a:hueOff val="0"/>
                  <a:satOff val="0"/>
                  <a:lumOff val="0"/>
                  <a:alphaOff val="0"/>
                </a:prstClr>
              </a:solidFill>
              <a:latin typeface="Aptos" panose="02110004020202020204"/>
              <a:ea typeface="+mn-ea"/>
              <a:cs typeface="+mn-cs"/>
            </a:rPr>
            <a:t>أسوأ ما في الإنسان</a:t>
          </a:r>
          <a:endParaRPr lang="en-US" sz="2400" b="1" kern="1200" noProof="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400" b="1"/>
        </a:p>
      </dgm:t>
    </dgm:pt>
    <dgm:pt modelId="{7D875C1A-DD60-4333-81F9-51D021F4BD50}" type="sibTrans" cxnId="{3FB972B3-6F22-4A30-A7B0-31D2952828B3}">
      <dgm:prSet/>
      <dgm:spPr/>
      <dgm:t>
        <a:bodyPr/>
        <a:lstStyle/>
        <a:p>
          <a:endParaRPr lang="es-ES" sz="2400" b="1"/>
        </a:p>
      </dgm:t>
    </dgm:pt>
    <dgm:pt modelId="{79DCEC77-3E2E-40F9-8ADD-FF84FA35582C}">
      <dgm:prSet phldrT="[Texto]" phldr="0" custT="1"/>
      <dgm:spPr/>
      <dgm:t>
        <a:bodyPr/>
        <a:lstStyle/>
        <a:p>
          <a:pPr algn="r" rtl="1"/>
          <a:r>
            <a:rPr lang="ar-SA" sz="2400" b="1" dirty="0"/>
            <a:t>جَهَالَةٌ</a:t>
          </a:r>
          <a:endParaRPr lang="en-US" sz="2400" b="1" noProof="0" dirty="0"/>
        </a:p>
      </dgm:t>
    </dgm:pt>
    <dgm:pt modelId="{910D3821-3707-4A29-B4FD-EFB109A499EE}" type="parTrans" cxnId="{85B3309A-2E48-4981-9148-3C7A498E7F4A}">
      <dgm:prSet/>
      <dgm:spPr/>
      <dgm:t>
        <a:bodyPr/>
        <a:lstStyle/>
        <a:p>
          <a:endParaRPr lang="es-ES" sz="2400" b="1"/>
        </a:p>
      </dgm:t>
    </dgm:pt>
    <dgm:pt modelId="{6E8FE2C9-7862-4D3A-AAB2-6C6249541F4D}" type="sibTrans" cxnId="{85B3309A-2E48-4981-9148-3C7A498E7F4A}">
      <dgm:prSet/>
      <dgm:spPr/>
      <dgm:t>
        <a:bodyPr/>
        <a:lstStyle/>
        <a:p>
          <a:endParaRPr lang="es-ES" sz="2400" b="1"/>
        </a:p>
      </dgm:t>
    </dgm:pt>
    <dgm:pt modelId="{79BE9C0E-2192-4DA7-9658-C6C236F6C811}">
      <dgm:prSet phldrT="[Texto]" phldr="0" custT="1"/>
      <dgm:spPr/>
      <dgm:t>
        <a:bodyPr/>
        <a:lstStyle/>
        <a:p>
          <a:pPr algn="r" rtl="1"/>
          <a:r>
            <a:rPr lang="ar-SA" sz="2400" b="1" noProof="0" dirty="0"/>
            <a:t>التدمير الذاتي</a:t>
          </a:r>
          <a:endParaRPr lang="en-US" sz="2400" b="1" noProof="0" dirty="0"/>
        </a:p>
      </dgm:t>
    </dgm:pt>
    <dgm:pt modelId="{0CF11EFA-CA49-4F0D-BD92-01E5ACA7C8E7}" type="parTrans" cxnId="{5D92F719-33C4-4107-B3B2-AA6C74F73700}">
      <dgm:prSet/>
      <dgm:spPr/>
      <dgm:t>
        <a:bodyPr/>
        <a:lstStyle/>
        <a:p>
          <a:endParaRPr lang="es-ES" sz="2400" b="1"/>
        </a:p>
      </dgm:t>
    </dgm:pt>
    <dgm:pt modelId="{D8E8BCFF-4E39-4D9B-BF12-6A996B5C4C2D}" type="sibTrans" cxnId="{5D92F719-33C4-4107-B3B2-AA6C74F73700}">
      <dgm:prSet/>
      <dgm:spPr/>
      <dgm:t>
        <a:bodyPr/>
        <a:lstStyle/>
        <a:p>
          <a:endParaRPr lang="es-ES" sz="24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rtl="1">
            <a:lnSpc>
              <a:spcPct val="90000"/>
            </a:lnSpc>
            <a:spcBef>
              <a:spcPct val="0"/>
            </a:spcBef>
            <a:spcAft>
              <a:spcPct val="35000"/>
            </a:spcAft>
            <a:buNone/>
          </a:pPr>
          <a:r>
            <a:rPr lang="ar-SA" sz="2400" b="1" kern="1200" noProof="0" dirty="0">
              <a:solidFill>
                <a:prstClr val="black">
                  <a:hueOff val="0"/>
                  <a:satOff val="0"/>
                  <a:lumOff val="0"/>
                  <a:alphaOff val="0"/>
                </a:prstClr>
              </a:solidFill>
              <a:latin typeface="Aptos" panose="02110004020202020204"/>
              <a:ea typeface="+mn-ea"/>
              <a:cs typeface="+mn-cs"/>
            </a:rPr>
            <a:t>أعظم ما في الله</a:t>
          </a:r>
          <a:endParaRPr lang="en-US" sz="2400" b="1" kern="1200" noProof="0" dirty="0">
            <a:solidFill>
              <a:prstClr val="black">
                <a:hueOff val="0"/>
                <a:satOff val="0"/>
                <a:lumOff val="0"/>
                <a:alphaOff val="0"/>
              </a:prstClr>
            </a:solidFill>
            <a:latin typeface="Aptos" panose="02110004020202020204"/>
            <a:ea typeface="+mn-ea"/>
            <a:cs typeface="+mn-cs"/>
          </a:endParaRPr>
        </a:p>
      </dgm:t>
    </dgm:pt>
    <dgm:pt modelId="{B0A8A8AE-A248-4B9F-8521-6C6D549D4EA2}" type="parTrans" cxnId="{D4C2B321-86C6-4CA8-8FFA-E7B66A8BCBF8}">
      <dgm:prSet/>
      <dgm:spPr/>
      <dgm:t>
        <a:bodyPr/>
        <a:lstStyle/>
        <a:p>
          <a:endParaRPr lang="es-ES" sz="2400" b="1"/>
        </a:p>
      </dgm:t>
    </dgm:pt>
    <dgm:pt modelId="{64DB97A7-98C4-4183-ABD0-9791CF4E736F}" type="sibTrans" cxnId="{D4C2B321-86C6-4CA8-8FFA-E7B66A8BCBF8}">
      <dgm:prSet/>
      <dgm:spPr/>
      <dgm:t>
        <a:bodyPr/>
        <a:lstStyle/>
        <a:p>
          <a:endParaRPr lang="es-ES" sz="2400" b="1"/>
        </a:p>
      </dgm:t>
    </dgm:pt>
    <dgm:pt modelId="{048F3E84-C22A-4912-B8D0-CEC5A23F2339}">
      <dgm:prSet phldrT="[Texto]" phldr="0" custT="1"/>
      <dgm:spPr/>
      <dgm:t>
        <a:bodyPr/>
        <a:lstStyle/>
        <a:p>
          <a:pPr algn="r" rtl="1"/>
          <a:r>
            <a:rPr lang="ar-SA" sz="2400" b="1" noProof="0" dirty="0"/>
            <a:t>القوة</a:t>
          </a:r>
          <a:endParaRPr lang="en-US" sz="2400" b="1" noProof="0" dirty="0"/>
        </a:p>
      </dgm:t>
    </dgm:pt>
    <dgm:pt modelId="{CA06C4B2-3DBD-4561-A30E-31C503878CB6}" type="parTrans" cxnId="{2F98E7C3-B5FF-4C07-88FF-2C6FE144E8A4}">
      <dgm:prSet/>
      <dgm:spPr/>
      <dgm:t>
        <a:bodyPr/>
        <a:lstStyle/>
        <a:p>
          <a:endParaRPr lang="es-ES" sz="2400" b="1"/>
        </a:p>
      </dgm:t>
    </dgm:pt>
    <dgm:pt modelId="{A59023FF-8437-4DD8-AF13-0CE00AF99D02}" type="sibTrans" cxnId="{2F98E7C3-B5FF-4C07-88FF-2C6FE144E8A4}">
      <dgm:prSet/>
      <dgm:spPr/>
      <dgm:t>
        <a:bodyPr/>
        <a:lstStyle/>
        <a:p>
          <a:endParaRPr lang="es-ES" sz="2400" b="1"/>
        </a:p>
      </dgm:t>
    </dgm:pt>
    <dgm:pt modelId="{3F79AAF8-B558-4E43-B4D4-5AF96DEA6EC6}">
      <dgm:prSet phldrT="[Texto]" phldr="0" custT="1"/>
      <dgm:spPr/>
      <dgm:t>
        <a:bodyPr/>
        <a:lstStyle/>
        <a:p>
          <a:pPr algn="r" rtl="1"/>
          <a:r>
            <a:rPr lang="ar-SA" sz="2400" b="1" noProof="0" dirty="0"/>
            <a:t>المغفرة</a:t>
          </a:r>
          <a:endParaRPr lang="en-US" sz="2400" b="1" noProof="0" dirty="0"/>
        </a:p>
      </dgm:t>
    </dgm:pt>
    <dgm:pt modelId="{66E67469-5F0A-46A4-9026-8E69D1F898E6}" type="parTrans" cxnId="{4EFF1F87-0749-4D68-B34F-92F204EECD29}">
      <dgm:prSet/>
      <dgm:spPr/>
      <dgm:t>
        <a:bodyPr/>
        <a:lstStyle/>
        <a:p>
          <a:endParaRPr lang="es-ES" sz="2400" b="1"/>
        </a:p>
      </dgm:t>
    </dgm:pt>
    <dgm:pt modelId="{70A3104B-0BDB-483B-8B0E-5A7E97397CAC}" type="sibTrans" cxnId="{4EFF1F87-0749-4D68-B34F-92F204EECD29}">
      <dgm:prSet/>
      <dgm:spPr/>
      <dgm:t>
        <a:bodyPr/>
        <a:lstStyle/>
        <a:p>
          <a:endParaRPr lang="es-ES" sz="2400" b="1"/>
        </a:p>
      </dgm:t>
    </dgm:pt>
    <dgm:pt modelId="{F82FA4D7-1D6D-4163-8981-A958722CD3F3}">
      <dgm:prSet phldrT="[Texto]" phldr="0" custT="1"/>
      <dgm:spPr/>
      <dgm:t>
        <a:bodyPr/>
        <a:lstStyle/>
        <a:p>
          <a:pPr algn="r" rtl="1"/>
          <a:r>
            <a:rPr lang="ar-SA" sz="2400" b="1" noProof="0" dirty="0"/>
            <a:t>الهلاك</a:t>
          </a:r>
          <a:endParaRPr lang="en-US" sz="2400" b="1" noProof="0" dirty="0"/>
        </a:p>
      </dgm:t>
    </dgm:pt>
    <dgm:pt modelId="{3A533AC8-AE31-432E-88C6-0A6CBA083721}" type="parTrans" cxnId="{F62DA550-39DD-4A01-A4C7-E63E9EB33BB8}">
      <dgm:prSet/>
      <dgm:spPr/>
      <dgm:t>
        <a:bodyPr/>
        <a:lstStyle/>
        <a:p>
          <a:endParaRPr lang="es-ES" sz="2400" b="1"/>
        </a:p>
      </dgm:t>
    </dgm:pt>
    <dgm:pt modelId="{1C434C9E-C27A-4465-BDF0-A341EAEC29DC}" type="sibTrans" cxnId="{F62DA550-39DD-4A01-A4C7-E63E9EB33BB8}">
      <dgm:prSet/>
      <dgm:spPr/>
      <dgm:t>
        <a:bodyPr/>
        <a:lstStyle/>
        <a:p>
          <a:endParaRPr lang="es-ES" sz="2400" b="1"/>
        </a:p>
      </dgm:t>
    </dgm:pt>
    <dgm:pt modelId="{C8BD9CEB-EFCF-4E2F-893C-E8EE27DDA67B}">
      <dgm:prSet phldrT="[Texto]" phldr="0" custT="1"/>
      <dgm:spPr/>
      <dgm:t>
        <a:bodyPr/>
        <a:lstStyle/>
        <a:p>
          <a:pPr algn="r" rtl="1"/>
          <a:r>
            <a:rPr lang="ar-SA" sz="2400" b="1" noProof="0" dirty="0"/>
            <a:t>الخلاص</a:t>
          </a:r>
          <a:endParaRPr lang="en-US" sz="2400" b="1" noProof="0" dirty="0"/>
        </a:p>
      </dgm:t>
    </dgm:pt>
    <dgm:pt modelId="{CB8668F0-43DF-4C13-BCE2-CE6CB4B4EFD1}" type="parTrans" cxnId="{CE4E1327-548B-4868-B471-70740893C808}">
      <dgm:prSet/>
      <dgm:spPr/>
      <dgm:t>
        <a:bodyPr/>
        <a:lstStyle/>
        <a:p>
          <a:endParaRPr lang="es-ES" sz="2400" b="1"/>
        </a:p>
      </dgm:t>
    </dgm:pt>
    <dgm:pt modelId="{3DA4B6BF-F250-4ACE-BC46-E4071016217C}" type="sibTrans" cxnId="{CE4E1327-548B-4868-B471-70740893C808}">
      <dgm:prSet/>
      <dgm:spPr/>
      <dgm:t>
        <a:bodyPr/>
        <a:lstStyle/>
        <a:p>
          <a:endParaRPr lang="es-ES" sz="2400" b="1"/>
        </a:p>
      </dgm:t>
    </dgm:pt>
    <dgm:pt modelId="{1B34DE7A-70C0-4A99-9ACF-85686559C689}">
      <dgm:prSet phldrT="[Texto]" phldr="0" custT="1"/>
      <dgm:spPr/>
      <dgm:t>
        <a:bodyPr/>
        <a:lstStyle/>
        <a:p>
          <a:pPr algn="r" rtl="1"/>
          <a:r>
            <a:rPr lang="ar-SA" sz="2400" b="1" noProof="0" dirty="0"/>
            <a:t>الرفض</a:t>
          </a:r>
          <a:endParaRPr lang="en-US" sz="2400" b="1" noProof="0" dirty="0"/>
        </a:p>
      </dgm:t>
    </dgm:pt>
    <dgm:pt modelId="{FC8998E6-ECA5-4BC2-89A2-BE3FD7311E45}" type="parTrans" cxnId="{A78C15C5-2D4F-49A0-A01E-8E43AA12255C}">
      <dgm:prSet/>
      <dgm:spPr/>
      <dgm:t>
        <a:bodyPr/>
        <a:lstStyle/>
        <a:p>
          <a:endParaRPr lang="es-ES" sz="2400" b="1"/>
        </a:p>
      </dgm:t>
    </dgm:pt>
    <dgm:pt modelId="{60F55029-AFD4-438E-94D0-7B9F2349C705}" type="sibTrans" cxnId="{A78C15C5-2D4F-49A0-A01E-8E43AA12255C}">
      <dgm:prSet/>
      <dgm:spPr/>
      <dgm:t>
        <a:bodyPr/>
        <a:lstStyle/>
        <a:p>
          <a:endParaRPr lang="es-ES" sz="2400" b="1"/>
        </a:p>
      </dgm:t>
    </dgm:pt>
    <dgm:pt modelId="{55125A8F-5ECC-47AA-BFC8-31D4E39924EC}">
      <dgm:prSet phldrT="[Texto]" phldr="0" custT="1"/>
      <dgm:spPr/>
      <dgm:t>
        <a:bodyPr/>
        <a:lstStyle/>
        <a:p>
          <a:pPr algn="r" rtl="1"/>
          <a:r>
            <a:rPr lang="ar-SA" sz="2400" b="1" noProof="0" dirty="0"/>
            <a:t>القبول</a:t>
          </a:r>
          <a:endParaRPr lang="en-US" sz="2400" b="1" noProof="0" dirty="0"/>
        </a:p>
      </dgm:t>
    </dgm:pt>
    <dgm:pt modelId="{EFD23CD7-4C7F-4EB9-8007-1824DB8846CE}" type="parTrans" cxnId="{31AAB4FA-A0D6-45B1-84BF-78870D037DD8}">
      <dgm:prSet/>
      <dgm:spPr/>
      <dgm:t>
        <a:bodyPr/>
        <a:lstStyle/>
        <a:p>
          <a:endParaRPr lang="es-ES" sz="2400" b="1"/>
        </a:p>
      </dgm:t>
    </dgm:pt>
    <dgm:pt modelId="{BE9E094B-8893-4E7A-96CB-92CD81EC92EC}" type="sibTrans" cxnId="{31AAB4FA-A0D6-45B1-84BF-78870D037DD8}">
      <dgm:prSet/>
      <dgm:spPr/>
      <dgm:t>
        <a:bodyPr/>
        <a:lstStyle/>
        <a:p>
          <a:endParaRPr lang="es-ES" sz="2400" b="1"/>
        </a:p>
      </dgm:t>
    </dgm:pt>
    <dgm:pt modelId="{CFF59817-725B-4CB9-8AC8-8031D8BBA798}" type="pres">
      <dgm:prSet presAssocID="{3BEC8949-EAFE-46EF-95A2-6F3F9F462586}" presName="layout" presStyleCnt="0">
        <dgm:presLayoutVars>
          <dgm:chMax/>
          <dgm:chPref/>
          <dgm:dir val="rev"/>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E10B7A5C-4002-4E5C-AD22-40F8A792748B}" type="presOf" srcId="{3F79AAF8-B558-4E43-B4D4-5AF96DEA6EC6}" destId="{5AA1E779-013C-4C52-9034-8AECFD733C92}" srcOrd="0" destOrd="0" presId="urn:microsoft.com/office/officeart/2008/layout/SquareAccentList"/>
    <dgm:cxn modelId="{4678A349-9817-47EC-BE49-97CF10EF4D60}" type="presOf" srcId="{1B34DE7A-70C0-4A99-9ACF-85686559C689}" destId="{7874D64D-EFC1-45D8-8781-FC41040FE639}"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44274F77-35E5-4631-A6C8-B520C20F2695}" type="presOf" srcId="{79DCEC77-3E2E-40F9-8ADD-FF84FA35582C}" destId="{4355E25E-6589-42EB-8782-7DD0B8C5DA7C}" srcOrd="0" destOrd="0" presId="urn:microsoft.com/office/officeart/2008/layout/SquareAccentList"/>
    <dgm:cxn modelId="{4D040981-3A0C-48B2-BC13-FECF52CDA3C5}" type="presOf" srcId="{C8BD9CEB-EFCF-4E2F-893C-E8EE27DDA67B}" destId="{B270BD0E-C5B1-4DEA-B35C-22949A1BB124}"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3C1BD697-4BA9-4B17-9BC7-77A856DFB882}" type="presOf" srcId="{F4A99B15-EF57-4BC7-8B1D-9DA47AC513FF}" destId="{03A699E0-4414-4A67-A2ED-2C550AF981F1}" srcOrd="0" destOrd="0" presId="urn:microsoft.com/office/officeart/2008/layout/SquareAccentList"/>
    <dgm:cxn modelId="{64F09599-3D4C-4CDD-BF35-BA0464BB0AB3}" type="presOf" srcId="{F82FA4D7-1D6D-4163-8981-A958722CD3F3}" destId="{02C810CF-DF91-406E-8049-7EEBFBD90EA0}" srcOrd="0" destOrd="0" presId="urn:microsoft.com/office/officeart/2008/layout/SquareAccentList"/>
    <dgm:cxn modelId="{85B3309A-2E48-4981-9148-3C7A498E7F4A}" srcId="{F4A99B15-EF57-4BC7-8B1D-9DA47AC513FF}" destId="{79DCEC77-3E2E-40F9-8ADD-FF84FA35582C}" srcOrd="0" destOrd="0" parTransId="{910D3821-3707-4A29-B4FD-EFB109A499EE}" sibTransId="{6E8FE2C9-7862-4D3A-AAB2-6C6249541F4D}"/>
    <dgm:cxn modelId="{6D4D5FAF-E2B2-4273-8AFF-E6FE95DB2047}" type="presOf" srcId="{1CA519B2-FDBB-439F-B7BE-007B1C2915B2}" destId="{E84B4CEB-B787-4526-BAA1-E839B6A035AE}"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62B36B7-E843-4820-B213-ED0ED7F570F0}" type="presOf" srcId="{55125A8F-5ECC-47AA-BFC8-31D4E39924EC}" destId="{E1366680-1A73-4EC1-BE0E-97E7C81770C8}"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BF2FFCC3-EA7F-48F6-9686-03A1AED1A848}" type="presOf" srcId="{048F3E84-C22A-4912-B8D0-CEC5A23F2339}" destId="{A34ED567-9FC9-480B-8EBA-D46A8A65E250}" srcOrd="0" destOrd="0" presId="urn:microsoft.com/office/officeart/2008/layout/SquareAccentList"/>
    <dgm:cxn modelId="{A78C15C5-2D4F-49A0-A01E-8E43AA12255C}" srcId="{F4A99B15-EF57-4BC7-8B1D-9DA47AC513FF}" destId="{1B34DE7A-70C0-4A99-9ACF-85686559C689}" srcOrd="1" destOrd="0" parTransId="{FC8998E6-ECA5-4BC2-89A2-BE3FD7311E45}" sibTransId="{60F55029-AFD4-438E-94D0-7B9F2349C705}"/>
    <dgm:cxn modelId="{7FEB3DE7-0581-44B5-8E90-5A40D3783924}" type="presOf" srcId="{79BE9C0E-2192-4DA7-9658-C6C236F6C811}" destId="{B27D8779-5EB0-4067-9185-686BE8D30EAF}"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861A88F4-2044-40A8-9B9F-A814F754B8EE}" type="presParOf" srcId="{CFF59817-725B-4CB9-8AC8-8031D8BBA798}" destId="{E441E500-9C25-4569-BF7F-27C42D296DF4}" srcOrd="0" destOrd="0" presId="urn:microsoft.com/office/officeart/2008/layout/SquareAccentList"/>
    <dgm:cxn modelId="{BC299BB3-3245-41F5-949D-E0755175A0AB}" type="presParOf" srcId="{E441E500-9C25-4569-BF7F-27C42D296DF4}" destId="{B7ADA198-2489-4D18-B659-AC74CC398C41}" srcOrd="0" destOrd="0" presId="urn:microsoft.com/office/officeart/2008/layout/SquareAccentList"/>
    <dgm:cxn modelId="{1DF5D5BA-6BB2-47CA-8D69-4D6D2C8C3134}" type="presParOf" srcId="{B7ADA198-2489-4D18-B659-AC74CC398C41}" destId="{70BB5423-44C2-4264-A302-7EF7C470D129}" srcOrd="0" destOrd="0" presId="urn:microsoft.com/office/officeart/2008/layout/SquareAccentList"/>
    <dgm:cxn modelId="{91125A95-A91B-40F1-8DF2-E5D000E90ED7}" type="presParOf" srcId="{B7ADA198-2489-4D18-B659-AC74CC398C41}" destId="{25054C57-80EB-438A-B34F-C43C140D9487}" srcOrd="1" destOrd="0" presId="urn:microsoft.com/office/officeart/2008/layout/SquareAccentList"/>
    <dgm:cxn modelId="{8CF10E71-E248-4E99-B9E7-56946F3CFBD7}" type="presParOf" srcId="{B7ADA198-2489-4D18-B659-AC74CC398C41}" destId="{03A699E0-4414-4A67-A2ED-2C550AF981F1}" srcOrd="2" destOrd="0" presId="urn:microsoft.com/office/officeart/2008/layout/SquareAccentList"/>
    <dgm:cxn modelId="{69A39FBE-3EDA-4EAF-A823-C6126E69573A}" type="presParOf" srcId="{E441E500-9C25-4569-BF7F-27C42D296DF4}" destId="{DB7CCD86-68D1-4379-9280-C7CA872A3658}" srcOrd="1" destOrd="0" presId="urn:microsoft.com/office/officeart/2008/layout/SquareAccentList"/>
    <dgm:cxn modelId="{2EF0B568-C7C8-4BE4-B05F-959678076DEA}" type="presParOf" srcId="{DB7CCD86-68D1-4379-9280-C7CA872A3658}" destId="{C0EB8737-2D73-497C-930D-1EAAC2268A76}" srcOrd="0" destOrd="0" presId="urn:microsoft.com/office/officeart/2008/layout/SquareAccentList"/>
    <dgm:cxn modelId="{28F92D56-EAA6-43DA-9A0B-AFE740536869}" type="presParOf" srcId="{C0EB8737-2D73-497C-930D-1EAAC2268A76}" destId="{E7F4D5B1-82DC-4F0B-ACA5-D713CF6E241B}" srcOrd="0" destOrd="0" presId="urn:microsoft.com/office/officeart/2008/layout/SquareAccentList"/>
    <dgm:cxn modelId="{ED155063-23C5-4071-92D3-B572C2B2745D}" type="presParOf" srcId="{C0EB8737-2D73-497C-930D-1EAAC2268A76}" destId="{4355E25E-6589-42EB-8782-7DD0B8C5DA7C}" srcOrd="1" destOrd="0" presId="urn:microsoft.com/office/officeart/2008/layout/SquareAccentList"/>
    <dgm:cxn modelId="{FF71644E-73D1-4477-B97D-1D60C53EF90C}" type="presParOf" srcId="{DB7CCD86-68D1-4379-9280-C7CA872A3658}" destId="{1A6F462E-62B6-4702-A5CE-818373E612FF}" srcOrd="1" destOrd="0" presId="urn:microsoft.com/office/officeart/2008/layout/SquareAccentList"/>
    <dgm:cxn modelId="{BCAFB460-8EDD-41A6-9304-540BAC1F166B}" type="presParOf" srcId="{1A6F462E-62B6-4702-A5CE-818373E612FF}" destId="{624BCA84-C5C0-415E-B6C0-97F62AE55C75}" srcOrd="0" destOrd="0" presId="urn:microsoft.com/office/officeart/2008/layout/SquareAccentList"/>
    <dgm:cxn modelId="{5C71C936-9626-4861-8A5F-01E9277ED797}" type="presParOf" srcId="{1A6F462E-62B6-4702-A5CE-818373E612FF}" destId="{7874D64D-EFC1-45D8-8781-FC41040FE639}" srcOrd="1" destOrd="0" presId="urn:microsoft.com/office/officeart/2008/layout/SquareAccentList"/>
    <dgm:cxn modelId="{010305BF-A023-4716-BA59-DD24BBD7968B}" type="presParOf" srcId="{DB7CCD86-68D1-4379-9280-C7CA872A3658}" destId="{CB6ED10A-3A17-4660-9648-85462EBC4C42}" srcOrd="2" destOrd="0" presId="urn:microsoft.com/office/officeart/2008/layout/SquareAccentList"/>
    <dgm:cxn modelId="{EC1A503B-6E68-44E4-8FEF-FD7566218860}" type="presParOf" srcId="{CB6ED10A-3A17-4660-9648-85462EBC4C42}" destId="{64D44CB1-1FF9-4750-A98F-13AC660D37EC}" srcOrd="0" destOrd="0" presId="urn:microsoft.com/office/officeart/2008/layout/SquareAccentList"/>
    <dgm:cxn modelId="{5E801879-B661-4F04-995F-1A4698731719}" type="presParOf" srcId="{CB6ED10A-3A17-4660-9648-85462EBC4C42}" destId="{B27D8779-5EB0-4067-9185-686BE8D30EAF}" srcOrd="1" destOrd="0" presId="urn:microsoft.com/office/officeart/2008/layout/SquareAccentList"/>
    <dgm:cxn modelId="{2A415253-A95A-4AA9-B70A-BF9D54FB0EDB}" type="presParOf" srcId="{DB7CCD86-68D1-4379-9280-C7CA872A3658}" destId="{96EDDBBC-801A-4CD1-9CAB-DA86EAB2FAA6}" srcOrd="3" destOrd="0" presId="urn:microsoft.com/office/officeart/2008/layout/SquareAccentList"/>
    <dgm:cxn modelId="{2A72B3EA-6C12-4623-98D5-445529AE67AF}" type="presParOf" srcId="{96EDDBBC-801A-4CD1-9CAB-DA86EAB2FAA6}" destId="{6CEFD66E-15EA-4CD8-AE74-B025AB01603D}" srcOrd="0" destOrd="0" presId="urn:microsoft.com/office/officeart/2008/layout/SquareAccentList"/>
    <dgm:cxn modelId="{62F033AB-8A92-4939-A34C-E57E2CDBEABD}" type="presParOf" srcId="{96EDDBBC-801A-4CD1-9CAB-DA86EAB2FAA6}" destId="{02C810CF-DF91-406E-8049-7EEBFBD90EA0}" srcOrd="1" destOrd="0" presId="urn:microsoft.com/office/officeart/2008/layout/SquareAccentList"/>
    <dgm:cxn modelId="{043599D8-09F4-422E-9F57-0E22A8A20CD0}" type="presParOf" srcId="{CFF59817-725B-4CB9-8AC8-8031D8BBA798}" destId="{A8120B85-7836-405E-8B90-7B20278EA7FF}" srcOrd="1" destOrd="0" presId="urn:microsoft.com/office/officeart/2008/layout/SquareAccentList"/>
    <dgm:cxn modelId="{28E5C2BC-65A8-4DFD-927F-DDBBF1EBB5AA}" type="presParOf" srcId="{A8120B85-7836-405E-8B90-7B20278EA7FF}" destId="{F0A10BFA-3221-478F-90CB-0693FCCF5886}" srcOrd="0" destOrd="0" presId="urn:microsoft.com/office/officeart/2008/layout/SquareAccentList"/>
    <dgm:cxn modelId="{5766B264-E14B-4025-B961-C5FA1909DCDC}" type="presParOf" srcId="{F0A10BFA-3221-478F-90CB-0693FCCF5886}" destId="{CB2A4995-A82B-416F-B79D-8E1A18C51C4A}" srcOrd="0" destOrd="0" presId="urn:microsoft.com/office/officeart/2008/layout/SquareAccentList"/>
    <dgm:cxn modelId="{6FC21C04-9879-4E4C-B51A-F348A0215A4F}" type="presParOf" srcId="{F0A10BFA-3221-478F-90CB-0693FCCF5886}" destId="{0E56CA16-32BB-49FB-9DE5-A02DCEC73B4A}" srcOrd="1" destOrd="0" presId="urn:microsoft.com/office/officeart/2008/layout/SquareAccentList"/>
    <dgm:cxn modelId="{AC10EFBA-998A-426D-98A8-443AAF25D6AA}" type="presParOf" srcId="{F0A10BFA-3221-478F-90CB-0693FCCF5886}" destId="{E84B4CEB-B787-4526-BAA1-E839B6A035AE}" srcOrd="2" destOrd="0" presId="urn:microsoft.com/office/officeart/2008/layout/SquareAccentList"/>
    <dgm:cxn modelId="{D1D7D71C-AF3F-4879-942D-5C022B65A68D}" type="presParOf" srcId="{A8120B85-7836-405E-8B90-7B20278EA7FF}" destId="{B0A9248E-A428-442C-B5A1-62A6F285C9FD}" srcOrd="1" destOrd="0" presId="urn:microsoft.com/office/officeart/2008/layout/SquareAccentList"/>
    <dgm:cxn modelId="{25E762B3-C7FE-458F-B20B-6367F886BEF3}" type="presParOf" srcId="{B0A9248E-A428-442C-B5A1-62A6F285C9FD}" destId="{5CFD78B0-904E-417A-A142-38C583CF32A3}" srcOrd="0" destOrd="0" presId="urn:microsoft.com/office/officeart/2008/layout/SquareAccentList"/>
    <dgm:cxn modelId="{6062865E-F651-4F60-BB91-E96ADA324997}" type="presParOf" srcId="{5CFD78B0-904E-417A-A142-38C583CF32A3}" destId="{7583F063-1618-47DD-A04B-F94D883543E6}" srcOrd="0" destOrd="0" presId="urn:microsoft.com/office/officeart/2008/layout/SquareAccentList"/>
    <dgm:cxn modelId="{C7CA71BB-ECFB-49D1-904A-D967BC0B13E7}" type="presParOf" srcId="{5CFD78B0-904E-417A-A142-38C583CF32A3}" destId="{A34ED567-9FC9-480B-8EBA-D46A8A65E250}" srcOrd="1" destOrd="0" presId="urn:microsoft.com/office/officeart/2008/layout/SquareAccentList"/>
    <dgm:cxn modelId="{89CD5968-68B5-4968-995D-4CDCEFBB9637}" type="presParOf" srcId="{B0A9248E-A428-442C-B5A1-62A6F285C9FD}" destId="{FF68655D-A2B2-44CF-BE75-6B92B9B31E5C}" srcOrd="1" destOrd="0" presId="urn:microsoft.com/office/officeart/2008/layout/SquareAccentList"/>
    <dgm:cxn modelId="{38F7EADC-76DD-4073-A8BD-48EFE9F8C7D6}" type="presParOf" srcId="{FF68655D-A2B2-44CF-BE75-6B92B9B31E5C}" destId="{5221AC91-1EF6-4389-88EE-440942929C89}" srcOrd="0" destOrd="0" presId="urn:microsoft.com/office/officeart/2008/layout/SquareAccentList"/>
    <dgm:cxn modelId="{A36867A2-9056-41CE-9856-A23C29D7E9A3}" type="presParOf" srcId="{FF68655D-A2B2-44CF-BE75-6B92B9B31E5C}" destId="{E1366680-1A73-4EC1-BE0E-97E7C81770C8}" srcOrd="1" destOrd="0" presId="urn:microsoft.com/office/officeart/2008/layout/SquareAccentList"/>
    <dgm:cxn modelId="{5F51395C-3A8C-4DFF-A0F0-747DFACF2D34}" type="presParOf" srcId="{B0A9248E-A428-442C-B5A1-62A6F285C9FD}" destId="{FD1F1E69-44E6-4755-B344-AF9EED519944}" srcOrd="2" destOrd="0" presId="urn:microsoft.com/office/officeart/2008/layout/SquareAccentList"/>
    <dgm:cxn modelId="{505E6ABC-E156-460A-BAF1-3262B35D7486}" type="presParOf" srcId="{FD1F1E69-44E6-4755-B344-AF9EED519944}" destId="{BC6AC961-8476-45B7-BC8A-0ABB721B8675}" srcOrd="0" destOrd="0" presId="urn:microsoft.com/office/officeart/2008/layout/SquareAccentList"/>
    <dgm:cxn modelId="{8BC099D9-53D1-4AE9-B0D8-E09087906B51}" type="presParOf" srcId="{FD1F1E69-44E6-4755-B344-AF9EED519944}" destId="{5AA1E779-013C-4C52-9034-8AECFD733C92}" srcOrd="1" destOrd="0" presId="urn:microsoft.com/office/officeart/2008/layout/SquareAccentList"/>
    <dgm:cxn modelId="{7BD1D68F-2766-4CEE-B456-FC7C3E395403}" type="presParOf" srcId="{B0A9248E-A428-442C-B5A1-62A6F285C9FD}" destId="{AAF09079-1437-40DB-AB04-5E55D69AA6E8}" srcOrd="3" destOrd="0" presId="urn:microsoft.com/office/officeart/2008/layout/SquareAccentList"/>
    <dgm:cxn modelId="{E9B1424E-A65A-47B1-A725-F5DBB88B942B}" type="presParOf" srcId="{AAF09079-1437-40DB-AB04-5E55D69AA6E8}" destId="{0D8C232F-F28D-400E-BD44-3E5B1752609C}" srcOrd="0" destOrd="0" presId="urn:microsoft.com/office/officeart/2008/layout/SquareAccentList"/>
    <dgm:cxn modelId="{9E74894B-16F2-44FF-A6E8-A62EBA931B8B}"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294446"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حكمة الله</a:t>
          </a:r>
          <a:endParaRPr lang="en-US" sz="2400" kern="1200" noProof="0" dirty="0">
            <a:effectLst>
              <a:outerShdw blurRad="38100" dist="38100" dir="2700000" algn="tl">
                <a:srgbClr val="000000">
                  <a:alpha val="43137"/>
                </a:srgbClr>
              </a:outerShdw>
            </a:effectLst>
          </a:endParaRPr>
        </a:p>
      </dsp:txBody>
      <dsp:txXfrm>
        <a:off x="313180"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294446"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جهالة الصليب</a:t>
          </a:r>
          <a:endParaRPr lang="en-US" sz="2400" kern="1200" noProof="0" dirty="0">
            <a:effectLst>
              <a:outerShdw blurRad="38100" dist="38100" dir="2700000" algn="tl">
                <a:srgbClr val="000000">
                  <a:alpha val="43137"/>
                </a:srgbClr>
              </a:outerShdw>
            </a:effectLst>
          </a:endParaRPr>
        </a:p>
      </dsp:txBody>
      <dsp:txXfrm>
        <a:off x="313180"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294446"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قوة الله</a:t>
          </a:r>
          <a:endParaRPr lang="en-US" sz="2400" kern="1200" noProof="0" dirty="0">
            <a:effectLst>
              <a:outerShdw blurRad="38100" dist="38100" dir="2700000" algn="tl">
                <a:srgbClr val="000000">
                  <a:alpha val="43137"/>
                </a:srgbClr>
              </a:outerShdw>
            </a:effectLst>
          </a:endParaRPr>
        </a:p>
      </dsp:txBody>
      <dsp:txXfrm>
        <a:off x="313180"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294446"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effectLst>
                <a:outerShdw blurRad="38100" dist="38100" dir="2700000" algn="tl">
                  <a:srgbClr val="000000">
                    <a:alpha val="43137"/>
                  </a:srgbClr>
                </a:outerShdw>
              </a:effectLst>
            </a:rPr>
            <a:t>رسالة الصليب</a:t>
          </a:r>
          <a:endParaRPr lang="en-US" sz="2400" kern="1200" noProof="0" dirty="0">
            <a:effectLst>
              <a:outerShdw blurRad="38100" dist="38100" dir="2700000" algn="tl">
                <a:srgbClr val="000000">
                  <a:alpha val="43137"/>
                </a:srgbClr>
              </a:outerShdw>
            </a:effectLst>
          </a:endParaRPr>
        </a:p>
      </dsp:txBody>
      <dsp:txXfrm>
        <a:off x="313180"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294446"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effectLst>
                <a:outerShdw blurRad="38100" dist="38100" dir="2700000" algn="tl">
                  <a:srgbClr val="000000">
                    <a:alpha val="43137"/>
                  </a:srgbClr>
                </a:outerShdw>
              </a:effectLst>
            </a:rPr>
            <a:t>جهالة الله وضعفه</a:t>
          </a:r>
          <a:endParaRPr lang="en-US" sz="2400" kern="1200" noProof="0" dirty="0">
            <a:effectLst>
              <a:outerShdw blurRad="38100" dist="38100" dir="2700000" algn="tl">
                <a:srgbClr val="000000">
                  <a:alpha val="43137"/>
                </a:srgbClr>
              </a:outerShdw>
            </a:effectLst>
          </a:endParaRPr>
        </a:p>
      </dsp:txBody>
      <dsp:txXfrm>
        <a:off x="313180"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8580" rIns="239562"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t>«فإن كلمة الصليب عند الهالكين جهالة»</a:t>
          </a:r>
          <a:r>
            <a:rPr lang="fr-FR" sz="1800" b="1" kern="1200" dirty="0">
              <a:solidFill>
                <a:schemeClr val="accent1">
                  <a:lumMod val="50000"/>
                </a:schemeClr>
              </a:solidFill>
              <a:latin typeface="Comic Sans MS" panose="030F0702030302020204" pitchFamily="66" charset="0"/>
            </a:rPr>
            <a:t> 1)</a:t>
          </a:r>
          <a:r>
            <a:rPr lang="ar-SA" sz="1800" b="1" kern="1200" dirty="0">
              <a:solidFill>
                <a:schemeClr val="accent1">
                  <a:lumMod val="50000"/>
                </a:schemeClr>
              </a:solidFill>
              <a:latin typeface="Comic Sans MS" panose="030F0702030302020204" pitchFamily="66" charset="0"/>
            </a:rPr>
            <a:t> </a:t>
          </a:r>
          <a:r>
            <a:rPr lang="ar-SA" sz="1800" b="1" kern="1200" dirty="0" err="1">
              <a:solidFill>
                <a:schemeClr val="accent1">
                  <a:lumMod val="50000"/>
                </a:schemeClr>
              </a:solidFill>
              <a:latin typeface="Comic Sans MS" panose="030F0702030302020204" pitchFamily="66" charset="0"/>
            </a:rPr>
            <a:t>كورنثوس</a:t>
          </a:r>
          <a:r>
            <a:rPr lang="ar-SA" sz="1800" b="1" kern="1200" dirty="0">
              <a:solidFill>
                <a:schemeClr val="accent1">
                  <a:lumMod val="50000"/>
                </a:schemeClr>
              </a:solidFill>
              <a:latin typeface="Comic Sans MS" panose="030F0702030302020204" pitchFamily="66" charset="0"/>
            </a:rPr>
            <a:t> </a:t>
          </a:r>
          <a:r>
            <a:rPr lang="fr-FR" sz="1800" b="1" kern="1200" dirty="0">
              <a:solidFill>
                <a:schemeClr val="accent1">
                  <a:lumMod val="50000"/>
                </a:schemeClr>
              </a:solidFill>
              <a:latin typeface="Comic Sans MS" panose="030F0702030302020204" pitchFamily="66" charset="0"/>
            </a:rPr>
            <a:t>18:1</a:t>
          </a:r>
          <a:r>
            <a:rPr lang="ar-SA" sz="1800" b="1" kern="1200" dirty="0">
              <a:solidFill>
                <a:schemeClr val="accent1">
                  <a:lumMod val="50000"/>
                </a:schemeClr>
              </a:solidFill>
              <a:latin typeface="Comic Sans MS" panose="030F0702030302020204" pitchFamily="66" charset="0"/>
            </a:rPr>
            <a:t>)</a:t>
          </a:r>
          <a:endParaRPr lang="en-US" sz="1800" kern="1200" noProof="0" dirty="0"/>
        </a:p>
      </dsp:txBody>
      <dsp:txXfrm>
        <a:off x="-1" y="1453"/>
        <a:ext cx="5570666" cy="543257"/>
      </dsp:txXfrm>
    </dsp:sp>
    <dsp:sp modelId="{7942F575-A43E-45B0-9800-AD4DDCBA2EBD}">
      <dsp:nvSpPr>
        <dsp:cNvPr id="0" name=""/>
        <dsp:cNvSpPr/>
      </dsp:nvSpPr>
      <dsp:spPr>
        <a:xfrm>
          <a:off x="535474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8580" rIns="239562"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t>«استحسن الله أن يخلِّص المؤمنين بجهالة الكرازة»</a:t>
          </a:r>
          <a:r>
            <a:rPr lang="fr-FR" sz="1600" b="0" kern="1200" dirty="0">
              <a:solidFill>
                <a:schemeClr val="accent1">
                  <a:lumMod val="50000"/>
                </a:schemeClr>
              </a:solidFill>
              <a:latin typeface="Comic Sans MS" panose="030F0702030302020204" pitchFamily="66" charset="0"/>
            </a:rPr>
            <a:t> 1)</a:t>
          </a:r>
          <a:r>
            <a:rPr lang="ar-SA" sz="1600" b="0" kern="1200" dirty="0">
              <a:solidFill>
                <a:schemeClr val="accent1">
                  <a:lumMod val="50000"/>
                </a:schemeClr>
              </a:solidFill>
              <a:latin typeface="Comic Sans MS" panose="030F0702030302020204" pitchFamily="66" charset="0"/>
            </a:rPr>
            <a:t> </a:t>
          </a:r>
          <a:r>
            <a:rPr lang="ar-SA" sz="1600" b="0" kern="1200" dirty="0" err="1">
              <a:solidFill>
                <a:schemeClr val="accent1">
                  <a:lumMod val="50000"/>
                </a:schemeClr>
              </a:solidFill>
              <a:latin typeface="Comic Sans MS" panose="030F0702030302020204" pitchFamily="66" charset="0"/>
            </a:rPr>
            <a:t>كورنثوس</a:t>
          </a:r>
          <a:r>
            <a:rPr lang="ar-SA" sz="1600" b="0" kern="1200" dirty="0">
              <a:solidFill>
                <a:schemeClr val="accent1">
                  <a:lumMod val="50000"/>
                </a:schemeClr>
              </a:solidFill>
              <a:latin typeface="Comic Sans MS" panose="030F0702030302020204" pitchFamily="66" charset="0"/>
            </a:rPr>
            <a:t> </a:t>
          </a:r>
          <a:r>
            <a:rPr lang="fr-FR" sz="1600" b="0" kern="1200" dirty="0">
              <a:solidFill>
                <a:schemeClr val="accent1">
                  <a:lumMod val="50000"/>
                </a:schemeClr>
              </a:solidFill>
              <a:latin typeface="Comic Sans MS" panose="030F0702030302020204" pitchFamily="66" charset="0"/>
            </a:rPr>
            <a:t>23:1</a:t>
          </a:r>
          <a:r>
            <a:rPr lang="ar-SA" sz="1800" b="1" kern="1200" dirty="0">
              <a:solidFill>
                <a:schemeClr val="accent1">
                  <a:lumMod val="50000"/>
                </a:schemeClr>
              </a:solidFill>
              <a:latin typeface="Comic Sans MS" panose="030F0702030302020204" pitchFamily="66" charset="0"/>
            </a:rPr>
            <a:t>)</a:t>
          </a:r>
          <a:endParaRPr lang="en-US" sz="1800" kern="1200" noProof="0" dirty="0"/>
        </a:p>
      </dsp:txBody>
      <dsp:txXfrm>
        <a:off x="-1" y="706878"/>
        <a:ext cx="5570666" cy="543257"/>
      </dsp:txXfrm>
    </dsp:sp>
    <dsp:sp modelId="{AACB4B34-B920-43F8-A145-6153CD808008}">
      <dsp:nvSpPr>
        <dsp:cNvPr id="0" name=""/>
        <dsp:cNvSpPr/>
      </dsp:nvSpPr>
      <dsp:spPr>
        <a:xfrm>
          <a:off x="535474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a:off x="-1" y="141933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8580" rIns="239562"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t>«وأما عند الأمم فجهالة»</a:t>
          </a:r>
          <a:r>
            <a:rPr lang="fr-FR" sz="1800" b="1" kern="1200" dirty="0">
              <a:solidFill>
                <a:schemeClr val="accent1">
                  <a:lumMod val="50000"/>
                </a:schemeClr>
              </a:solidFill>
              <a:latin typeface="Comic Sans MS" panose="030F0702030302020204" pitchFamily="66" charset="0"/>
            </a:rPr>
            <a:t> 1</a:t>
          </a:r>
          <a:r>
            <a:rPr lang="fr-FR" sz="1800" b="0" kern="1200" dirty="0">
              <a:solidFill>
                <a:schemeClr val="accent1">
                  <a:lumMod val="50000"/>
                </a:schemeClr>
              </a:solidFill>
              <a:latin typeface="Comic Sans MS" panose="030F0702030302020204" pitchFamily="66" charset="0"/>
            </a:rPr>
            <a:t> )</a:t>
          </a:r>
          <a:r>
            <a:rPr lang="ar-SA" sz="1800" b="0" kern="1200" dirty="0">
              <a:solidFill>
                <a:schemeClr val="accent1">
                  <a:lumMod val="50000"/>
                </a:schemeClr>
              </a:solidFill>
              <a:latin typeface="Comic Sans MS" panose="030F0702030302020204" pitchFamily="66" charset="0"/>
            </a:rPr>
            <a:t> </a:t>
          </a:r>
          <a:r>
            <a:rPr lang="ar-SA" sz="1800" b="0" kern="1200" dirty="0" err="1">
              <a:solidFill>
                <a:schemeClr val="accent1">
                  <a:lumMod val="50000"/>
                </a:schemeClr>
              </a:solidFill>
              <a:latin typeface="Comic Sans MS" panose="030F0702030302020204" pitchFamily="66" charset="0"/>
            </a:rPr>
            <a:t>كورنثوس</a:t>
          </a:r>
          <a:r>
            <a:rPr lang="ar-SA" sz="1800" b="0" kern="1200" dirty="0">
              <a:solidFill>
                <a:schemeClr val="accent1">
                  <a:lumMod val="50000"/>
                </a:schemeClr>
              </a:solidFill>
              <a:latin typeface="Comic Sans MS" panose="030F0702030302020204" pitchFamily="66" charset="0"/>
            </a:rPr>
            <a:t> </a:t>
          </a:r>
          <a:r>
            <a:rPr lang="fr-FR" sz="1800" b="0" kern="1200" dirty="0">
              <a:solidFill>
                <a:schemeClr val="accent1">
                  <a:lumMod val="50000"/>
                </a:schemeClr>
              </a:solidFill>
              <a:latin typeface="Comic Sans MS" panose="030F0702030302020204" pitchFamily="66" charset="0"/>
            </a:rPr>
            <a:t>(23:1:</a:t>
          </a:r>
          <a:endParaRPr lang="en-US" sz="1800" kern="1200" noProof="0" dirty="0"/>
        </a:p>
      </dsp:txBody>
      <dsp:txXfrm>
        <a:off x="-1" y="1419332"/>
        <a:ext cx="5570666" cy="543257"/>
      </dsp:txXfrm>
    </dsp:sp>
    <dsp:sp modelId="{39D982C7-D34F-432B-B9F2-59999BDDC9C0}">
      <dsp:nvSpPr>
        <dsp:cNvPr id="0" name=""/>
        <dsp:cNvSpPr/>
      </dsp:nvSpPr>
      <dsp:spPr>
        <a:xfrm>
          <a:off x="535474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8580" rIns="239562"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t>«وأما الإنسان الطبيعي فلا يقبل ما لروح الله، لأنه عنده جهالة»</a:t>
          </a:r>
          <a:endParaRPr lang="fr-FR" sz="1800" b="1" kern="1200" dirty="0"/>
        </a:p>
        <a:p>
          <a:pPr marL="0" lvl="0" indent="0" algn="ctr" defTabSz="800100" rtl="1">
            <a:lnSpc>
              <a:spcPct val="90000"/>
            </a:lnSpc>
            <a:spcBef>
              <a:spcPct val="0"/>
            </a:spcBef>
            <a:spcAft>
              <a:spcPct val="35000"/>
            </a:spcAft>
            <a:buNone/>
          </a:pPr>
          <a:r>
            <a:rPr lang="fr-FR" sz="1800" b="1" kern="1200" dirty="0">
              <a:solidFill>
                <a:schemeClr val="accent1">
                  <a:lumMod val="50000"/>
                </a:schemeClr>
              </a:solidFill>
              <a:latin typeface="Comic Sans MS" panose="030F0702030302020204" pitchFamily="66" charset="0"/>
            </a:rPr>
            <a:t>1</a:t>
          </a:r>
          <a:r>
            <a:rPr lang="fr-FR" sz="1800" b="0" kern="1200" dirty="0">
              <a:solidFill>
                <a:schemeClr val="accent1">
                  <a:lumMod val="50000"/>
                </a:schemeClr>
              </a:solidFill>
              <a:latin typeface="Comic Sans MS" panose="030F0702030302020204" pitchFamily="66" charset="0"/>
            </a:rPr>
            <a:t> )</a:t>
          </a:r>
          <a:r>
            <a:rPr lang="ar-SA" sz="1800" b="0" kern="1200" dirty="0">
              <a:solidFill>
                <a:schemeClr val="accent1">
                  <a:lumMod val="50000"/>
                </a:schemeClr>
              </a:solidFill>
              <a:latin typeface="Comic Sans MS" panose="030F0702030302020204" pitchFamily="66" charset="0"/>
            </a:rPr>
            <a:t> </a:t>
          </a:r>
          <a:r>
            <a:rPr lang="ar-SA" sz="1800" b="0" kern="1200" dirty="0" err="1">
              <a:solidFill>
                <a:schemeClr val="accent1">
                  <a:lumMod val="50000"/>
                </a:schemeClr>
              </a:solidFill>
              <a:latin typeface="Comic Sans MS" panose="030F0702030302020204" pitchFamily="66" charset="0"/>
            </a:rPr>
            <a:t>كورنثوس</a:t>
          </a:r>
          <a:r>
            <a:rPr lang="ar-SA" sz="1800" b="0" kern="1200" dirty="0">
              <a:solidFill>
                <a:schemeClr val="accent1">
                  <a:lumMod val="50000"/>
                </a:schemeClr>
              </a:solidFill>
              <a:latin typeface="Comic Sans MS" panose="030F0702030302020204" pitchFamily="66" charset="0"/>
            </a:rPr>
            <a:t> </a:t>
          </a:r>
          <a:r>
            <a:rPr lang="fr-FR" sz="1800" b="0" kern="1200" dirty="0">
              <a:solidFill>
                <a:schemeClr val="accent1">
                  <a:lumMod val="50000"/>
                </a:schemeClr>
              </a:solidFill>
              <a:latin typeface="Comic Sans MS" panose="030F0702030302020204" pitchFamily="66" charset="0"/>
            </a:rPr>
            <a:t>(14:2:</a:t>
          </a:r>
          <a:endParaRPr lang="en-US" sz="1800" kern="1200" noProof="0" dirty="0"/>
        </a:p>
      </dsp:txBody>
      <dsp:txXfrm>
        <a:off x="-1" y="2117726"/>
        <a:ext cx="5508490" cy="791961"/>
      </dsp:txXfrm>
    </dsp:sp>
    <dsp:sp modelId="{66A9998C-B03C-4000-A764-1A37BBE8B347}">
      <dsp:nvSpPr>
        <dsp:cNvPr id="0" name=""/>
        <dsp:cNvSpPr/>
      </dsp:nvSpPr>
      <dsp:spPr>
        <a:xfrm>
          <a:off x="535474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8580" rIns="239562"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t>«لأن حكمة هذا العالم هي جهالة عند الله»</a:t>
          </a:r>
          <a:r>
            <a:rPr lang="ar-SA" sz="1800" kern="1200" dirty="0"/>
            <a:t> </a:t>
          </a:r>
          <a:r>
            <a:rPr lang="ar-SA" sz="1800" kern="1200" dirty="0">
              <a:solidFill>
                <a:schemeClr val="tx2"/>
              </a:solidFill>
            </a:rPr>
            <a:t>(1 </a:t>
          </a:r>
          <a:r>
            <a:rPr lang="ar-SA" sz="1800" kern="1200" dirty="0" err="1">
              <a:solidFill>
                <a:schemeClr val="tx2"/>
              </a:solidFill>
            </a:rPr>
            <a:t>كورنثوس</a:t>
          </a:r>
          <a:r>
            <a:rPr lang="ar-SA" sz="1800" kern="1200" dirty="0">
              <a:solidFill>
                <a:schemeClr val="tx2"/>
              </a:solidFill>
            </a:rPr>
            <a:t> </a:t>
          </a:r>
          <a:r>
            <a:rPr lang="fr-FR" sz="1800" kern="1200" dirty="0">
              <a:solidFill>
                <a:schemeClr val="tx2"/>
              </a:solidFill>
            </a:rPr>
            <a:t>19:3</a:t>
          </a:r>
          <a:r>
            <a:rPr lang="ar-SA" sz="1800" kern="1200" dirty="0">
              <a:solidFill>
                <a:schemeClr val="tx2"/>
              </a:solidFill>
            </a:rPr>
            <a:t>). </a:t>
          </a:r>
          <a:endParaRPr lang="en-US" sz="1800" kern="1200" noProof="0" dirty="0">
            <a:solidFill>
              <a:schemeClr val="tx2"/>
            </a:solidFill>
          </a:endParaRPr>
        </a:p>
      </dsp:txBody>
      <dsp:txXfrm>
        <a:off x="-1" y="3071854"/>
        <a:ext cx="5570666" cy="543257"/>
      </dsp:txXfrm>
    </dsp:sp>
    <dsp:sp modelId="{B7F53545-1615-4EC4-91E7-460EA1C6E685}">
      <dsp:nvSpPr>
        <dsp:cNvPr id="0" name=""/>
        <dsp:cNvSpPr/>
      </dsp:nvSpPr>
      <dsp:spPr>
        <a:xfrm>
          <a:off x="535474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2580944" y="519050"/>
          <a:ext cx="2455956" cy="288936"/>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4856477" y="627563"/>
          <a:ext cx="180423" cy="180423"/>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2580944" y="0"/>
          <a:ext cx="2455956" cy="519050"/>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400" b="1" kern="1200" noProof="0" dirty="0">
              <a:solidFill>
                <a:prstClr val="black">
                  <a:hueOff val="0"/>
                  <a:satOff val="0"/>
                  <a:lumOff val="0"/>
                  <a:alphaOff val="0"/>
                </a:prstClr>
              </a:solidFill>
              <a:latin typeface="Aptos" panose="02110004020202020204"/>
              <a:ea typeface="+mn-ea"/>
              <a:cs typeface="+mn-cs"/>
            </a:rPr>
            <a:t>أسوأ ما في الإنسان</a:t>
          </a:r>
          <a:endParaRPr lang="en-US" sz="2400" b="1" kern="1200" noProof="0" dirty="0">
            <a:solidFill>
              <a:prstClr val="black">
                <a:hueOff val="0"/>
                <a:satOff val="0"/>
                <a:lumOff val="0"/>
                <a:alphaOff val="0"/>
              </a:prstClr>
            </a:solidFill>
            <a:latin typeface="Aptos" panose="02110004020202020204"/>
            <a:ea typeface="+mn-ea"/>
            <a:cs typeface="+mn-cs"/>
          </a:endParaRPr>
        </a:p>
      </dsp:txBody>
      <dsp:txXfrm>
        <a:off x="2580944" y="0"/>
        <a:ext cx="2455956" cy="519050"/>
      </dsp:txXfrm>
    </dsp:sp>
    <dsp:sp modelId="{E7F4D5B1-82DC-4F0B-ACA5-D713CF6E241B}">
      <dsp:nvSpPr>
        <dsp:cNvPr id="0" name=""/>
        <dsp:cNvSpPr/>
      </dsp:nvSpPr>
      <dsp:spPr>
        <a:xfrm>
          <a:off x="4856482" y="1048124"/>
          <a:ext cx="180418" cy="180418"/>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2580944" y="928055"/>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dirty="0"/>
            <a:t>جَهَالَةٌ</a:t>
          </a:r>
          <a:endParaRPr lang="en-US" sz="2400" b="1" kern="1200" noProof="0" dirty="0"/>
        </a:p>
      </dsp:txBody>
      <dsp:txXfrm>
        <a:off x="2580944" y="928055"/>
        <a:ext cx="2284039" cy="420557"/>
      </dsp:txXfrm>
    </dsp:sp>
    <dsp:sp modelId="{624BCA84-C5C0-415E-B6C0-97F62AE55C75}">
      <dsp:nvSpPr>
        <dsp:cNvPr id="0" name=""/>
        <dsp:cNvSpPr/>
      </dsp:nvSpPr>
      <dsp:spPr>
        <a:xfrm>
          <a:off x="4856482" y="1468681"/>
          <a:ext cx="180418" cy="180418"/>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2580944" y="1348612"/>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الرفض</a:t>
          </a:r>
          <a:endParaRPr lang="en-US" sz="2400" b="1" kern="1200" noProof="0" dirty="0"/>
        </a:p>
      </dsp:txBody>
      <dsp:txXfrm>
        <a:off x="2580944" y="1348612"/>
        <a:ext cx="2284039" cy="420557"/>
      </dsp:txXfrm>
    </dsp:sp>
    <dsp:sp modelId="{64D44CB1-1FF9-4750-A98F-13AC660D37EC}">
      <dsp:nvSpPr>
        <dsp:cNvPr id="0" name=""/>
        <dsp:cNvSpPr/>
      </dsp:nvSpPr>
      <dsp:spPr>
        <a:xfrm>
          <a:off x="4856482" y="1889239"/>
          <a:ext cx="180418" cy="180418"/>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2580944" y="1769169"/>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التدمير الذاتي</a:t>
          </a:r>
          <a:endParaRPr lang="en-US" sz="2400" b="1" kern="1200" noProof="0" dirty="0"/>
        </a:p>
      </dsp:txBody>
      <dsp:txXfrm>
        <a:off x="2580944" y="1769169"/>
        <a:ext cx="2284039" cy="420557"/>
      </dsp:txXfrm>
    </dsp:sp>
    <dsp:sp modelId="{6CEFD66E-15EA-4CD8-AE74-B025AB01603D}">
      <dsp:nvSpPr>
        <dsp:cNvPr id="0" name=""/>
        <dsp:cNvSpPr/>
      </dsp:nvSpPr>
      <dsp:spPr>
        <a:xfrm>
          <a:off x="4856482" y="2309796"/>
          <a:ext cx="180418" cy="180418"/>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2580944" y="2189727"/>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الهلاك</a:t>
          </a:r>
          <a:endParaRPr lang="en-US" sz="2400" b="1" kern="1200" noProof="0" dirty="0"/>
        </a:p>
      </dsp:txBody>
      <dsp:txXfrm>
        <a:off x="2580944" y="2189727"/>
        <a:ext cx="2284039" cy="420557"/>
      </dsp:txXfrm>
    </dsp:sp>
    <dsp:sp modelId="{CB2A4995-A82B-416F-B79D-8E1A18C51C4A}">
      <dsp:nvSpPr>
        <dsp:cNvPr id="0" name=""/>
        <dsp:cNvSpPr/>
      </dsp:nvSpPr>
      <dsp:spPr>
        <a:xfrm>
          <a:off x="2190" y="519050"/>
          <a:ext cx="2455956" cy="288936"/>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277723" y="627563"/>
          <a:ext cx="180423" cy="180423"/>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190" y="0"/>
          <a:ext cx="2455956" cy="519050"/>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400" b="1" kern="1200" noProof="0" dirty="0">
              <a:solidFill>
                <a:prstClr val="black">
                  <a:hueOff val="0"/>
                  <a:satOff val="0"/>
                  <a:lumOff val="0"/>
                  <a:alphaOff val="0"/>
                </a:prstClr>
              </a:solidFill>
              <a:latin typeface="Aptos" panose="02110004020202020204"/>
              <a:ea typeface="+mn-ea"/>
              <a:cs typeface="+mn-cs"/>
            </a:rPr>
            <a:t>أعظم ما في الله</a:t>
          </a:r>
          <a:endParaRPr lang="en-US" sz="2400" b="1" kern="1200" noProof="0" dirty="0">
            <a:solidFill>
              <a:prstClr val="black">
                <a:hueOff val="0"/>
                <a:satOff val="0"/>
                <a:lumOff val="0"/>
                <a:alphaOff val="0"/>
              </a:prstClr>
            </a:solidFill>
            <a:latin typeface="Aptos" panose="02110004020202020204"/>
            <a:ea typeface="+mn-ea"/>
            <a:cs typeface="+mn-cs"/>
          </a:endParaRPr>
        </a:p>
      </dsp:txBody>
      <dsp:txXfrm>
        <a:off x="2190" y="0"/>
        <a:ext cx="2455956" cy="519050"/>
      </dsp:txXfrm>
    </dsp:sp>
    <dsp:sp modelId="{7583F063-1618-47DD-A04B-F94D883543E6}">
      <dsp:nvSpPr>
        <dsp:cNvPr id="0" name=""/>
        <dsp:cNvSpPr/>
      </dsp:nvSpPr>
      <dsp:spPr>
        <a:xfrm>
          <a:off x="2277728" y="1048124"/>
          <a:ext cx="180418" cy="180418"/>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190" y="928055"/>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القوة</a:t>
          </a:r>
          <a:endParaRPr lang="en-US" sz="2400" b="1" kern="1200" noProof="0" dirty="0"/>
        </a:p>
      </dsp:txBody>
      <dsp:txXfrm>
        <a:off x="2190" y="928055"/>
        <a:ext cx="2284039" cy="420557"/>
      </dsp:txXfrm>
    </dsp:sp>
    <dsp:sp modelId="{5221AC91-1EF6-4389-88EE-440942929C89}">
      <dsp:nvSpPr>
        <dsp:cNvPr id="0" name=""/>
        <dsp:cNvSpPr/>
      </dsp:nvSpPr>
      <dsp:spPr>
        <a:xfrm>
          <a:off x="2277728" y="1468681"/>
          <a:ext cx="180418" cy="180418"/>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190" y="1348612"/>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القبول</a:t>
          </a:r>
          <a:endParaRPr lang="en-US" sz="2400" b="1" kern="1200" noProof="0" dirty="0"/>
        </a:p>
      </dsp:txBody>
      <dsp:txXfrm>
        <a:off x="2190" y="1348612"/>
        <a:ext cx="2284039" cy="420557"/>
      </dsp:txXfrm>
    </dsp:sp>
    <dsp:sp modelId="{BC6AC961-8476-45B7-BC8A-0ABB721B8675}">
      <dsp:nvSpPr>
        <dsp:cNvPr id="0" name=""/>
        <dsp:cNvSpPr/>
      </dsp:nvSpPr>
      <dsp:spPr>
        <a:xfrm>
          <a:off x="2277728" y="1889239"/>
          <a:ext cx="180418" cy="180418"/>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190" y="1769169"/>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المغفرة</a:t>
          </a:r>
          <a:endParaRPr lang="en-US" sz="2400" b="1" kern="1200" noProof="0" dirty="0"/>
        </a:p>
      </dsp:txBody>
      <dsp:txXfrm>
        <a:off x="2190" y="1769169"/>
        <a:ext cx="2284039" cy="420557"/>
      </dsp:txXfrm>
    </dsp:sp>
    <dsp:sp modelId="{0D8C232F-F28D-400E-BD44-3E5B1752609C}">
      <dsp:nvSpPr>
        <dsp:cNvPr id="0" name=""/>
        <dsp:cNvSpPr/>
      </dsp:nvSpPr>
      <dsp:spPr>
        <a:xfrm>
          <a:off x="2277728" y="2309796"/>
          <a:ext cx="180418" cy="180418"/>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190" y="2189727"/>
          <a:ext cx="2284039" cy="420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noProof="0" dirty="0"/>
            <a:t>الخلاص</a:t>
          </a:r>
          <a:endParaRPr lang="en-US" sz="2400" b="1" kern="1200" noProof="0" dirty="0"/>
        </a:p>
      </dsp:txBody>
      <dsp:txXfrm>
        <a:off x="2190" y="2189727"/>
        <a:ext cx="2284039" cy="4205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27/06/2026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27/06/2026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27/06/2026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3336925" y="24765"/>
            <a:ext cx="7839075" cy="1015663"/>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rtl="1"/>
            <a:r>
              <a:rPr lang="ar-SA" sz="6000" b="1" dirty="0">
                <a:ln w="12700" cmpd="sng">
                  <a:noFill/>
                  <a:prstDash val="solid"/>
                </a:ln>
                <a:solidFill>
                  <a:schemeClr val="accent2">
                    <a:lumMod val="60000"/>
                    <a:lumOff val="40000"/>
                  </a:schemeClr>
                </a:solidFill>
                <a:effectLst>
                  <a:outerShdw blurRad="38100" dist="38100" dir="2700000" algn="tl">
                    <a:srgbClr val="000000"/>
                  </a:outerShdw>
                </a:effectLst>
              </a:rPr>
              <a:t>رسالة الصليب</a:t>
            </a:r>
            <a:endParaRPr lang="en-US" sz="4800" b="1" noProof="0" dirty="0">
              <a:ln w="12700" cmpd="sng">
                <a:noFill/>
                <a:prstDash val="solid"/>
              </a:ln>
              <a:solidFill>
                <a:schemeClr val="accent2">
                  <a:lumMod val="60000"/>
                  <a:lumOff val="4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352441"/>
            <a:ext cx="5438775" cy="338554"/>
          </a:xfrm>
          <a:prstGeom prst="rect">
            <a:avLst/>
          </a:prstGeom>
          <a:noFill/>
        </p:spPr>
        <p:txBody>
          <a:bodyPr wrap="square" rtlCol="0">
            <a:spAutoFit/>
          </a:bodyPr>
          <a:lstStyle/>
          <a:p>
            <a:pPr algn="ctr" rtl="1"/>
            <a:r>
              <a:rPr lang="ar-SA" sz="1600" b="1">
                <a:solidFill>
                  <a:srgbClr val="EBD4B3"/>
                </a:solidFill>
                <a:effectLst>
                  <a:outerShdw blurRad="38100" dist="38100" dir="2700000" algn="tl">
                    <a:srgbClr val="000000"/>
                  </a:outerShdw>
                </a:effectLst>
              </a:rPr>
              <a:t>الدرس الثاني ليوم 11 يوليو 2026</a:t>
            </a:r>
            <a:endParaRPr lang="en-US" sz="1600" b="1" noProof="0" dirty="0">
              <a:solidFill>
                <a:srgbClr val="EBD4B3"/>
              </a:solidFill>
              <a:effectLst>
                <a:outerShdw blurRad="38100" dist="38100" dir="2700000" algn="tl">
                  <a:srgbClr val="000000"/>
                </a:outerShdw>
              </a:effectLst>
            </a:endParaRP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121920" y="271760"/>
            <a:ext cx="5705476" cy="123110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glow rad="127000">
                    <a:srgbClr val="030303"/>
                  </a:glow>
                </a:effectLst>
                <a:uLnTx/>
                <a:uFillTx/>
                <a:latin typeface="Comic Sans MS" panose="030F0702030302020204" pitchFamily="66" charset="0"/>
                <a:ea typeface="+mn-ea"/>
                <a:cs typeface="+mn-cs"/>
              </a:rPr>
              <a:t>“</a:t>
            </a:r>
            <a:r>
              <a:rPr lang="ar-SA" sz="2800" b="0" i="0" dirty="0">
                <a:solidFill>
                  <a:schemeClr val="bg1"/>
                </a:solidFill>
                <a:effectLst/>
                <a:latin typeface="Cabin"/>
              </a:rPr>
              <a:t> </a:t>
            </a:r>
            <a:r>
              <a:rPr lang="ar-SA" sz="2800" b="1" dirty="0">
                <a:solidFill>
                  <a:schemeClr val="bg1"/>
                </a:solidFill>
                <a:effectLst>
                  <a:glow rad="127000">
                    <a:srgbClr val="030303"/>
                  </a:glow>
                </a:effectLst>
                <a:latin typeface="Comic Sans MS" panose="030F0702030302020204" pitchFamily="66" charset="0"/>
              </a:rPr>
              <a:t>فَإِنَّ كَلِمَةَ الصَّلِيبِ عِنْدَ الْهَالِكِينَ جَهَالَةٌ وَأَمَّا عِنْدَنَا نَحْنُ الْمُخَلَّصِينَ فَهِيَ قُوَّةُ اللهِ</a:t>
            </a:r>
            <a:r>
              <a:rPr kumimoji="0" lang="en-US" sz="2800" b="1" i="0" u="none" strike="noStrike" kern="1200" cap="none" spc="0" normalizeH="0" baseline="0" noProof="0" dirty="0">
                <a:ln>
                  <a:noFill/>
                </a:ln>
                <a:solidFill>
                  <a:schemeClr val="bg1"/>
                </a:solidFill>
                <a:effectLst>
                  <a:glow rad="127000">
                    <a:srgbClr val="030303"/>
                  </a:glow>
                </a:effectLst>
                <a:uLnTx/>
                <a:uFillTx/>
                <a:latin typeface="Comic Sans MS" panose="030F0702030302020204" pitchFamily="66" charset="0"/>
                <a:ea typeface="+mn-ea"/>
                <a:cs typeface="+mn-cs"/>
              </a:rPr>
              <a:t>”</a:t>
            </a:r>
          </a:p>
          <a:p>
            <a:pPr lvl="0" algn="ctr" rtl="1">
              <a:defRPr/>
            </a:pPr>
            <a:r>
              <a:rPr kumimoji="0" lang="en-US" sz="1800" b="1" i="0" u="none" strike="noStrike" kern="1200" cap="none" spc="0" normalizeH="0" baseline="0" noProof="0" dirty="0">
                <a:ln>
                  <a:noFill/>
                </a:ln>
                <a:solidFill>
                  <a:schemeClr val="bg1"/>
                </a:solidFill>
                <a:effectLst>
                  <a:glow rad="127000">
                    <a:srgbClr val="030303"/>
                  </a:glow>
                </a:effectLst>
                <a:uLnTx/>
                <a:uFillTx/>
                <a:latin typeface="Comic Sans MS" panose="030F0702030302020204" pitchFamily="66" charset="0"/>
                <a:ea typeface="+mn-ea"/>
                <a:cs typeface="+mn-cs"/>
              </a:rPr>
              <a:t>)</a:t>
            </a:r>
            <a:r>
              <a:rPr lang="ar-SA" b="1" dirty="0">
                <a:solidFill>
                  <a:schemeClr val="bg1"/>
                </a:solidFill>
                <a:effectLst>
                  <a:glow rad="127000">
                    <a:srgbClr val="030303"/>
                  </a:glow>
                </a:effectLst>
                <a:latin typeface="Comic Sans MS" panose="030F0702030302020204" pitchFamily="66" charset="0"/>
              </a:rPr>
              <a:t>1 </a:t>
            </a:r>
            <a:r>
              <a:rPr lang="ar-SA" b="1" dirty="0" err="1">
                <a:solidFill>
                  <a:schemeClr val="bg1"/>
                </a:solidFill>
                <a:effectLst>
                  <a:glow rad="127000">
                    <a:srgbClr val="030303"/>
                  </a:glow>
                </a:effectLst>
                <a:latin typeface="Comic Sans MS" panose="030F0702030302020204" pitchFamily="66" charset="0"/>
              </a:rPr>
              <a:t>كورنثوس</a:t>
            </a:r>
            <a:r>
              <a:rPr lang="ar-SA" b="1" dirty="0">
                <a:solidFill>
                  <a:schemeClr val="bg1"/>
                </a:solidFill>
                <a:effectLst>
                  <a:glow rad="127000">
                    <a:srgbClr val="030303"/>
                  </a:glow>
                </a:effectLst>
                <a:latin typeface="Comic Sans MS" panose="030F0702030302020204" pitchFamily="66" charset="0"/>
              </a:rPr>
              <a:t> </a:t>
            </a:r>
            <a:r>
              <a:rPr lang="fr-FR" b="1" dirty="0">
                <a:solidFill>
                  <a:schemeClr val="bg1"/>
                </a:solidFill>
                <a:effectLst>
                  <a:glow rad="127000">
                    <a:srgbClr val="030303"/>
                  </a:glow>
                </a:effectLst>
                <a:latin typeface="Comic Sans MS" panose="030F0702030302020204" pitchFamily="66" charset="0"/>
              </a:rPr>
              <a:t>(18:1</a:t>
            </a:r>
            <a:endParaRPr kumimoji="0" lang="en-US" sz="2400" b="1" i="0" u="none" strike="noStrike" kern="1200" cap="none" spc="0" normalizeH="0" baseline="0" noProof="0" dirty="0">
              <a:ln>
                <a:noFill/>
              </a:ln>
              <a:solidFill>
                <a:schemeClr val="bg1"/>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4099064454"/>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3573"/>
            <a:ext cx="7525109" cy="830997"/>
          </a:xfrm>
          <a:prstGeom prst="rect">
            <a:avLst/>
          </a:prstGeom>
          <a:noFill/>
        </p:spPr>
        <p:txBody>
          <a:bodyPr wrap="square" rtlCol="0">
            <a:spAutoFit/>
          </a:bodyPr>
          <a:lstStyle/>
          <a:p>
            <a:pPr algn="r" rtl="1"/>
            <a:r>
              <a:rPr lang="ar-SA" sz="2400" b="1" dirty="0"/>
              <a:t>تتحدث الآيات في رسالة كورنثوس الأولى </a:t>
            </a:r>
            <a:r>
              <a:rPr lang="fr-FR" sz="2400" b="1" dirty="0"/>
              <a:t>17:1</a:t>
            </a:r>
            <a:r>
              <a:rPr lang="ar-SA" sz="2400" b="1" dirty="0"/>
              <a:t>-31 عن الطريقة التي يؤثر بها الصليب في حياة الناس.</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956048"/>
            <a:ext cx="7525109" cy="1569660"/>
          </a:xfrm>
          <a:prstGeom prst="rect">
            <a:avLst/>
          </a:prstGeom>
          <a:noFill/>
        </p:spPr>
        <p:txBody>
          <a:bodyPr wrap="square">
            <a:spAutoFit/>
          </a:bodyPr>
          <a:lstStyle/>
          <a:p>
            <a:pPr lvl="0" algn="r" rtl="1">
              <a:spcBef>
                <a:spcPts val="600"/>
              </a:spcBef>
              <a:defRPr/>
            </a:pPr>
            <a:r>
              <a:rPr lang="ar-SA" sz="2400" dirty="0"/>
              <a:t>أن يكون الخلاص على يد شخص مات مصلوبًا ثم قام من بين الأموات؟ في نظر البشر، يبدو هذا أمرًا </a:t>
            </a:r>
            <a:r>
              <a:rPr lang="ar-SA" sz="2400" b="1" dirty="0"/>
              <a:t>جهالةً، وعبثًا، وضعفًا</a:t>
            </a:r>
            <a:r>
              <a:rPr lang="ar-SA" sz="2400" dirty="0"/>
              <a:t>. لكن بالنسبة لنا نحن الذين فتحنا قلوبنا لدعوة الروح القدس، فإن الصليب هو </a:t>
            </a:r>
            <a:r>
              <a:rPr lang="ar-SA" sz="2400" b="1" dirty="0"/>
              <a:t>«قوة الله»</a:t>
            </a:r>
            <a:r>
              <a:rPr lang="ar-SA" sz="2400" dirty="0"/>
              <a:t>، وهو أيضًا مصدر </a:t>
            </a:r>
            <a:r>
              <a:rPr lang="ar-SA" sz="2400" b="1" dirty="0"/>
              <a:t>الحكمة، والبر، والقداسة، والفداء</a:t>
            </a:r>
            <a:r>
              <a:rPr lang="ar-SA" sz="2400" dirty="0"/>
              <a:t> (1 </a:t>
            </a:r>
            <a:r>
              <a:rPr lang="ar-SA" sz="2400" dirty="0" err="1"/>
              <a:t>كورنثوس</a:t>
            </a:r>
            <a:r>
              <a:rPr lang="ar-SA" sz="2400" dirty="0"/>
              <a:t> </a:t>
            </a:r>
            <a:r>
              <a:rPr lang="fr-FR" sz="2400" dirty="0"/>
              <a:t>18:1</a:t>
            </a:r>
            <a:r>
              <a:rPr lang="ar-SA" sz="2400" dirty="0"/>
              <a:t>، 30).</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00144"/>
            <a:ext cx="7525109" cy="1200329"/>
          </a:xfrm>
          <a:prstGeom prst="rect">
            <a:avLst/>
          </a:prstGeom>
          <a:noFill/>
        </p:spPr>
        <p:txBody>
          <a:bodyPr wrap="square">
            <a:spAutoFit/>
          </a:bodyPr>
          <a:lstStyle/>
          <a:p>
            <a:pPr lvl="0" algn="r" rtl="1">
              <a:spcBef>
                <a:spcPts val="600"/>
              </a:spcBef>
              <a:defRPr/>
            </a:pPr>
            <a:r>
              <a:rPr lang="ar-SA" sz="2400" b="1" dirty="0"/>
              <a:t>فبالنسبة للمؤمنين، يُعدّ الصليب رمزًا للخلاص. أما بالنسبة للناس الذين عاشوا في القرن الأول، فلم يكن الصليب يعني سوى الموت المُهين الذي يُخصَّص للمجرمين.</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0" y="-18098"/>
            <a:ext cx="6051278" cy="769441"/>
          </a:xfrm>
          <a:prstGeom prst="rect">
            <a:avLst/>
          </a:prstGeom>
          <a:noFill/>
        </p:spPr>
        <p:txBody>
          <a:bodyPr wrap="square">
            <a:spAutoFit/>
          </a:bodyPr>
          <a:lstStyle/>
          <a:p>
            <a:pPr algn="ctr" rtl="1"/>
            <a:r>
              <a:rPr lang="ar-SA" sz="4400" b="1">
                <a:ln w="9525">
                  <a:solidFill>
                    <a:schemeClr val="bg1"/>
                  </a:solidFill>
                  <a:prstDash val="solid"/>
                </a:ln>
                <a:solidFill>
                  <a:srgbClr val="7030A0"/>
                </a:solidFill>
                <a:effectLst>
                  <a:outerShdw blurRad="12700" dist="38100" dir="2700000" algn="tl" rotWithShape="0">
                    <a:schemeClr val="accent5">
                      <a:lumMod val="75000"/>
                    </a:schemeClr>
                  </a:outerShdw>
                </a:effectLst>
              </a:rPr>
              <a:t>حكمة الله</a:t>
            </a:r>
            <a:endParaRPr lang="en-US" sz="44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endParaRPr>
          </a:p>
        </p:txBody>
      </p:sp>
      <p:sp>
        <p:nvSpPr>
          <p:cNvPr id="5" name="CuadroTexto 4">
            <a:extLst>
              <a:ext uri="{FF2B5EF4-FFF2-40B4-BE49-F238E27FC236}">
                <a16:creationId xmlns:a16="http://schemas.microsoft.com/office/drawing/2014/main" id="{950064E5-E791-FC74-233E-9F92C91AD13B}"/>
              </a:ext>
            </a:extLst>
          </p:cNvPr>
          <p:cNvSpPr txBox="1"/>
          <p:nvPr/>
        </p:nvSpPr>
        <p:spPr>
          <a:xfrm>
            <a:off x="3199003" y="792206"/>
            <a:ext cx="5699619" cy="830997"/>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rtl="1"/>
            <a:r>
              <a:rPr lang="en-US" sz="2400" b="1" noProof="0" dirty="0">
                <a:solidFill>
                  <a:schemeClr val="accent4">
                    <a:lumMod val="50000"/>
                  </a:schemeClr>
                </a:solidFill>
                <a:latin typeface="Comic Sans MS" panose="030F0702030302020204" pitchFamily="66" charset="0"/>
              </a:rPr>
              <a:t>“</a:t>
            </a:r>
            <a:r>
              <a:rPr lang="ar-SA" sz="2400" b="1" dirty="0"/>
              <a:t>وَأَمَّا لِلْمَدْعُوِّينَ: يَهُوداً وَيُونَانِيِّينَ فَبِالْمَسِيحِ قُوَّةِ اللهِ وَحِكْمَةِ اللهِ.</a:t>
            </a:r>
            <a:r>
              <a:rPr lang="en-US" sz="2400" b="1" noProof="0" dirty="0">
                <a:solidFill>
                  <a:schemeClr val="accent4">
                    <a:lumMod val="50000"/>
                  </a:schemeClr>
                </a:solidFill>
                <a:latin typeface="Comic Sans MS" panose="030F0702030302020204" pitchFamily="66" charset="0"/>
              </a:rPr>
              <a:t>.” </a:t>
            </a:r>
            <a:r>
              <a:rPr lang="en-US" b="1" noProof="0" dirty="0">
                <a:solidFill>
                  <a:schemeClr val="accent4">
                    <a:lumMod val="50000"/>
                  </a:schemeClr>
                </a:solidFill>
                <a:latin typeface="Comic Sans MS" panose="030F0702030302020204" pitchFamily="66" charset="0"/>
              </a:rPr>
              <a:t>(</a:t>
            </a:r>
            <a:r>
              <a:rPr lang="ar-SA" b="1" dirty="0">
                <a:solidFill>
                  <a:schemeClr val="accent4">
                    <a:lumMod val="50000"/>
                  </a:schemeClr>
                </a:solidFill>
                <a:latin typeface="Comic Sans MS" panose="030F0702030302020204" pitchFamily="66" charset="0"/>
              </a:rPr>
              <a:t>1</a:t>
            </a:r>
            <a:r>
              <a:rPr lang="fr-FR" b="1" dirty="0">
                <a:solidFill>
                  <a:schemeClr val="accent4">
                    <a:lumMod val="50000"/>
                  </a:schemeClr>
                </a:solidFill>
                <a:latin typeface="Comic Sans MS" panose="030F0702030302020204" pitchFamily="66" charset="0"/>
              </a:rPr>
              <a:t>)</a:t>
            </a:r>
            <a:r>
              <a:rPr lang="ar-SA" b="1" dirty="0">
                <a:solidFill>
                  <a:schemeClr val="accent4">
                    <a:lumMod val="50000"/>
                  </a:schemeClr>
                </a:solidFill>
                <a:latin typeface="Comic Sans MS" panose="030F0702030302020204" pitchFamily="66" charset="0"/>
              </a:rPr>
              <a:t> </a:t>
            </a:r>
            <a:r>
              <a:rPr lang="ar-SA" b="1" dirty="0" err="1">
                <a:solidFill>
                  <a:schemeClr val="accent4">
                    <a:lumMod val="50000"/>
                  </a:schemeClr>
                </a:solidFill>
                <a:latin typeface="Comic Sans MS" panose="030F0702030302020204" pitchFamily="66" charset="0"/>
              </a:rPr>
              <a:t>كورنثوس</a:t>
            </a:r>
            <a:r>
              <a:rPr lang="ar-SA" b="1" dirty="0">
                <a:solidFill>
                  <a:schemeClr val="accent4">
                    <a:lumMod val="50000"/>
                  </a:schemeClr>
                </a:solidFill>
                <a:latin typeface="Comic Sans MS" panose="030F0702030302020204" pitchFamily="66" charset="0"/>
              </a:rPr>
              <a:t> </a:t>
            </a:r>
            <a:r>
              <a:rPr lang="fr-FR" b="1" dirty="0">
                <a:solidFill>
                  <a:schemeClr val="accent4">
                    <a:lumMod val="50000"/>
                  </a:schemeClr>
                </a:solidFill>
                <a:latin typeface="Comic Sans MS" panose="030F0702030302020204" pitchFamily="66" charset="0"/>
              </a:rPr>
              <a:t>(24:1</a:t>
            </a:r>
            <a:endParaRPr lang="en-US" sz="2400"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1200329"/>
          </a:xfrm>
          <a:prstGeom prst="rect">
            <a:avLst/>
          </a:prstGeom>
          <a:noFill/>
        </p:spPr>
        <p:txBody>
          <a:bodyPr wrap="square" rtlCol="0">
            <a:spAutoFit/>
          </a:bodyPr>
          <a:lstStyle/>
          <a:p>
            <a:pPr algn="r" rtl="1">
              <a:spcBef>
                <a:spcPts val="600"/>
              </a:spcBef>
            </a:pPr>
            <a:r>
              <a:rPr lang="ar-SA" sz="2400" b="1" dirty="0"/>
              <a:t>بعد أن كان بولس في أثينا، حاول أن يستخدم الحكمة البشرية لإقناع الحكماء والفلاسفة. لكن بعد تلك الخبرة، قرر أن يعتمد على حكمة الله وحدها في الكرازة بالإنجيل.</a:t>
            </a:r>
            <a:endParaRPr lang="en-US" sz="2400" b="1" noProof="0" dirty="0"/>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414972"/>
            <a:ext cx="4456195" cy="232988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414972"/>
            <a:ext cx="7062235" cy="784830"/>
          </a:xfrm>
          <a:prstGeom prst="rect">
            <a:avLst/>
          </a:prstGeom>
          <a:noFill/>
        </p:spPr>
        <p:txBody>
          <a:bodyPr wrap="square">
            <a:spAutoFit/>
          </a:bodyPr>
          <a:lstStyle/>
          <a:p>
            <a:pPr algn="r" rtl="1">
              <a:spcBef>
                <a:spcPts val="600"/>
              </a:spcBef>
            </a:pPr>
            <a:r>
              <a:rPr lang="ar-SA" sz="2000" b="1" dirty="0"/>
              <a:t>تُبطل حكمة الحكماء</a:t>
            </a:r>
            <a:r>
              <a:rPr lang="ar-SA" sz="2000" dirty="0"/>
              <a:t>، إذ يقول الكتاب: </a:t>
            </a:r>
            <a:r>
              <a:rPr lang="ar-SA" sz="2000" b="1" dirty="0"/>
              <a:t>«سأُبيد حكمة الحكماء، وأرفض فهم الفهماء»</a:t>
            </a:r>
            <a:r>
              <a:rPr lang="ar-SA" sz="2000" dirty="0"/>
              <a:t> </a:t>
            </a:r>
            <a:endParaRPr lang="fr-FR" sz="2000" dirty="0"/>
          </a:p>
          <a:p>
            <a:pPr algn="r" rtl="1">
              <a:spcBef>
                <a:spcPts val="600"/>
              </a:spcBef>
            </a:pPr>
            <a:r>
              <a:rPr lang="ar-SA" sz="2000" dirty="0"/>
              <a:t>(1 </a:t>
            </a:r>
            <a:r>
              <a:rPr lang="ar-SA" sz="2000" dirty="0" err="1"/>
              <a:t>كورنثوس</a:t>
            </a:r>
            <a:r>
              <a:rPr lang="ar-SA" sz="2000" dirty="0"/>
              <a:t> </a:t>
            </a:r>
            <a:r>
              <a:rPr lang="fr-FR" sz="2000" dirty="0"/>
              <a:t>19:1</a:t>
            </a:r>
            <a:r>
              <a:rPr lang="ar-SA" sz="2000" dirty="0"/>
              <a:t>).</a:t>
            </a:r>
            <a:endParaRPr lang="en-US" sz="2000" b="1" noProof="0" dirty="0"/>
          </a:p>
        </p:txBody>
      </p:sp>
      <p:sp>
        <p:nvSpPr>
          <p:cNvPr id="11" name="CuadroTexto 10">
            <a:extLst>
              <a:ext uri="{FF2B5EF4-FFF2-40B4-BE49-F238E27FC236}">
                <a16:creationId xmlns:a16="http://schemas.microsoft.com/office/drawing/2014/main" id="{821AC074-131B-A6E6-A80D-4D725AA2488E}"/>
              </a:ext>
            </a:extLst>
          </p:cNvPr>
          <p:cNvSpPr txBox="1"/>
          <p:nvPr/>
        </p:nvSpPr>
        <p:spPr>
          <a:xfrm>
            <a:off x="3070360" y="3902339"/>
            <a:ext cx="5828262" cy="461665"/>
          </a:xfrm>
          <a:prstGeom prst="rect">
            <a:avLst/>
          </a:prstGeom>
          <a:noFill/>
        </p:spPr>
        <p:txBody>
          <a:bodyPr wrap="square">
            <a:spAutoFit/>
          </a:bodyPr>
          <a:lstStyle/>
          <a:p>
            <a:pPr algn="r" rtl="1">
              <a:spcBef>
                <a:spcPts val="600"/>
              </a:spcBef>
            </a:pPr>
            <a:r>
              <a:rPr lang="ar-SA" sz="2400" b="1" dirty="0"/>
              <a:t>ما هي الحكمة الإلهية التي كرز بها بولس؟</a:t>
            </a:r>
            <a:endParaRPr lang="en-US" sz="2400" b="1" noProof="0" dirty="0"/>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5" y="5701846"/>
            <a:ext cx="7062236" cy="1200329"/>
          </a:xfrm>
          <a:prstGeom prst="rect">
            <a:avLst/>
          </a:prstGeom>
          <a:noFill/>
        </p:spPr>
        <p:txBody>
          <a:bodyPr wrap="square">
            <a:spAutoFit/>
          </a:bodyPr>
          <a:lstStyle/>
          <a:p>
            <a:pPr algn="r" rtl="1">
              <a:spcBef>
                <a:spcPts val="600"/>
              </a:spcBef>
            </a:pPr>
            <a:r>
              <a:rPr lang="ar-SA" sz="2400" dirty="0"/>
              <a:t>وعلى خلاف كل المنطق البشري، اختار الله أن </a:t>
            </a:r>
            <a:r>
              <a:rPr lang="ar-SA" sz="2400" b="1" dirty="0"/>
              <a:t>يخلّص المؤمنين بواسطة الكرازة التي يراها العالم جهالة</a:t>
            </a:r>
            <a:r>
              <a:rPr lang="ar-SA" sz="2400" dirty="0"/>
              <a:t>، كما يقول بولس: </a:t>
            </a:r>
            <a:r>
              <a:rPr lang="ar-SA" sz="2400" b="1" dirty="0"/>
              <a:t>«استحسن الله أن يخلّص المؤمنين بجهالة الكرازة»</a:t>
            </a:r>
            <a:r>
              <a:rPr lang="ar-SA" sz="2400" dirty="0"/>
              <a:t> (1 </a:t>
            </a:r>
            <a:r>
              <a:rPr lang="ar-SA" sz="2400" dirty="0" err="1"/>
              <a:t>كورنثوس</a:t>
            </a:r>
            <a:r>
              <a:rPr lang="ar-SA" sz="2400" dirty="0"/>
              <a:t> </a:t>
            </a:r>
            <a:r>
              <a:rPr lang="fr-FR" sz="2400" dirty="0"/>
              <a:t>21:1</a:t>
            </a:r>
            <a:r>
              <a:rPr lang="ar-SA" sz="2400" dirty="0"/>
              <a:t>).</a:t>
            </a:r>
            <a:endParaRPr lang="en-US" sz="2400" b="1" noProof="0" dirty="0"/>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3020374"/>
            <a:ext cx="5683881" cy="830997"/>
          </a:xfrm>
          <a:prstGeom prst="rect">
            <a:avLst/>
          </a:prstGeom>
          <a:noFill/>
        </p:spPr>
        <p:txBody>
          <a:bodyPr wrap="square">
            <a:spAutoFit/>
          </a:bodyPr>
          <a:lstStyle/>
          <a:p>
            <a:pPr lvl="0" algn="r" rtl="1">
              <a:spcBef>
                <a:spcPts val="600"/>
              </a:spcBef>
              <a:defRPr/>
            </a:pPr>
            <a:r>
              <a:rPr lang="ar-SA" sz="2400" b="1" dirty="0"/>
              <a:t>فالله نفسه أرسله ليبشر برسالته «لا بحكمة كلام، لئلا يتعطل صليب المسيح» (1 </a:t>
            </a:r>
            <a:r>
              <a:rPr lang="ar-SA" sz="2400" b="1" dirty="0" err="1"/>
              <a:t>كورنثوس</a:t>
            </a:r>
            <a:r>
              <a:rPr lang="ar-SA" sz="2400" b="1" dirty="0"/>
              <a:t> </a:t>
            </a:r>
            <a:r>
              <a:rPr lang="fr-FR" sz="2400" b="1" dirty="0"/>
              <a:t>17:1</a:t>
            </a:r>
            <a:r>
              <a:rPr lang="ar-SA" sz="2400" b="1" dirty="0"/>
              <a:t>).</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16" name="ZoneTexte 15">
            <a:extLst>
              <a:ext uri="{FF2B5EF4-FFF2-40B4-BE49-F238E27FC236}">
                <a16:creationId xmlns:a16="http://schemas.microsoft.com/office/drawing/2014/main" id="{B980B286-C028-416F-86CB-2651F92934E0}"/>
              </a:ext>
            </a:extLst>
          </p:cNvPr>
          <p:cNvSpPr txBox="1"/>
          <p:nvPr/>
        </p:nvSpPr>
        <p:spPr>
          <a:xfrm>
            <a:off x="-104775" y="5250770"/>
            <a:ext cx="7511415" cy="400110"/>
          </a:xfrm>
          <a:prstGeom prst="rect">
            <a:avLst/>
          </a:prstGeom>
          <a:noFill/>
        </p:spPr>
        <p:txBody>
          <a:bodyPr wrap="square" rtlCol="0">
            <a:spAutoFit/>
          </a:bodyPr>
          <a:lstStyle/>
          <a:p>
            <a:pPr algn="r" rtl="1"/>
            <a:r>
              <a:rPr lang="ar-SA" sz="2000" b="1" dirty="0"/>
              <a:t>تكشف بطلان حكمة العالم</a:t>
            </a:r>
            <a:r>
              <a:rPr lang="ar-SA" sz="2000" dirty="0"/>
              <a:t>، لأن الله </a:t>
            </a:r>
            <a:r>
              <a:rPr lang="ar-SA" sz="2000" b="1" dirty="0"/>
              <a:t>«جعل حكمة هذا العالم جهالة»</a:t>
            </a:r>
            <a:r>
              <a:rPr lang="ar-SA" sz="2000" dirty="0"/>
              <a:t> (1 </a:t>
            </a:r>
            <a:r>
              <a:rPr lang="ar-SA" sz="2000" dirty="0" err="1"/>
              <a:t>كورنثوس</a:t>
            </a:r>
            <a:r>
              <a:rPr lang="ar-SA" sz="2000" dirty="0"/>
              <a:t> </a:t>
            </a:r>
            <a:r>
              <a:rPr lang="fr-FR" sz="2000" dirty="0"/>
              <a:t>20:1</a:t>
            </a:r>
            <a:r>
              <a:rPr lang="ar-SA" sz="2000" dirty="0"/>
              <a:t>).</a:t>
            </a:r>
            <a:endParaRPr lang="fr-FR" sz="2000" dirty="0"/>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strVal val="#ppt_w+.3"/>
                                          </p:val>
                                        </p:tav>
                                        <p:tav tm="100000">
                                          <p:val>
                                            <p:strVal val="#ppt_w"/>
                                          </p:val>
                                        </p:tav>
                                      </p:tavLst>
                                    </p:anim>
                                    <p:anim calcmode="lin" valueType="num">
                                      <p:cBhvr>
                                        <p:cTn id="62" dur="1000" fill="hold"/>
                                        <p:tgtEl>
                                          <p:spTgt spid="8"/>
                                        </p:tgtEl>
                                        <p:attrNameLst>
                                          <p:attrName>ppt_h</p:attrName>
                                        </p:attrNameLst>
                                      </p:cBhvr>
                                      <p:tavLst>
                                        <p:tav tm="0">
                                          <p:val>
                                            <p:strVal val="#ppt_h"/>
                                          </p:val>
                                        </p:tav>
                                        <p:tav tm="100000">
                                          <p:val>
                                            <p:strVal val="#ppt_h"/>
                                          </p:val>
                                        </p:tav>
                                      </p:tavLst>
                                    </p:anim>
                                    <p:animEffect transition="in" filter="fade">
                                      <p:cBhvr>
                                        <p:cTn id="63" dur="1000"/>
                                        <p:tgtEl>
                                          <p:spTgt spid="8"/>
                                        </p:tgtEl>
                                      </p:cBhvr>
                                    </p:animEffect>
                                  </p:childTnLst>
                                </p:cTn>
                              </p:par>
                            </p:childTnLst>
                          </p:cTn>
                        </p:par>
                        <p:par>
                          <p:cTn id="64" fill="hold">
                            <p:stCondLst>
                              <p:cond delay="100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38099" y="-3683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rtl="1"/>
            <a:r>
              <a:rPr lang="ar-SA" sz="3600" b="1" dirty="0">
                <a:solidFill>
                  <a:schemeClr val="tx2"/>
                </a:solidFill>
              </a:rPr>
              <a:t>جهالة الصليب</a:t>
            </a:r>
            <a:endParaRPr lang="en-US" sz="3600" dirty="0">
              <a:solidFill>
                <a:schemeClr val="tx2"/>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2A85C2A6-0B95-ABBC-8C47-E5B8A47E206C}"/>
              </a:ext>
            </a:extLst>
          </p:cNvPr>
          <p:cNvSpPr txBox="1"/>
          <p:nvPr/>
        </p:nvSpPr>
        <p:spPr>
          <a:xfrm>
            <a:off x="-38100" y="740009"/>
            <a:ext cx="6572250" cy="584775"/>
          </a:xfrm>
          <a:prstGeom prst="rect">
            <a:avLst/>
          </a:prstGeom>
          <a:noFill/>
        </p:spPr>
        <p:txBody>
          <a:bodyPr wrap="square">
            <a:spAutoFit/>
            <a:scene3d>
              <a:camera prst="orthographicFront"/>
              <a:lightRig rig="threePt" dir="t"/>
            </a:scene3d>
            <a:sp3d extrusionH="57150">
              <a:bevelT w="38100" h="38100"/>
            </a:sp3d>
          </a:bodyPr>
          <a:lstStyle/>
          <a:p>
            <a:pPr algn="ctr" rtl="1"/>
            <a:r>
              <a:rPr lang="en-US" b="1" noProof="0" dirty="0">
                <a:solidFill>
                  <a:schemeClr val="accent1">
                    <a:lumMod val="50000"/>
                  </a:schemeClr>
                </a:solidFill>
                <a:latin typeface="Comic Sans MS" panose="030F0702030302020204" pitchFamily="66" charset="0"/>
              </a:rPr>
              <a:t>“</a:t>
            </a:r>
            <a:r>
              <a:rPr lang="ar-SA" b="1" dirty="0"/>
              <a:t>وَلَكِنَّنَا نَحْنُ نَكْرِزُ بِالْمَسِيحِ مَصْلُوباً: لِلْيَهُودِ عَثْرَةً وَلِلْيُونَانِيِّينَ جَهَالَةً!</a:t>
            </a:r>
            <a:r>
              <a:rPr lang="ar-SA" sz="1400" b="1" dirty="0">
                <a:solidFill>
                  <a:schemeClr val="accent1">
                    <a:lumMod val="50000"/>
                  </a:schemeClr>
                </a:solidFill>
                <a:latin typeface="Comic Sans MS" panose="030F0702030302020204" pitchFamily="66" charset="0"/>
              </a:rPr>
              <a:t>
</a:t>
            </a:r>
            <a:r>
              <a:rPr lang="fr-FR" sz="1400" b="1" dirty="0">
                <a:solidFill>
                  <a:schemeClr val="accent1">
                    <a:lumMod val="50000"/>
                  </a:schemeClr>
                </a:solidFill>
                <a:latin typeface="Comic Sans MS" panose="030F0702030302020204" pitchFamily="66" charset="0"/>
              </a:rPr>
              <a:t>1)</a:t>
            </a:r>
            <a:r>
              <a:rPr lang="ar-SA" sz="1400" b="1" dirty="0">
                <a:solidFill>
                  <a:schemeClr val="accent1">
                    <a:lumMod val="50000"/>
                  </a:schemeClr>
                </a:solidFill>
                <a:latin typeface="Comic Sans MS" panose="030F0702030302020204" pitchFamily="66" charset="0"/>
              </a:rPr>
              <a:t> </a:t>
            </a:r>
            <a:r>
              <a:rPr lang="ar-SA" sz="1400" b="1" dirty="0" err="1">
                <a:solidFill>
                  <a:schemeClr val="accent1">
                    <a:lumMod val="50000"/>
                  </a:schemeClr>
                </a:solidFill>
                <a:latin typeface="Comic Sans MS" panose="030F0702030302020204" pitchFamily="66" charset="0"/>
              </a:rPr>
              <a:t>كورنثوس</a:t>
            </a:r>
            <a:r>
              <a:rPr lang="ar-SA" sz="1400" b="1" dirty="0">
                <a:solidFill>
                  <a:schemeClr val="accent1">
                    <a:lumMod val="50000"/>
                  </a:schemeClr>
                </a:solidFill>
                <a:latin typeface="Comic Sans MS" panose="030F0702030302020204" pitchFamily="66" charset="0"/>
              </a:rPr>
              <a:t> </a:t>
            </a:r>
            <a:r>
              <a:rPr lang="fr-FR" sz="1400" b="1" dirty="0">
                <a:solidFill>
                  <a:schemeClr val="accent1">
                    <a:lumMod val="50000"/>
                  </a:schemeClr>
                </a:solidFill>
                <a:latin typeface="Comic Sans MS" panose="030F0702030302020204" pitchFamily="66" charset="0"/>
              </a:rPr>
              <a:t>23:1</a:t>
            </a:r>
            <a:r>
              <a:rPr lang="ar-SA" sz="1400" b="1" dirty="0">
                <a:solidFill>
                  <a:schemeClr val="accent1">
                    <a:lumMod val="50000"/>
                  </a:schemeClr>
                </a:solidFill>
                <a:latin typeface="Comic Sans MS" panose="030F0702030302020204" pitchFamily="66" charset="0"/>
              </a:rPr>
              <a:t>)</a:t>
            </a:r>
            <a:endParaRPr lang="en-US" sz="1400" b="1" noProof="0"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25A7AB-E732-DCF6-191B-09654D2CD28F}"/>
              </a:ext>
            </a:extLst>
          </p:cNvPr>
          <p:cNvSpPr txBox="1"/>
          <p:nvPr/>
        </p:nvSpPr>
        <p:spPr>
          <a:xfrm>
            <a:off x="6428371" y="2378901"/>
            <a:ext cx="5706478" cy="707886"/>
          </a:xfrm>
          <a:prstGeom prst="rect">
            <a:avLst/>
          </a:prstGeom>
          <a:noFill/>
        </p:spPr>
        <p:txBody>
          <a:bodyPr wrap="square" rtlCol="0">
            <a:spAutoFit/>
          </a:bodyPr>
          <a:lstStyle/>
          <a:p>
            <a:pPr algn="r" rtl="1">
              <a:spcBef>
                <a:spcPts val="600"/>
              </a:spcBef>
            </a:pPr>
            <a:r>
              <a:rPr lang="ar-SA" sz="2000" b="1" dirty="0"/>
              <a:t>تَرِدُ الكلمة اليونانية «موريا» (</a:t>
            </a:r>
            <a:r>
              <a:rPr lang="el-GR" sz="2000" b="1" dirty="0"/>
              <a:t>μωρία)، </a:t>
            </a:r>
            <a:r>
              <a:rPr lang="ar-SA" sz="2000" b="1" dirty="0"/>
              <a:t>التي تعني: الجهالة أو الحماقة أو الجنون، خمس مرات في رسالة </a:t>
            </a:r>
            <a:r>
              <a:rPr lang="ar-SA" sz="2000" b="1" dirty="0" err="1"/>
              <a:t>كورنثوس</a:t>
            </a:r>
            <a:r>
              <a:rPr lang="ar-SA" sz="2000" b="1" dirty="0"/>
              <a:t> الأولى.</a:t>
            </a:r>
            <a:endParaRPr lang="en-US" sz="2000" b="1" noProof="0" dirty="0"/>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593105298"/>
              </p:ext>
            </p:extLst>
          </p:nvPr>
        </p:nvGraphicFramePr>
        <p:xfrm>
          <a:off x="6428370" y="3139880"/>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85726" y="4518553"/>
            <a:ext cx="6324600" cy="1200329"/>
          </a:xfrm>
          <a:prstGeom prst="rect">
            <a:avLst/>
          </a:prstGeom>
          <a:noFill/>
        </p:spPr>
        <p:txBody>
          <a:bodyPr wrap="square" rtlCol="0">
            <a:spAutoFit/>
          </a:bodyPr>
          <a:lstStyle/>
          <a:p>
            <a:pPr algn="r" rtl="1">
              <a:spcBef>
                <a:spcPts val="600"/>
              </a:spcBef>
            </a:pPr>
            <a:r>
              <a:rPr lang="ar-SA" sz="2400" b="1" dirty="0"/>
              <a:t>الصليب هو جهالة عند الهالكين؛ وعند الذين لا يعرفون الله (الأمم)؛ وعند الذين لا يفكرون إلا في أمور هذا العالم (الإنسان الطبيعي)؛ وعند الذين تحكمهم حكمتهم البشرية وحدها.</a:t>
            </a:r>
            <a:endParaRPr lang="en-US" sz="2400" b="1" noProof="0" dirty="0"/>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6577142" y="154503"/>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9804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85725" y="5841992"/>
            <a:ext cx="6324600" cy="830997"/>
          </a:xfrm>
          <a:prstGeom prst="rect">
            <a:avLst/>
          </a:prstGeom>
          <a:noFill/>
        </p:spPr>
        <p:txBody>
          <a:bodyPr wrap="square">
            <a:spAutoFit/>
          </a:bodyPr>
          <a:lstStyle/>
          <a:p>
            <a:pPr lvl="0" algn="r" rtl="1">
              <a:spcBef>
                <a:spcPts val="600"/>
              </a:spcBef>
              <a:defRPr/>
            </a:pPr>
            <a:r>
              <a:rPr lang="ar-SA" sz="2400" b="1" dirty="0"/>
              <a:t>أما بالنسبة للمخلَّصين، فإن الصليب هو بركة؛ أي للذين هم مستعدون أن ينظروا إلى الصليب من وجهة نظر الله.</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righ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righ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righ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righ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righ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righ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rtl="1"/>
            <a:r>
              <a:rPr lang="ar-SA"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قوة الله</a:t>
            </a:r>
            <a:endPar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738802"/>
            <a:ext cx="10163175" cy="369332"/>
          </a:xfrm>
          <a:prstGeom prst="rect">
            <a:avLst/>
          </a:prstGeom>
          <a:noFill/>
        </p:spPr>
        <p:txBody>
          <a:bodyPr wrap="square">
            <a:spAutoFit/>
          </a:bodyPr>
          <a:lstStyle/>
          <a:p>
            <a:pPr algn="ctr" rtl="1"/>
            <a:r>
              <a:rPr lang="en-US" b="1" noProof="0" dirty="0">
                <a:solidFill>
                  <a:schemeClr val="accent4">
                    <a:lumMod val="50000"/>
                  </a:schemeClr>
                </a:solidFill>
                <a:latin typeface="Comic Sans MS" panose="030F0702030302020204" pitchFamily="66" charset="0"/>
              </a:rPr>
              <a:t>“</a:t>
            </a:r>
            <a:r>
              <a:rPr lang="ar-SA" b="1" dirty="0"/>
              <a:t>فَإِنَّ كَلِمَةَ الصَّلِيبِ عِنْدَ الْهَالِكِينَ جَهَالَةٌ وَأَمَّا عِنْدَنَا نَحْنُ الْمُخَلَّصِينَ فَهِيَ قُوَّةُ اللهِ</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a:t>
            </a:r>
            <a:r>
              <a:rPr lang="ar-SA" sz="1400" b="1" dirty="0">
                <a:solidFill>
                  <a:schemeClr val="tx2"/>
                </a:solidFill>
                <a:latin typeface="Comic Sans MS" panose="030F0702030302020204" pitchFamily="66" charset="0"/>
              </a:rPr>
              <a:t>1 </a:t>
            </a:r>
            <a:r>
              <a:rPr lang="ar-SA" sz="1400" b="1" dirty="0" err="1">
                <a:solidFill>
                  <a:schemeClr val="tx2"/>
                </a:solidFill>
                <a:latin typeface="Comic Sans MS" panose="030F0702030302020204" pitchFamily="66" charset="0"/>
              </a:rPr>
              <a:t>كورنثوس</a:t>
            </a:r>
            <a:r>
              <a:rPr lang="ar-SA" sz="1400" b="1" dirty="0">
                <a:solidFill>
                  <a:schemeClr val="tx2"/>
                </a:solidFill>
                <a:latin typeface="Comic Sans MS" panose="030F0702030302020204" pitchFamily="66" charset="0"/>
              </a:rPr>
              <a:t> </a:t>
            </a:r>
            <a:r>
              <a:rPr lang="fr-FR" sz="1400" b="1" dirty="0">
                <a:solidFill>
                  <a:schemeClr val="tx2"/>
                </a:solidFill>
                <a:latin typeface="Comic Sans MS" panose="030F0702030302020204" pitchFamily="66" charset="0"/>
              </a:rPr>
              <a:t>(18:1</a:t>
            </a:r>
            <a:endParaRPr lang="en-US" sz="1400" b="1" noProof="0" dirty="0">
              <a:solidFill>
                <a:schemeClr val="tx2"/>
              </a:solidFill>
              <a:latin typeface="Comic Sans MS" panose="030F0702030302020204" pitchFamily="66" charset="0"/>
            </a:endParaRPr>
          </a:p>
        </p:txBody>
      </p:sp>
      <p:sp>
        <p:nvSpPr>
          <p:cNvPr id="7" name="CuadroTexto 6">
            <a:extLst>
              <a:ext uri="{FF2B5EF4-FFF2-40B4-BE49-F238E27FC236}">
                <a16:creationId xmlns:a16="http://schemas.microsoft.com/office/drawing/2014/main" id="{79A78946-850C-F1D8-938E-4798D9284E55}"/>
              </a:ext>
            </a:extLst>
          </p:cNvPr>
          <p:cNvSpPr txBox="1"/>
          <p:nvPr/>
        </p:nvSpPr>
        <p:spPr>
          <a:xfrm>
            <a:off x="47941" y="1126679"/>
            <a:ext cx="7077078" cy="830997"/>
          </a:xfrm>
          <a:prstGeom prst="rect">
            <a:avLst/>
          </a:prstGeom>
          <a:noFill/>
        </p:spPr>
        <p:txBody>
          <a:bodyPr wrap="square">
            <a:spAutoFit/>
          </a:bodyPr>
          <a:lstStyle/>
          <a:p>
            <a:pPr algn="r" rtl="1"/>
            <a:r>
              <a:rPr lang="ar-SA" sz="2400" b="1" dirty="0"/>
              <a:t>للصليب القدرة على أن يكشف أسوأ ما في الإنسان، وأفضل ما في الله</a:t>
            </a:r>
            <a:r>
              <a:rPr lang="ar-SA" sz="2400" dirty="0"/>
              <a:t> </a:t>
            </a:r>
            <a:endParaRPr lang="fr-FR" sz="2400" dirty="0"/>
          </a:p>
          <a:p>
            <a:pPr algn="r" rtl="1"/>
            <a:r>
              <a:rPr lang="ar-SA" sz="2400" dirty="0"/>
              <a:t>(1 </a:t>
            </a:r>
            <a:r>
              <a:rPr lang="ar-SA" sz="2400" dirty="0" err="1"/>
              <a:t>كورنثوس</a:t>
            </a:r>
            <a:r>
              <a:rPr lang="ar-SA" sz="2400" dirty="0"/>
              <a:t> </a:t>
            </a:r>
            <a:r>
              <a:rPr lang="fr-FR" sz="2400" dirty="0"/>
              <a:t>18:1</a:t>
            </a:r>
            <a:r>
              <a:rPr lang="ar-SA" sz="2400" dirty="0"/>
              <a:t>).</a:t>
            </a:r>
            <a:endParaRPr lang="en-US" sz="2000"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919611243"/>
              </p:ext>
            </p:extLst>
          </p:nvPr>
        </p:nvGraphicFramePr>
        <p:xfrm>
          <a:off x="1199148" y="2038967"/>
          <a:ext cx="5039092"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98846"/>
            <a:ext cx="6791326" cy="830997"/>
          </a:xfrm>
          <a:prstGeom prst="rect">
            <a:avLst/>
          </a:prstGeom>
          <a:noFill/>
        </p:spPr>
        <p:txBody>
          <a:bodyPr wrap="square">
            <a:spAutoFit/>
          </a:bodyPr>
          <a:lstStyle/>
          <a:p>
            <a:pPr algn="r" rtl="1">
              <a:spcBef>
                <a:spcPts val="600"/>
              </a:spcBef>
            </a:pPr>
            <a:r>
              <a:rPr lang="ar-SA" sz="2400" b="1" dirty="0">
                <a:solidFill>
                  <a:prstClr val="black"/>
                </a:solidFill>
              </a:rPr>
              <a:t>الذين يرفضون الصليب يحصدون عواقب أفعالهم الخاطئة، وفي النهاية سيدمرون على يد الذي رفضوه.</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4" y="5633308"/>
            <a:ext cx="5991226" cy="1200329"/>
          </a:xfrm>
          <a:prstGeom prst="rect">
            <a:avLst/>
          </a:prstGeom>
          <a:noFill/>
        </p:spPr>
        <p:txBody>
          <a:bodyPr wrap="square">
            <a:spAutoFit/>
          </a:bodyPr>
          <a:lstStyle/>
          <a:p>
            <a:pPr lvl="0" algn="r" rtl="1">
              <a:spcBef>
                <a:spcPts val="600"/>
              </a:spcBef>
              <a:defRPr/>
            </a:pPr>
            <a:r>
              <a:rPr lang="ar-SA" sz="2400" b="1" dirty="0">
                <a:solidFill>
                  <a:prstClr val="black"/>
                </a:solidFill>
              </a:rPr>
              <a:t>قوة الله، التي تظهر على الصليب، قادرة على مصالحة الإنسان مع الله بمغفرة كل خطاياه، ومنحه الحياة الأبدية (</a:t>
            </a:r>
            <a:r>
              <a:rPr lang="ar-SA" sz="2400" b="1" dirty="0" err="1">
                <a:solidFill>
                  <a:prstClr val="black"/>
                </a:solidFill>
              </a:rPr>
              <a:t>كولوسي</a:t>
            </a:r>
            <a:r>
              <a:rPr lang="ar-SA" sz="2400" b="1" dirty="0">
                <a:solidFill>
                  <a:prstClr val="black"/>
                </a:solidFill>
              </a:rPr>
              <a:t> </a:t>
            </a:r>
            <a:r>
              <a:rPr lang="fr-FR" sz="2400" b="1" dirty="0">
                <a:solidFill>
                  <a:prstClr val="black"/>
                </a:solidFill>
              </a:rPr>
              <a:t>20:1</a:t>
            </a:r>
            <a:r>
              <a:rPr lang="ar-SA" sz="2400" b="1" dirty="0">
                <a:solidFill>
                  <a:prstClr val="black"/>
                </a:solidFill>
              </a:rPr>
              <a:t>؛ 1 ص </a:t>
            </a:r>
            <a:r>
              <a:rPr lang="fr-FR" sz="2400" b="1" dirty="0">
                <a:solidFill>
                  <a:prstClr val="black"/>
                </a:solidFill>
              </a:rPr>
              <a:t>24:2</a:t>
            </a:r>
            <a:r>
              <a:rPr lang="ar-SA" sz="2400" b="1" dirty="0">
                <a:solidFill>
                  <a:prstClr val="black"/>
                </a:solidFill>
              </a:rPr>
              <a:t>).</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197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righ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righ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uiExpand="1">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7112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rtl="1"/>
            <a:r>
              <a:rPr lang="ar-SA" sz="4000" b="1">
                <a:ln w="13462">
                  <a:noFill/>
                  <a:prstDash val="solid"/>
                </a:ln>
                <a:solidFill>
                  <a:schemeClr val="accent5"/>
                </a:solidFill>
                <a:effectLst>
                  <a:outerShdw dist="38100" dir="2700000" algn="bl" rotWithShape="0">
                    <a:srgbClr val="002060"/>
                  </a:outerShdw>
                </a:effectLst>
              </a:rPr>
              <a:t>رسالة الصليب</a:t>
            </a:r>
            <a:endParaRPr lang="en-US" sz="4000" b="1" noProof="0" dirty="0">
              <a:ln w="13462">
                <a:noFill/>
                <a:prstDash val="solid"/>
              </a:ln>
              <a:solidFill>
                <a:schemeClr val="accent5"/>
              </a:solidFill>
              <a:effectLst>
                <a:outerShdw dist="38100" dir="2700000" algn="bl" rotWithShape="0">
                  <a:srgbClr val="002060"/>
                </a:outerShdw>
              </a:effectLst>
            </a:endParaRP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09935"/>
            <a:ext cx="7419977" cy="646331"/>
          </a:xfrm>
          <a:prstGeom prst="rect">
            <a:avLst/>
          </a:prstGeom>
          <a:noFill/>
        </p:spPr>
        <p:txBody>
          <a:bodyPr wrap="square">
            <a:spAutoFit/>
          </a:bodyPr>
          <a:lstStyle/>
          <a:p>
            <a:pPr algn="ctr" rtl="1"/>
            <a:r>
              <a:rPr lang="ar-SA" b="1" dirty="0">
                <a:solidFill>
                  <a:schemeClr val="tx2"/>
                </a:solidFill>
              </a:rPr>
              <a:t>أَنَّهُ إِذْ كَانَ الْعَالَمُ فِي حِكْمَةِ اللهِ لَمْ يَعْرِفِ اللهَ بِالْحِكْمَةِ اسْتَحْسَنَ اللهُ أَنْ يُخَلِّصَ الْمُؤْمِنِينَ بِجَهَالَةِ الْكِرَازَةِ</a:t>
            </a:r>
            <a:r>
              <a:rPr lang="en-US" b="1" noProof="0" dirty="0">
                <a:solidFill>
                  <a:schemeClr val="tx2"/>
                </a:solidFill>
                <a:latin typeface="Comic Sans MS" panose="030F0702030302020204" pitchFamily="66" charset="0"/>
              </a:rPr>
              <a:t>” </a:t>
            </a:r>
            <a:r>
              <a:rPr lang="ar-SA" sz="1400" b="1" dirty="0">
                <a:solidFill>
                  <a:schemeClr val="accent5">
                    <a:lumMod val="50000"/>
                  </a:schemeClr>
                </a:solidFill>
                <a:latin typeface="Comic Sans MS" panose="030F0702030302020204" pitchFamily="66" charset="0"/>
              </a:rPr>
              <a:t>1 </a:t>
            </a:r>
            <a:r>
              <a:rPr lang="ar-SA" sz="1400" b="1" dirty="0" err="1">
                <a:solidFill>
                  <a:schemeClr val="accent5">
                    <a:lumMod val="50000"/>
                  </a:schemeClr>
                </a:solidFill>
                <a:latin typeface="Comic Sans MS" panose="030F0702030302020204" pitchFamily="66" charset="0"/>
              </a:rPr>
              <a:t>كورنثوس</a:t>
            </a:r>
            <a:r>
              <a:rPr lang="ar-SA" sz="1400" b="1" dirty="0">
                <a:solidFill>
                  <a:schemeClr val="accent5">
                    <a:lumMod val="50000"/>
                  </a:schemeClr>
                </a:solidFill>
                <a:latin typeface="Comic Sans MS" panose="030F0702030302020204" pitchFamily="66" charset="0"/>
              </a:rPr>
              <a:t> </a:t>
            </a:r>
            <a:r>
              <a:rPr lang="fr-FR" sz="1400" b="1" dirty="0">
                <a:solidFill>
                  <a:schemeClr val="accent5">
                    <a:lumMod val="50000"/>
                  </a:schemeClr>
                </a:solidFill>
                <a:latin typeface="Comic Sans MS" panose="030F0702030302020204" pitchFamily="66" charset="0"/>
              </a:rPr>
              <a:t>(21:1</a:t>
            </a:r>
            <a:r>
              <a:rPr lang="en-US" sz="1400" b="1" noProof="0"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240494"/>
            <a:ext cx="7153266" cy="461665"/>
          </a:xfrm>
          <a:prstGeom prst="rect">
            <a:avLst/>
          </a:prstGeom>
          <a:noFill/>
        </p:spPr>
        <p:txBody>
          <a:bodyPr wrap="square" rtlCol="0">
            <a:spAutoFit/>
          </a:bodyPr>
          <a:lstStyle/>
          <a:p>
            <a:pPr algn="r" rtl="1">
              <a:spcBef>
                <a:spcPts val="600"/>
              </a:spcBef>
            </a:pPr>
            <a:r>
              <a:rPr lang="ar-SA" sz="2400" b="1" dirty="0"/>
              <a:t>لماذا تُعدُّ الكرازة برسالة الصليب جهالة؟ (1 </a:t>
            </a:r>
            <a:r>
              <a:rPr lang="ar-SA" sz="2400" b="1" dirty="0" err="1"/>
              <a:t>كورنثوس</a:t>
            </a:r>
            <a:r>
              <a:rPr lang="ar-SA" sz="2400" b="1" dirty="0"/>
              <a:t> </a:t>
            </a:r>
            <a:r>
              <a:rPr lang="fr-FR" sz="2400" b="1" dirty="0"/>
              <a:t>24-21:1</a:t>
            </a:r>
            <a:r>
              <a:rPr lang="ar-SA" sz="2400" b="1" dirty="0"/>
              <a:t>)</a:t>
            </a:r>
            <a:endParaRPr lang="en-US" sz="2400" b="1" noProof="0" dirty="0"/>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2" y="5695367"/>
            <a:ext cx="7153274" cy="1200329"/>
          </a:xfrm>
          <a:prstGeom prst="rect">
            <a:avLst/>
          </a:prstGeom>
          <a:noFill/>
        </p:spPr>
        <p:txBody>
          <a:bodyPr wrap="square">
            <a:spAutoFit/>
          </a:bodyPr>
          <a:lstStyle/>
          <a:p>
            <a:pPr lvl="0" algn="r" rtl="1">
              <a:spcBef>
                <a:spcPts val="600"/>
              </a:spcBef>
              <a:defRPr/>
            </a:pPr>
            <a:r>
              <a:rPr lang="ar-SA" sz="2400" b="1" dirty="0"/>
              <a:t>إن رسالة الصليب تكشف إلى أي مدى كان الله مستعدًا أن يذهب لكي يمنحنا الخلاص. فما يراه العالم ضعفًا وجهالة، يعلنه الله قوةً وحكمةً ومحبةً لا حدود لها.</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3" y="4181538"/>
            <a:ext cx="7153274" cy="1569660"/>
          </a:xfrm>
          <a:prstGeom prst="rect">
            <a:avLst/>
          </a:prstGeom>
          <a:noFill/>
        </p:spPr>
        <p:txBody>
          <a:bodyPr wrap="square">
            <a:spAutoFit/>
          </a:bodyPr>
          <a:lstStyle/>
          <a:p>
            <a:pPr lvl="0" algn="r" rtl="1">
              <a:spcBef>
                <a:spcPts val="600"/>
              </a:spcBef>
              <a:defRPr/>
            </a:pPr>
            <a:r>
              <a:rPr lang="ar-SA" sz="2400" b="1" dirty="0"/>
              <a:t>لكن الملائكة رأوا الأمر من منظور مختلف تمامًا. فقد عرفوا يسوع في السماء، وشاهدوا أنه، بدافع محبته، قبل أن يبذل نفسه ويموت من أجل البشرية التي رفضته. وهذا هو المنظور الذي أراد بولس أن ينقله في كرازته.</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1646326"/>
            <a:ext cx="7153269" cy="1938992"/>
          </a:xfrm>
          <a:prstGeom prst="rect">
            <a:avLst/>
          </a:prstGeom>
          <a:noFill/>
        </p:spPr>
        <p:txBody>
          <a:bodyPr wrap="square">
            <a:spAutoFit/>
          </a:bodyPr>
          <a:lstStyle/>
          <a:p>
            <a:pPr lvl="0" algn="r" rtl="1">
              <a:spcBef>
                <a:spcPts val="600"/>
              </a:spcBef>
              <a:defRPr/>
            </a:pPr>
            <a:r>
              <a:rPr lang="ar-SA" sz="2400" b="1" dirty="0"/>
              <a:t>كان اليهود ينتظرون مسيحًا يحررهم من الاحتلال الروماني ويؤسس مملكة قوية. لذلك، عندما أعلن يسوع أنه سيُصلب، صُدم حتى تلاميذه. وفوق ذلك، كان اليهود يعلمون أن «المعلَّق ملعون من الله» (التثنية </a:t>
            </a:r>
            <a:r>
              <a:rPr lang="fr-FR" sz="2400" b="1" dirty="0"/>
              <a:t>23:21</a:t>
            </a:r>
            <a:r>
              <a:rPr lang="ar-SA" sz="2400" b="1" dirty="0"/>
              <a:t>)، ولذلك بدا لهم أن المسيح المصلوب لا يمكن أن يكون المخلِّص الموعود.</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2" name="ZoneTexte 1">
            <a:extLst>
              <a:ext uri="{FF2B5EF4-FFF2-40B4-BE49-F238E27FC236}">
                <a16:creationId xmlns:a16="http://schemas.microsoft.com/office/drawing/2014/main" id="{B717CA0F-CB7C-41D3-86A1-B7194EED69F8}"/>
              </a:ext>
            </a:extLst>
          </p:cNvPr>
          <p:cNvSpPr txBox="1"/>
          <p:nvPr/>
        </p:nvSpPr>
        <p:spPr>
          <a:xfrm>
            <a:off x="5181599" y="3529485"/>
            <a:ext cx="6810367" cy="707886"/>
          </a:xfrm>
          <a:prstGeom prst="rect">
            <a:avLst/>
          </a:prstGeom>
          <a:noFill/>
        </p:spPr>
        <p:txBody>
          <a:bodyPr wrap="square" rtlCol="0">
            <a:spAutoFit/>
          </a:bodyPr>
          <a:lstStyle/>
          <a:p>
            <a:pPr algn="r" rtl="1"/>
            <a:r>
              <a:rPr lang="ar-SA" sz="2000" b="1" dirty="0"/>
              <a:t>أما الأمم (غير اليهود)، الذين لم يكونوا ينتظرون فاديًا أصلًا، فقد رأوا في فكرة الإيمان بشخص مصلوب أمرًا غير معقول، فاعتبروا الصليب جهالة.</a:t>
            </a:r>
            <a:endParaRPr lang="fr-FR" sz="2000" b="1" dirty="0"/>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right)">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strVal val="4*#ppt_w"/>
                                          </p:val>
                                        </p:tav>
                                        <p:tav tm="100000">
                                          <p:val>
                                            <p:strVal val="#ppt_w"/>
                                          </p:val>
                                        </p:tav>
                                      </p:tavLst>
                                    </p:anim>
                                    <p:anim calcmode="lin" valueType="num">
                                      <p:cBhvr>
                                        <p:cTn id="44" dur="500" fill="hold"/>
                                        <p:tgtEl>
                                          <p:spTgt spid="10"/>
                                        </p:tgtEl>
                                        <p:attrNameLst>
                                          <p:attrName>ppt_h</p:attrName>
                                        </p:attrNameLst>
                                      </p:cBhvr>
                                      <p:tavLst>
                                        <p:tav tm="0">
                                          <p:val>
                                            <p:strVal val="4*#ppt_h"/>
                                          </p:val>
                                        </p:tav>
                                        <p:tav tm="100000">
                                          <p:val>
                                            <p:strVal val="#ppt_h"/>
                                          </p:val>
                                        </p:tav>
                                      </p:tavLst>
                                    </p:anim>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1333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rtl="1"/>
            <a:r>
              <a:rPr lang="ar-SA" sz="3200" b="1" i="1" dirty="0"/>
              <a:t>جهالة الله وضعفه</a:t>
            </a:r>
            <a:endParaRPr lang="fr-FR" sz="3200" b="1" i="1" dirty="0"/>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364868"/>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rtl="1"/>
            <a:r>
              <a:rPr lang="en-US" b="1" noProof="0" dirty="0">
                <a:latin typeface="Comic Sans MS" panose="030F0702030302020204" pitchFamily="66" charset="0"/>
              </a:rPr>
              <a:t>“</a:t>
            </a:r>
            <a:r>
              <a:rPr lang="ar-SA" b="1" dirty="0">
                <a:solidFill>
                  <a:schemeClr val="tx2"/>
                </a:solidFill>
              </a:rPr>
              <a:t>أَنَّ جَهَالَةَ اللهِ أَحْكَمُ مِنَ النَّاسِ! وَضَعْفَ اللهِ أَقْوَى مِنَ النَّاسِ</a:t>
            </a:r>
            <a:r>
              <a:rPr lang="ar-SA" b="1" dirty="0"/>
              <a:t>!</a:t>
            </a:r>
            <a:r>
              <a:rPr lang="en-US" b="1" noProof="0" dirty="0">
                <a:latin typeface="Comic Sans MS" panose="030F0702030302020204" pitchFamily="66" charset="0"/>
              </a:rPr>
              <a:t>.” </a:t>
            </a:r>
            <a:r>
              <a:rPr lang="ar-SA" sz="1400" b="1" dirty="0">
                <a:latin typeface="Comic Sans MS" panose="030F0702030302020204" pitchFamily="66" charset="0"/>
              </a:rPr>
              <a:t>1 </a:t>
            </a:r>
            <a:r>
              <a:rPr lang="ar-SA" sz="1400" b="1" dirty="0" err="1">
                <a:latin typeface="Comic Sans MS" panose="030F0702030302020204" pitchFamily="66" charset="0"/>
              </a:rPr>
              <a:t>كورنثوس</a:t>
            </a:r>
            <a:r>
              <a:rPr lang="ar-SA" sz="1400" b="1" dirty="0">
                <a:latin typeface="Comic Sans MS" panose="030F0702030302020204" pitchFamily="66" charset="0"/>
              </a:rPr>
              <a:t> </a:t>
            </a:r>
            <a:r>
              <a:rPr lang="fr-FR" sz="1400" b="1" dirty="0">
                <a:latin typeface="Comic Sans MS" panose="030F0702030302020204" pitchFamily="66" charset="0"/>
              </a:rPr>
              <a:t>(25:1</a:t>
            </a:r>
            <a:endParaRPr lang="en-US" sz="1400" b="1" noProof="0" dirty="0">
              <a:latin typeface="Comic Sans MS" panose="030F0702030302020204" pitchFamily="66" charset="0"/>
            </a:endParaRP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4" y="1174509"/>
            <a:ext cx="8225056" cy="523220"/>
          </a:xfrm>
          <a:prstGeom prst="rect">
            <a:avLst/>
          </a:prstGeom>
          <a:noFill/>
        </p:spPr>
        <p:txBody>
          <a:bodyPr wrap="square" rtlCol="0">
            <a:spAutoFit/>
          </a:bodyPr>
          <a:lstStyle/>
          <a:p>
            <a:pPr algn="r" rtl="1">
              <a:spcBef>
                <a:spcPts val="600"/>
              </a:spcBef>
            </a:pPr>
            <a:r>
              <a:rPr lang="ar-SA" sz="2800" b="1" dirty="0"/>
              <a:t>هل الله أحمق أو ضعيف بأي شكل من الأشكال </a:t>
            </a:r>
            <a:r>
              <a:rPr lang="ar-SA" sz="2400" b="1" dirty="0"/>
              <a:t>(1 </a:t>
            </a:r>
            <a:r>
              <a:rPr lang="ar-SA" sz="2400" b="1" dirty="0" err="1"/>
              <a:t>كورنثوس</a:t>
            </a:r>
            <a:r>
              <a:rPr lang="ar-SA" sz="2400" b="1" dirty="0"/>
              <a:t> </a:t>
            </a:r>
            <a:r>
              <a:rPr lang="fr-FR" sz="2400" b="1" dirty="0"/>
              <a:t>25:1</a:t>
            </a:r>
            <a:r>
              <a:rPr lang="ar-SA" sz="2400" b="1" dirty="0"/>
              <a:t>)؟</a:t>
            </a:r>
            <a:endParaRPr lang="en-US" sz="2400" b="1" noProof="0" dirty="0"/>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116052" y="2798063"/>
            <a:ext cx="5933073" cy="830997"/>
          </a:xfrm>
          <a:prstGeom prst="rect">
            <a:avLst/>
          </a:prstGeom>
          <a:noFill/>
        </p:spPr>
        <p:txBody>
          <a:bodyPr wrap="square">
            <a:spAutoFit/>
          </a:bodyPr>
          <a:lstStyle/>
          <a:p>
            <a:pPr algn="r" rtl="1">
              <a:spcBef>
                <a:spcPts val="600"/>
              </a:spcBef>
            </a:pPr>
            <a:r>
              <a:rPr lang="ar-SA" sz="2400" b="1" dirty="0"/>
              <a:t>إن كل الحكمة التي يجمعها أحكم الناس تعجز عن وضع خطة لخلاص البشرية.</a:t>
            </a:r>
            <a:endParaRPr lang="en-US" sz="2400" b="1" noProof="0" dirty="0"/>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69461"/>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019801" y="5582185"/>
            <a:ext cx="4677808" cy="1200329"/>
          </a:xfrm>
          <a:prstGeom prst="rect">
            <a:avLst/>
          </a:prstGeom>
          <a:noFill/>
        </p:spPr>
        <p:txBody>
          <a:bodyPr wrap="square">
            <a:spAutoFit/>
          </a:bodyPr>
          <a:lstStyle/>
          <a:p>
            <a:pPr algn="r" rtl="1">
              <a:spcBef>
                <a:spcPts val="600"/>
              </a:spcBef>
            </a:pPr>
            <a:r>
              <a:rPr lang="ar-SA" sz="2400" b="1" dirty="0"/>
              <a:t>لاحظ أن الخلاص يُعطى فقط للذين يؤمنون بيسوع المسيح، ويستجيبون لدعوة الروح القدس بالإيمان.</a:t>
            </a:r>
            <a:endParaRPr lang="en-US" sz="2400" b="1" i="1" u="sng" noProof="0" dirty="0"/>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190499" y="1655944"/>
            <a:ext cx="11858626" cy="1200329"/>
          </a:xfrm>
          <a:prstGeom prst="rect">
            <a:avLst/>
          </a:prstGeom>
          <a:noFill/>
        </p:spPr>
        <p:txBody>
          <a:bodyPr wrap="square">
            <a:spAutoFit/>
          </a:bodyPr>
          <a:lstStyle/>
          <a:p>
            <a:pPr lvl="0" algn="r" rtl="1">
              <a:spcBef>
                <a:spcPts val="600"/>
              </a:spcBef>
              <a:defRPr/>
            </a:pPr>
            <a:r>
              <a:rPr lang="ar-SA" sz="2400" b="1" dirty="0"/>
              <a:t>بالطبع لا، لأن الله كامل ولا يوجد فيه أي نقص أو عيب. يستخدم بولس هنا أسلوبًا بلاغيًا للمقارنة. فلو افترضنا - على سبيل المجاز - أن لدى الله ما يبدو «جهالة»، لكانت أحكم من أعظم حكمة عند البشر. ولو كان لدى الله ما يبدو «ضعفًا»، لكان أقوى من أقوى ما عند الإنسان</a:t>
            </a:r>
            <a:endParaRPr kumimoji="0" lang="en-US"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172202" y="3541215"/>
            <a:ext cx="5876924" cy="1938992"/>
          </a:xfrm>
          <a:prstGeom prst="rect">
            <a:avLst/>
          </a:prstGeom>
          <a:noFill/>
        </p:spPr>
        <p:txBody>
          <a:bodyPr wrap="square">
            <a:spAutoFit/>
          </a:bodyPr>
          <a:lstStyle/>
          <a:p>
            <a:pPr algn="r" rtl="1"/>
            <a:r>
              <a:rPr lang="ar-SA" sz="2400" b="1" dirty="0"/>
              <a:t>أما الله وحده، فقد أتمَّ الفداء بقوة ذبيحة يسوع المسيح على الصليب. وهذه القوة تُمنح:</a:t>
            </a:r>
          </a:p>
          <a:p>
            <a:pPr algn="r" rtl="1"/>
            <a:r>
              <a:rPr lang="ar-SA" sz="2400" b="1" dirty="0"/>
              <a:t>«للذين يخلُصون» (1 </a:t>
            </a:r>
            <a:r>
              <a:rPr lang="ar-SA" sz="2400" b="1" dirty="0" err="1"/>
              <a:t>كورنثوس</a:t>
            </a:r>
            <a:r>
              <a:rPr lang="ar-SA" sz="2400" b="1" dirty="0"/>
              <a:t> </a:t>
            </a:r>
            <a:r>
              <a:rPr lang="fr-FR" sz="2400" b="1" dirty="0"/>
              <a:t>18:1</a:t>
            </a:r>
            <a:r>
              <a:rPr lang="ar-SA" sz="2400" b="1" dirty="0"/>
              <a:t>). </a:t>
            </a:r>
          </a:p>
          <a:p>
            <a:pPr algn="r" rtl="1"/>
            <a:r>
              <a:rPr lang="ar-SA" sz="2400" b="1" dirty="0"/>
              <a:t>«للمؤمنين» (1 </a:t>
            </a:r>
            <a:r>
              <a:rPr lang="ar-SA" sz="2400" b="1" dirty="0" err="1"/>
              <a:t>كورنثوس</a:t>
            </a:r>
            <a:r>
              <a:rPr lang="ar-SA" sz="2400" b="1" dirty="0"/>
              <a:t> </a:t>
            </a:r>
            <a:r>
              <a:rPr lang="fr-FR" sz="2400" b="1" dirty="0"/>
              <a:t>21:1</a:t>
            </a:r>
            <a:r>
              <a:rPr lang="ar-SA" sz="2400" b="1" dirty="0"/>
              <a:t>). </a:t>
            </a:r>
          </a:p>
          <a:p>
            <a:pPr algn="r" rtl="1"/>
            <a:r>
              <a:rPr lang="ar-SA" sz="2400" b="1" dirty="0"/>
              <a:t>«للمدعوين» (1 </a:t>
            </a:r>
            <a:r>
              <a:rPr lang="ar-SA" sz="2400" b="1" dirty="0" err="1"/>
              <a:t>كورنثوس</a:t>
            </a:r>
            <a:r>
              <a:rPr lang="ar-SA" sz="2400" b="1" dirty="0"/>
              <a:t> </a:t>
            </a:r>
            <a:r>
              <a:rPr lang="fr-FR" sz="2400" b="1" dirty="0"/>
              <a:t>24:1</a:t>
            </a:r>
            <a:r>
              <a:rPr lang="ar-SA" sz="2400" b="1" dirty="0"/>
              <a:t>).</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2"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1047122"/>
            <a:ext cx="10616665" cy="4401205"/>
          </a:xfrm>
          <a:prstGeom prst="rect">
            <a:avLst/>
          </a:prstGeom>
          <a:noFill/>
        </p:spPr>
        <p:txBody>
          <a:bodyPr wrap="square">
            <a:spAutoFit/>
          </a:bodyPr>
          <a:lstStyle/>
          <a:p>
            <a:pPr algn="ctr" rtl="1"/>
            <a:r>
              <a:rPr lang="ar-SA" sz="2800" b="1" dirty="0"/>
              <a:t>**«إن الصليب، في نظر كثيرين من الناس الذين يعيشون اليوم، تحيط به ذكريات مقدسة، وترتبط بمشاهد الصلب ارتباطات موقَّرة. أما في أيام بولس، فقد كان الصليب يُنظر إليه بمشاعر الاشمئزاز والرعب. وكان تقديم شخص مات مصلوبًا على أنه مخلِّص البشرية أمرًا يثير، بطبيعة الحال، السخرية والمعارضة. [...]</a:t>
            </a:r>
          </a:p>
          <a:p>
            <a:pPr algn="ctr" rtl="1"/>
            <a:r>
              <a:rPr lang="ar-SA" sz="2800" b="1" dirty="0"/>
              <a:t>وكان بولس سيُعتبر ضعيف العقل لأنه حاول أن يبيّن كيف يمكن أن يكون للصليب أي علاقة برفع شأن البشرية أو بخلاصها.</a:t>
            </a:r>
          </a:p>
          <a:p>
            <a:pPr algn="ctr" rtl="1"/>
            <a:r>
              <a:rPr lang="ar-SA" sz="2800" b="1" dirty="0"/>
              <a:t>أما بالنسبة لبولس، فقد كان الصليب موضوع اهتمامه الأسمى. [...] لقد عرف من خلال خبرته الشخصية أنه عندما يتأمل الخاطئ محبة الآب، كما ظهرت في تقديم ابنه ذبيحةً، ويستسلم لتأثير الروح الإلهي، يحدث تغيير في القلب، ومنذ ذلك الحين يصبح المسيح هو الكل في الكل.»**</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8892675" y="5977088"/>
            <a:ext cx="2413801" cy="338554"/>
          </a:xfrm>
          <a:prstGeom prst="rect">
            <a:avLst/>
          </a:prstGeom>
          <a:noFill/>
        </p:spPr>
        <p:txBody>
          <a:bodyPr wrap="none" rtlCol="0">
            <a:spAutoFit/>
          </a:bodyPr>
          <a:lstStyle/>
          <a:p>
            <a:pPr algn="ctr" rtl="1"/>
            <a:r>
              <a:rPr lang="en-US" sz="1600" b="1"/>
              <a:t>EGW (</a:t>
            </a:r>
            <a:r>
              <a:rPr lang="ar-SA" sz="1600" b="1"/>
              <a:t>أعمال الرسل، ص. 245)</a:t>
            </a:r>
            <a:endParaRPr lang="en-US" sz="1600" b="1" noProof="0" dirty="0"/>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846</TotalTime>
  <Words>1087</Words>
  <Application>Microsoft Office PowerPoint</Application>
  <PresentationFormat>Panorámica</PresentationFormat>
  <Paragraphs>69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Cabin</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2026-05-30T13:56:14Z</dcterms:created>
  <dcterms:modified xsi:type="dcterms:W3CDTF">2026-06-27T20:24:07Z</dcterms:modified>
</cp:coreProperties>
</file>