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168" autoAdjust="0"/>
  </p:normalViewPr>
  <p:slideViewPr>
    <p:cSldViewPr snapToGrid="0">
      <p:cViewPr varScale="1">
        <p:scale>
          <a:sx n="107" d="100"/>
          <a:sy n="107" d="100"/>
        </p:scale>
        <p:origin x="10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ar-SA" sz="2400" b="1" dirty="0">
              <a:solidFill>
                <a:schemeClr val="bg2">
                  <a:lumMod val="50000"/>
                </a:schemeClr>
              </a:solidFill>
            </a:rPr>
            <a:t>قيامة يسوع</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pPr rtl="1"/>
          <a:r>
            <a:rPr lang="ar-SA" sz="2000" b="1" dirty="0">
              <a:effectLst>
                <a:outerShdw blurRad="38100" dist="38100" dir="2700000" algn="tl">
                  <a:srgbClr val="000000">
                    <a:alpha val="43137"/>
                  </a:srgbClr>
                </a:outerShdw>
              </a:effectLst>
            </a:rPr>
            <a:t>هل كانت القيامة حدثا تاريخيا؟</a:t>
          </a:r>
          <a:br>
            <a:rPr lang="es-ES" sz="2000" b="1" dirty="0">
              <a:effectLst>
                <a:outerShdw blurRad="38100" dist="38100" dir="2700000" algn="tl">
                  <a:srgbClr val="000000">
                    <a:alpha val="43137"/>
                  </a:srgbClr>
                </a:outerShdw>
              </a:effectLst>
            </a:rPr>
          </a:br>
          <a:r>
            <a:rPr lang="ar-SA" sz="2000" b="1" dirty="0">
              <a:effectLst>
                <a:outerShdw blurRad="38100" dist="38100" dir="2700000" algn="tl">
                  <a:srgbClr val="000000">
                    <a:alpha val="43137"/>
                  </a:srgbClr>
                </a:outerShdw>
              </a:effectLst>
            </a:rPr>
            <a:t>(1 </a:t>
          </a:r>
          <a:r>
            <a:rPr lang="ar-SA" sz="2000" b="1" dirty="0" err="1">
              <a:effectLst>
                <a:outerShdw blurRad="38100" dist="38100" dir="2700000" algn="tl">
                  <a:srgbClr val="000000">
                    <a:alpha val="43137"/>
                  </a:srgbClr>
                </a:outerShdw>
              </a:effectLst>
            </a:rPr>
            <a:t>كورنثوس</a:t>
          </a:r>
          <a:r>
            <a:rPr lang="ar-SA" sz="2000" b="1" dirty="0">
              <a:effectLst>
                <a:outerShdw blurRad="38100" dist="38100" dir="2700000" algn="tl">
                  <a:srgbClr val="000000">
                    <a:alpha val="43137"/>
                  </a:srgbClr>
                </a:outerShdw>
              </a:effectLst>
            </a:rPr>
            <a:t> </a:t>
          </a:r>
          <a:r>
            <a:rPr lang="fr-FR" sz="2000" b="1" dirty="0">
              <a:effectLst>
                <a:outerShdw blurRad="38100" dist="38100" dir="2700000" algn="tl">
                  <a:srgbClr val="000000">
                    <a:alpha val="43137"/>
                  </a:srgbClr>
                </a:outerShdw>
              </a:effectLst>
            </a:rPr>
            <a:t>1:15</a:t>
          </a:r>
          <a:r>
            <a:rPr lang="ar-SA" sz="2000" b="1" dirty="0">
              <a:effectLst>
                <a:outerShdw blurRad="38100" dist="38100" dir="2700000" algn="tl">
                  <a:srgbClr val="000000">
                    <a:alpha val="43137"/>
                  </a:srgbClr>
                </a:outerShdw>
              </a:effectLst>
            </a:rPr>
            <a:t>-11)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ar-SA" sz="2400" b="1" dirty="0">
              <a:solidFill>
                <a:schemeClr val="accent3">
                  <a:lumMod val="50000"/>
                </a:schemeClr>
              </a:solidFill>
            </a:rPr>
            <a:t>نتائج قيامة يسوع المسيح</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pPr rtl="1"/>
          <a:r>
            <a:rPr lang="ar-SA" sz="2000" b="1" dirty="0">
              <a:effectLst>
                <a:outerShdw blurRad="38100" dist="38100" dir="2700000" algn="tl">
                  <a:srgbClr val="000000">
                    <a:alpha val="43137"/>
                  </a:srgbClr>
                </a:outerShdw>
              </a:effectLst>
            </a:rPr>
            <a:t>ماذا لو لم يكن المسيح قد قام من بين الأموات؟</a:t>
          </a:r>
          <a:br>
            <a:rPr lang="es-ES" sz="2000" b="1" dirty="0">
              <a:effectLst>
                <a:outerShdw blurRad="38100" dist="38100" dir="2700000" algn="tl">
                  <a:srgbClr val="000000">
                    <a:alpha val="43137"/>
                  </a:srgbClr>
                </a:outerShdw>
              </a:effectLst>
            </a:rPr>
          </a:br>
          <a:r>
            <a:rPr lang="ar-SA" sz="2000" b="1" dirty="0">
              <a:effectLst>
                <a:outerShdw blurRad="38100" dist="38100" dir="2700000" algn="tl">
                  <a:srgbClr val="000000">
                    <a:alpha val="43137"/>
                  </a:srgbClr>
                </a:outerShdw>
              </a:effectLst>
            </a:rPr>
            <a:t>(1 </a:t>
          </a:r>
          <a:r>
            <a:rPr lang="ar-SA" sz="2000" b="1" dirty="0" err="1">
              <a:effectLst>
                <a:outerShdw blurRad="38100" dist="38100" dir="2700000" algn="tl">
                  <a:srgbClr val="000000">
                    <a:alpha val="43137"/>
                  </a:srgbClr>
                </a:outerShdw>
              </a:effectLst>
            </a:rPr>
            <a:t>كورنثوس</a:t>
          </a:r>
          <a:r>
            <a:rPr lang="ar-SA" sz="2000" b="1" dirty="0">
              <a:effectLst>
                <a:outerShdw blurRad="38100" dist="38100" dir="2700000" algn="tl">
                  <a:srgbClr val="000000">
                    <a:alpha val="43137"/>
                  </a:srgbClr>
                </a:outerShdw>
              </a:effectLst>
            </a:rPr>
            <a:t> </a:t>
          </a:r>
          <a:r>
            <a:rPr lang="fr-FR" sz="2000" b="1" dirty="0">
              <a:effectLst>
                <a:outerShdw blurRad="38100" dist="38100" dir="2700000" algn="tl">
                  <a:srgbClr val="000000">
                    <a:alpha val="43137"/>
                  </a:srgbClr>
                </a:outerShdw>
              </a:effectLst>
            </a:rPr>
            <a:t>12:15</a:t>
          </a:r>
          <a:r>
            <a:rPr lang="ar-SA" sz="2000" b="1" dirty="0">
              <a:effectLst>
                <a:outerShdw blurRad="38100" dist="38100" dir="2700000" algn="tl">
                  <a:srgbClr val="000000">
                    <a:alpha val="43137"/>
                  </a:srgbClr>
                </a:outerShdw>
              </a:effectLst>
            </a:rPr>
            <a:t>-19)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pPr rtl="1"/>
          <a:r>
            <a:rPr lang="ar-SA" sz="2000" b="1" dirty="0">
              <a:effectLst>
                <a:outerShdw blurRad="38100" dist="38100" dir="2700000" algn="tl">
                  <a:srgbClr val="000000">
                    <a:alpha val="43137"/>
                  </a:srgbClr>
                </a:outerShdw>
              </a:effectLst>
            </a:rPr>
            <a:t>ما الذي يضمن القيامة؟</a:t>
          </a:r>
          <a:br>
            <a:rPr lang="es-ES" sz="2000" b="1" dirty="0">
              <a:effectLst>
                <a:outerShdw blurRad="38100" dist="38100" dir="2700000" algn="tl">
                  <a:srgbClr val="000000">
                    <a:alpha val="43137"/>
                  </a:srgbClr>
                </a:outerShdw>
              </a:effectLst>
            </a:rPr>
          </a:br>
          <a:r>
            <a:rPr lang="ar-SA" sz="2000" b="1" dirty="0">
              <a:effectLst>
                <a:outerShdw blurRad="38100" dist="38100" dir="2700000" algn="tl">
                  <a:srgbClr val="000000">
                    <a:alpha val="43137"/>
                  </a:srgbClr>
                </a:outerShdw>
              </a:effectLst>
            </a:rPr>
            <a:t>(1 </a:t>
          </a:r>
          <a:r>
            <a:rPr lang="ar-SA" sz="2000" b="1" dirty="0" err="1">
              <a:effectLst>
                <a:outerShdw blurRad="38100" dist="38100" dir="2700000" algn="tl">
                  <a:srgbClr val="000000">
                    <a:alpha val="43137"/>
                  </a:srgbClr>
                </a:outerShdw>
              </a:effectLst>
            </a:rPr>
            <a:t>كورنثوس</a:t>
          </a:r>
          <a:r>
            <a:rPr lang="ar-SA" sz="2000" b="1" dirty="0">
              <a:effectLst>
                <a:outerShdw blurRad="38100" dist="38100" dir="2700000" algn="tl">
                  <a:srgbClr val="000000">
                    <a:alpha val="43137"/>
                  </a:srgbClr>
                </a:outerShdw>
              </a:effectLst>
            </a:rPr>
            <a:t> </a:t>
          </a:r>
          <a:r>
            <a:rPr lang="fr-FR" sz="2000" b="1" dirty="0">
              <a:effectLst>
                <a:outerShdw blurRad="38100" dist="38100" dir="2700000" algn="tl">
                  <a:srgbClr val="000000">
                    <a:alpha val="43137"/>
                  </a:srgbClr>
                </a:outerShdw>
              </a:effectLst>
            </a:rPr>
            <a:t>20:15</a:t>
          </a:r>
          <a:r>
            <a:rPr lang="ar-SA" sz="2000" b="1" dirty="0">
              <a:effectLst>
                <a:outerShdw blurRad="38100" dist="38100" dir="2700000" algn="tl">
                  <a:srgbClr val="000000">
                    <a:alpha val="43137"/>
                  </a:srgbClr>
                </a:outerShdw>
              </a:effectLst>
            </a:rPr>
            <a:t>-34)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ar-SA" sz="2400" b="1" dirty="0">
              <a:solidFill>
                <a:schemeClr val="accent5">
                  <a:lumMod val="50000"/>
                </a:schemeClr>
              </a:solidFill>
            </a:rPr>
            <a:t>قيامتنا</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pPr rtl="1"/>
          <a:r>
            <a:rPr lang="ar-SA" sz="2000" b="1" dirty="0">
              <a:effectLst>
                <a:outerShdw blurRad="38100" dist="38100" dir="2700000" algn="tl">
                  <a:srgbClr val="000000">
                    <a:alpha val="43137"/>
                  </a:srgbClr>
                </a:outerShdw>
              </a:effectLst>
            </a:rPr>
            <a:t>بأي جسد سنقوم؟</a:t>
          </a:r>
          <a:br>
            <a:rPr lang="es-ES" sz="2000" b="1" dirty="0">
              <a:effectLst>
                <a:outerShdw blurRad="38100" dist="38100" dir="2700000" algn="tl">
                  <a:srgbClr val="000000">
                    <a:alpha val="43137"/>
                  </a:srgbClr>
                </a:outerShdw>
              </a:effectLst>
            </a:rPr>
          </a:br>
          <a:r>
            <a:rPr lang="ar-SA" sz="2000" b="1" dirty="0">
              <a:effectLst>
                <a:outerShdw blurRad="38100" dist="38100" dir="2700000" algn="tl">
                  <a:srgbClr val="000000">
                    <a:alpha val="43137"/>
                  </a:srgbClr>
                </a:outerShdw>
              </a:effectLst>
            </a:rPr>
            <a:t>(1 </a:t>
          </a:r>
          <a:r>
            <a:rPr lang="ar-SA" sz="2000" b="1" dirty="0" err="1">
              <a:effectLst>
                <a:outerShdw blurRad="38100" dist="38100" dir="2700000" algn="tl">
                  <a:srgbClr val="000000">
                    <a:alpha val="43137"/>
                  </a:srgbClr>
                </a:outerShdw>
              </a:effectLst>
            </a:rPr>
            <a:t>كورنثوس</a:t>
          </a:r>
          <a:r>
            <a:rPr lang="ar-SA" sz="2000" b="1" dirty="0">
              <a:effectLst>
                <a:outerShdw blurRad="38100" dist="38100" dir="2700000" algn="tl">
                  <a:srgbClr val="000000">
                    <a:alpha val="43137"/>
                  </a:srgbClr>
                </a:outerShdw>
              </a:effectLst>
            </a:rPr>
            <a:t> 35:15-49)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pPr rtl="1"/>
          <a:r>
            <a:rPr lang="ar-SA" sz="2000" b="1" dirty="0">
              <a:effectLst>
                <a:outerShdw blurRad="38100" dist="38100" dir="2700000" algn="tl">
                  <a:srgbClr val="000000">
                    <a:alpha val="43137"/>
                  </a:srgbClr>
                </a:outerShdw>
              </a:effectLst>
            </a:rPr>
            <a:t>متى سنقوم من جديد؟</a:t>
          </a:r>
          <a:br>
            <a:rPr lang="es-ES" sz="2000" b="1" dirty="0">
              <a:effectLst>
                <a:outerShdw blurRad="38100" dist="38100" dir="2700000" algn="tl">
                  <a:srgbClr val="000000">
                    <a:alpha val="43137"/>
                  </a:srgbClr>
                </a:outerShdw>
              </a:effectLst>
            </a:rPr>
          </a:br>
          <a:r>
            <a:rPr lang="ar-SA" sz="2000" b="1" dirty="0">
              <a:effectLst>
                <a:outerShdw blurRad="38100" dist="38100" dir="2700000" algn="tl">
                  <a:srgbClr val="000000">
                    <a:alpha val="43137"/>
                  </a:srgbClr>
                </a:outerShdw>
              </a:effectLst>
            </a:rPr>
            <a:t>(1 </a:t>
          </a:r>
          <a:r>
            <a:rPr lang="ar-SA" sz="2000" b="1" dirty="0" err="1">
              <a:effectLst>
                <a:outerShdw blurRad="38100" dist="38100" dir="2700000" algn="tl">
                  <a:srgbClr val="000000">
                    <a:alpha val="43137"/>
                  </a:srgbClr>
                </a:outerShdw>
              </a:effectLst>
            </a:rPr>
            <a:t>كورنثوس</a:t>
          </a:r>
          <a:r>
            <a:rPr lang="ar-SA" sz="2000" b="1" dirty="0">
              <a:effectLst>
                <a:outerShdw blurRad="38100" dist="38100" dir="2700000" algn="tl">
                  <a:srgbClr val="000000">
                    <a:alpha val="43137"/>
                  </a:srgbClr>
                </a:outerShdw>
              </a:effectLst>
            </a:rPr>
            <a:t> </a:t>
          </a:r>
          <a:r>
            <a:rPr lang="fr-FR" sz="2000" b="1" dirty="0">
              <a:effectLst>
                <a:outerShdw blurRad="38100" dist="38100" dir="2700000" algn="tl">
                  <a:srgbClr val="000000">
                    <a:alpha val="43137"/>
                  </a:srgbClr>
                </a:outerShdw>
              </a:effectLst>
            </a:rPr>
            <a:t>50:15</a:t>
          </a:r>
          <a:r>
            <a:rPr lang="ar-SA" sz="2000" b="1" dirty="0">
              <a:effectLst>
                <a:outerShdw blurRad="38100" dist="38100" dir="2700000" algn="tl">
                  <a:srgbClr val="000000">
                    <a:alpha val="43137"/>
                  </a:srgbClr>
                </a:outerShdw>
              </a:effectLst>
            </a:rPr>
            <a:t>-58)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val="rev"/>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ar-SA" sz="2400" b="1" dirty="0">
              <a:effectLst>
                <a:outerShdw blurRad="38100" dist="38100" dir="2700000" algn="tl">
                  <a:srgbClr val="000000">
                    <a:alpha val="43137"/>
                  </a:srgbClr>
                </a:outerShdw>
              </a:effectLst>
            </a:rPr>
            <a:t>يبشر به</a:t>
          </a:r>
          <a:endParaRPr lang="en" sz="2400" b="1" dirty="0">
            <a:effectLst>
              <a:outerShdw blurRad="38100" dist="38100" dir="2700000" algn="tl">
                <a:srgbClr val="000000">
                  <a:alpha val="43137"/>
                </a:srgbClr>
              </a:outerShdw>
            </a:effectLst>
          </a:endParaRPr>
        </a:p>
      </dgm:t>
    </dgm:pt>
    <dgm:pt modelId="{19CD269B-392D-456A-A026-D038F6FAE367}" type="parTrans" cxnId="{00235D27-C718-4D30-881D-EB24C34FBF6B}">
      <dgm:prSet/>
      <dgm:spPr/>
      <dgm:t>
        <a:bodyPr/>
        <a:lstStyle/>
        <a:p>
          <a:endParaRPr lang="es-ES" sz="2400" b="1"/>
        </a:p>
      </dgm:t>
    </dgm:pt>
    <dgm:pt modelId="{E085D0A0-517B-4B6C-A55C-1A1EA0E7BEC5}" type="sibTrans" cxnId="{00235D27-C718-4D30-881D-EB24C34FBF6B}">
      <dgm:prSet custT="1"/>
      <dgm:spPr/>
      <dgm:t>
        <a:bodyPr/>
        <a:lstStyle/>
        <a:p>
          <a:endParaRPr lang="es-ES" sz="2400" b="1"/>
        </a:p>
      </dgm:t>
    </dgm:pt>
    <dgm:pt modelId="{4CA79986-281C-4A6F-9AB0-AC3A4C9F38F1}">
      <dgm:prSet phldrT="[Texto]" phldr="0" custT="1"/>
      <dgm:spPr/>
      <dgm:t>
        <a:bodyPr/>
        <a:lstStyle/>
        <a:p>
          <a:r>
            <a:rPr lang="ar-SA" sz="2400" b="1" dirty="0">
              <a:effectLst>
                <a:outerShdw blurRad="38100" dist="38100" dir="2700000" algn="tl">
                  <a:srgbClr val="000000">
                    <a:alpha val="43137"/>
                  </a:srgbClr>
                </a:outerShdw>
              </a:effectLst>
            </a:rPr>
            <a:t>يتم استلامه</a:t>
          </a:r>
          <a:endParaRPr lang="en" sz="24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400" b="1"/>
        </a:p>
      </dgm:t>
    </dgm:pt>
    <dgm:pt modelId="{15814754-B09A-4CC8-A431-B06384ED41F7}" type="sibTrans" cxnId="{300C9623-5BED-4AD1-A5FF-1EF022CE4832}">
      <dgm:prSet custT="1"/>
      <dgm:spPr/>
      <dgm:t>
        <a:bodyPr/>
        <a:lstStyle/>
        <a:p>
          <a:endParaRPr lang="es-ES" sz="2400" b="1"/>
        </a:p>
      </dgm:t>
    </dgm:pt>
    <dgm:pt modelId="{00104A99-4AD1-4CE9-8F55-A3D2C1DF7C5C}">
      <dgm:prSet phldrT="[Texto]" phldr="0" custT="1"/>
      <dgm:spPr/>
      <dgm:t>
        <a:bodyPr/>
        <a:lstStyle/>
        <a:p>
          <a:r>
            <a:rPr lang="ar-SA" sz="2400" b="1" dirty="0">
              <a:effectLst>
                <a:outerShdw blurRad="38100" dist="38100" dir="2700000" algn="tl">
                  <a:srgbClr val="000000">
                    <a:alpha val="43137"/>
                  </a:srgbClr>
                </a:outerShdw>
              </a:effectLst>
            </a:rPr>
            <a:t>يصمد المرء فيه</a:t>
          </a:r>
          <a:endParaRPr lang="en" sz="24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400" b="1"/>
        </a:p>
      </dgm:t>
    </dgm:pt>
    <dgm:pt modelId="{DA4132B1-FCB1-461B-9D5F-A83205D8EBC0}" type="sibTrans" cxnId="{D845A742-317F-4020-B614-4E82BAFCD961}">
      <dgm:prSet custT="1"/>
      <dgm:spPr/>
      <dgm:t>
        <a:bodyPr/>
        <a:lstStyle/>
        <a:p>
          <a:endParaRPr lang="es-ES" sz="2400" b="1"/>
        </a:p>
      </dgm:t>
    </dgm:pt>
    <dgm:pt modelId="{256D21B8-8CD2-40C1-A844-5FF029E076F1}">
      <dgm:prSet phldrT="[Texto]" phldr="0" custT="1"/>
      <dgm:spPr/>
      <dgm:t>
        <a:bodyPr/>
        <a:lstStyle/>
        <a:p>
          <a:r>
            <a:rPr lang="ar-SA" sz="2400" b="1" dirty="0">
              <a:solidFill>
                <a:schemeClr val="tx1"/>
              </a:solidFill>
            </a:rPr>
            <a:t>الخلاص يتحقق</a:t>
          </a:r>
          <a:endParaRPr lang="es-ES" sz="2400" b="1" dirty="0">
            <a:solidFill>
              <a:schemeClr val="tx1"/>
            </a:solidFill>
          </a:endParaRPr>
        </a:p>
      </dgm:t>
    </dgm:pt>
    <dgm:pt modelId="{C8056BEF-03A5-41AD-98BA-2152C837437F}" type="parTrans" cxnId="{3EC3CE46-750C-4CAE-A154-D050437D51AF}">
      <dgm:prSet/>
      <dgm:spPr/>
      <dgm:t>
        <a:bodyPr/>
        <a:lstStyle/>
        <a:p>
          <a:endParaRPr lang="es-ES" sz="2400" b="1"/>
        </a:p>
      </dgm:t>
    </dgm:pt>
    <dgm:pt modelId="{84BF0558-A30B-4842-A74C-6BC16E9026D8}" type="sibTrans" cxnId="{3EC3CE46-750C-4CAE-A154-D050437D51AF}">
      <dgm:prSet/>
      <dgm:spPr/>
      <dgm:t>
        <a:bodyPr/>
        <a:lstStyle/>
        <a:p>
          <a:endParaRPr lang="es-ES" sz="2400" b="1"/>
        </a:p>
      </dgm:t>
    </dgm:pt>
    <dgm:pt modelId="{47D54692-3623-43C6-BDB8-156B929667FA}" type="pres">
      <dgm:prSet presAssocID="{A2239923-E503-40F1-850A-08443DACDDE6}" presName="Name0" presStyleCnt="0">
        <dgm:presLayoutVars>
          <dgm:dir val="rev"/>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ar-SA" sz="2400" b="1" dirty="0">
              <a:solidFill>
                <a:schemeClr val="tx1"/>
              </a:solidFill>
              <a:effectLst/>
            </a:rPr>
            <a:t>المسيح مات من أجل خطايانا</a:t>
          </a:r>
          <a:endParaRPr lang="en" sz="2400" b="1" dirty="0">
            <a:solidFill>
              <a:schemeClr val="tx1"/>
            </a:solidFill>
            <a:effectLst/>
          </a:endParaRPr>
        </a:p>
      </dgm:t>
    </dgm:pt>
    <dgm:pt modelId="{19CD269B-392D-456A-A026-D038F6FAE367}" type="parTrans" cxnId="{00235D27-C718-4D30-881D-EB24C34FBF6B}">
      <dgm:prSet/>
      <dgm:spPr/>
      <dgm:t>
        <a:bodyPr/>
        <a:lstStyle/>
        <a:p>
          <a:endParaRPr lang="es-ES" sz="2400" b="1"/>
        </a:p>
      </dgm:t>
    </dgm:pt>
    <dgm:pt modelId="{E085D0A0-517B-4B6C-A55C-1A1EA0E7BEC5}" type="sibTrans" cxnId="{00235D27-C718-4D30-881D-EB24C34FBF6B}">
      <dgm:prSet custT="1"/>
      <dgm:spPr/>
      <dgm:t>
        <a:bodyPr/>
        <a:lstStyle/>
        <a:p>
          <a:endParaRPr lang="es-ES" sz="2400" b="1"/>
        </a:p>
      </dgm:t>
    </dgm:pt>
    <dgm:pt modelId="{4CA79986-281C-4A6F-9AB0-AC3A4C9F38F1}">
      <dgm:prSet phldrT="[Texto]" phldr="0" custT="1"/>
      <dgm:spPr/>
      <dgm:t>
        <a:bodyPr/>
        <a:lstStyle/>
        <a:p>
          <a:r>
            <a:rPr lang="ar-SA" sz="2400" b="1" dirty="0">
              <a:solidFill>
                <a:schemeClr val="tx1"/>
              </a:solidFill>
              <a:effectLst/>
            </a:rPr>
            <a:t>دفن المسيح</a:t>
          </a:r>
          <a:endParaRPr lang="en" sz="2400" b="1" dirty="0">
            <a:solidFill>
              <a:schemeClr val="tx1"/>
            </a:solidFill>
            <a:effectLst/>
          </a:endParaRPr>
        </a:p>
      </dgm:t>
    </dgm:pt>
    <dgm:pt modelId="{42DE15DF-9057-41E1-BD97-9AD1C3904721}" type="parTrans" cxnId="{300C9623-5BED-4AD1-A5FF-1EF022CE4832}">
      <dgm:prSet/>
      <dgm:spPr/>
      <dgm:t>
        <a:bodyPr/>
        <a:lstStyle/>
        <a:p>
          <a:endParaRPr lang="es-ES" sz="2400" b="1"/>
        </a:p>
      </dgm:t>
    </dgm:pt>
    <dgm:pt modelId="{15814754-B09A-4CC8-A431-B06384ED41F7}" type="sibTrans" cxnId="{300C9623-5BED-4AD1-A5FF-1EF022CE4832}">
      <dgm:prSet custT="1"/>
      <dgm:spPr/>
      <dgm:t>
        <a:bodyPr/>
        <a:lstStyle/>
        <a:p>
          <a:endParaRPr lang="es-ES" sz="2400" b="1"/>
        </a:p>
      </dgm:t>
    </dgm:pt>
    <dgm:pt modelId="{00104A99-4AD1-4CE9-8F55-A3D2C1DF7C5C}">
      <dgm:prSet phldrT="[Texto]" phldr="0" custT="1"/>
      <dgm:spPr/>
      <dgm:t>
        <a:bodyPr/>
        <a:lstStyle/>
        <a:p>
          <a:r>
            <a:rPr lang="ar-SA" sz="2000" b="1" dirty="0">
              <a:effectLst>
                <a:outerShdw blurRad="38100" dist="38100" dir="2700000" algn="tl">
                  <a:srgbClr val="000000">
                    <a:alpha val="43137"/>
                  </a:srgbClr>
                </a:outerShdw>
              </a:effectLst>
            </a:rPr>
            <a:t>قام المسيح مرة أخرى في اليوم الثالث</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400" b="1"/>
        </a:p>
      </dgm:t>
    </dgm:pt>
    <dgm:pt modelId="{DA4132B1-FCB1-461B-9D5F-A83205D8EBC0}" type="sibTrans" cxnId="{D845A742-317F-4020-B614-4E82BAFCD961}">
      <dgm:prSet custT="1"/>
      <dgm:spPr/>
      <dgm:t>
        <a:bodyPr/>
        <a:lstStyle/>
        <a:p>
          <a:endParaRPr lang="es-ES" sz="2400" b="1"/>
        </a:p>
      </dgm:t>
    </dgm:pt>
    <dgm:pt modelId="{47D54692-3623-43C6-BDB8-156B929667FA}" type="pres">
      <dgm:prSet presAssocID="{A2239923-E503-40F1-850A-08443DACDDE6}" presName="Name0" presStyleCnt="0">
        <dgm:presLayoutVars>
          <dgm:dir val="rev"/>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ar-SA" sz="2000" b="1" dirty="0">
              <a:solidFill>
                <a:srgbClr val="6B00B4"/>
              </a:solidFill>
            </a:rPr>
            <a:t>بطرس والاثني عشر</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ar-SA" sz="2000" b="1">
              <a:solidFill>
                <a:srgbClr val="6B00B4"/>
              </a:solidFill>
            </a:rPr>
            <a:t>أكثر من 500 أخ أو أخت</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ar-SA" sz="2000" b="1" dirty="0">
              <a:solidFill>
                <a:srgbClr val="6B00B4"/>
              </a:solidFill>
            </a:rPr>
            <a:t>يعقوب والرسل</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ar-SA" sz="2000" b="1" dirty="0">
              <a:solidFill>
                <a:srgbClr val="6B00B4"/>
              </a:solidFill>
            </a:rPr>
            <a:t>بولس «السِّقْط» أو «المولود قبل أوانه»</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val="rev"/>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36509">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pPr rtl="1"/>
          <a:r>
            <a:rPr lang="ar-SA" sz="2000" b="1" dirty="0"/>
            <a:t>«إن كانت قيامة المسيح غير حقيقية، فإن الكرازة بالإنجيل تكون باطلة، أي فارغة من المعنى.» </a:t>
          </a:r>
          <a:r>
            <a:rPr lang="ar-SA" sz="1800" b="1" dirty="0"/>
            <a:t>( 1 </a:t>
          </a:r>
          <a:r>
            <a:rPr lang="ar-SA" sz="1800" b="1" dirty="0" err="1"/>
            <a:t>كورنثوس</a:t>
          </a:r>
          <a:r>
            <a:rPr lang="ar-SA" sz="1800" b="1" dirty="0"/>
            <a:t> 15: 14 أ)</a:t>
          </a:r>
          <a:endParaRPr lang="es-ES" sz="1800" dirty="0"/>
        </a:p>
      </dgm:t>
    </dgm:pt>
    <dgm:pt modelId="{C2CF507B-58D3-4F96-BB61-3A66161FBF52}" type="parTrans" cxnId="{511B9295-F690-4AAE-8561-1B93367E4B38}">
      <dgm:prSet/>
      <dgm:spPr/>
      <dgm:t>
        <a:bodyPr/>
        <a:lstStyle/>
        <a:p>
          <a:endParaRPr lang="es-ES" sz="2400"/>
        </a:p>
      </dgm:t>
    </dgm:pt>
    <dgm:pt modelId="{CF0F23FB-FD9D-4A42-BD9F-0E067A9C7C0C}" type="sibTrans" cxnId="{511B9295-F690-4AAE-8561-1B93367E4B38}">
      <dgm:prSet/>
      <dgm:spPr/>
      <dgm:t>
        <a:bodyPr/>
        <a:lstStyle/>
        <a:p>
          <a:endParaRPr lang="es-ES" sz="24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ar-SA" sz="2400" b="1" dirty="0"/>
            <a:t>إيماننا باطل [فارغ من المعنى] </a:t>
          </a:r>
          <a:r>
            <a:rPr lang="ar-SA" sz="2000" b="1" dirty="0"/>
            <a:t>(1 </a:t>
          </a:r>
          <a:r>
            <a:rPr lang="ar-SA" sz="2000" b="1" dirty="0" err="1"/>
            <a:t>كورنثوس</a:t>
          </a:r>
          <a:r>
            <a:rPr lang="ar-SA" sz="2000" b="1" dirty="0"/>
            <a:t> 14:15ب) </a:t>
          </a:r>
          <a:r>
            <a:rPr lang="ar-SA" sz="2400" b="1" dirty="0"/>
            <a:t>[عديم الفائدة] (</a:t>
          </a:r>
          <a:r>
            <a:rPr lang="ar-SA" sz="2000" b="1" dirty="0"/>
            <a:t>1 </a:t>
          </a:r>
          <a:r>
            <a:rPr lang="ar-SA" sz="2000" b="1" dirty="0" err="1"/>
            <a:t>كورنثوس</a:t>
          </a:r>
          <a:r>
            <a:rPr lang="ar-SA" sz="2000" b="1" dirty="0"/>
            <a:t> 17:15أ)</a:t>
          </a:r>
          <a:endParaRPr lang="es-ES" sz="2000" dirty="0"/>
        </a:p>
      </dgm:t>
    </dgm:pt>
    <dgm:pt modelId="{C23FF42E-7E20-4788-9536-C5A26767983D}" type="parTrans" cxnId="{F153D20E-9F81-42D4-9958-A341DC351479}">
      <dgm:prSet/>
      <dgm:spPr/>
      <dgm:t>
        <a:bodyPr/>
        <a:lstStyle/>
        <a:p>
          <a:endParaRPr lang="es-ES" sz="2400"/>
        </a:p>
      </dgm:t>
    </dgm:pt>
    <dgm:pt modelId="{5DDFCD26-B6E0-464C-8B9A-24CD948E1128}" type="sibTrans" cxnId="{F153D20E-9F81-42D4-9958-A341DC351479}">
      <dgm:prSet/>
      <dgm:spPr/>
      <dgm:t>
        <a:bodyPr/>
        <a:lstStyle/>
        <a:p>
          <a:endParaRPr lang="es-ES" sz="24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pPr rtl="1"/>
          <a:r>
            <a:rPr lang="ar-SA" sz="2400" b="1" dirty="0"/>
            <a:t>نحن شهود كذبة (1 </a:t>
          </a:r>
          <a:r>
            <a:rPr lang="ar-SA" sz="2400" b="1" dirty="0" err="1"/>
            <a:t>كورنثوس</a:t>
          </a:r>
          <a:r>
            <a:rPr lang="ar-SA" sz="2400" b="1" dirty="0"/>
            <a:t> 15:15</a:t>
          </a:r>
          <a:r>
            <a:rPr lang="fr-FR" sz="2400" b="1" dirty="0"/>
            <a:t>(</a:t>
          </a:r>
          <a:endParaRPr lang="es-ES" sz="2400" dirty="0"/>
        </a:p>
      </dgm:t>
    </dgm:pt>
    <dgm:pt modelId="{CCA2BF85-2613-4666-9E64-932E1DAE0DF5}" type="parTrans" cxnId="{B38A2687-5519-4CCF-98A4-AF47F8607761}">
      <dgm:prSet/>
      <dgm:spPr/>
      <dgm:t>
        <a:bodyPr/>
        <a:lstStyle/>
        <a:p>
          <a:endParaRPr lang="es-ES" sz="2400"/>
        </a:p>
      </dgm:t>
    </dgm:pt>
    <dgm:pt modelId="{C611B8DA-96CC-4486-961A-D5BE9A340D31}" type="sibTrans" cxnId="{B38A2687-5519-4CCF-98A4-AF47F8607761}">
      <dgm:prSet/>
      <dgm:spPr/>
      <dgm:t>
        <a:bodyPr/>
        <a:lstStyle/>
        <a:p>
          <a:endParaRPr lang="es-ES" sz="24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pPr rtl="1"/>
          <a:r>
            <a:rPr lang="ar-SA" sz="2400" b="1" dirty="0"/>
            <a:t>ما زلنا في خطايانا (1 </a:t>
          </a:r>
          <a:r>
            <a:rPr lang="ar-SA" sz="2400" b="1" dirty="0" err="1"/>
            <a:t>كورنثوس</a:t>
          </a:r>
          <a:r>
            <a:rPr lang="ar-SA" sz="2400" b="1" dirty="0"/>
            <a:t> </a:t>
          </a:r>
          <a:r>
            <a:rPr lang="fr-FR" sz="2400" b="1" dirty="0"/>
            <a:t>17:15</a:t>
          </a:r>
          <a:r>
            <a:rPr lang="ar-SA" sz="2400" b="1" dirty="0"/>
            <a:t>ب)</a:t>
          </a:r>
          <a:endParaRPr lang="es-ES" sz="2400" dirty="0"/>
        </a:p>
      </dgm:t>
    </dgm:pt>
    <dgm:pt modelId="{5AAC1731-7E91-436D-BD49-FF391E57CD92}" type="parTrans" cxnId="{8ED54520-0D11-45EB-8ED7-F2C0A49D627F}">
      <dgm:prSet/>
      <dgm:spPr/>
      <dgm:t>
        <a:bodyPr/>
        <a:lstStyle/>
        <a:p>
          <a:endParaRPr lang="es-ES" sz="2400"/>
        </a:p>
      </dgm:t>
    </dgm:pt>
    <dgm:pt modelId="{D2409AEF-A584-4DD7-818A-8BDF5AACB0BD}" type="sibTrans" cxnId="{8ED54520-0D11-45EB-8ED7-F2C0A49D627F}">
      <dgm:prSet/>
      <dgm:spPr/>
      <dgm:t>
        <a:bodyPr/>
        <a:lstStyle/>
        <a:p>
          <a:endParaRPr lang="es-ES" sz="24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pPr rtl="1"/>
          <a:r>
            <a:rPr lang="ar-SA" sz="2400" b="1" dirty="0">
              <a:solidFill>
                <a:schemeClr val="bg1"/>
              </a:solidFill>
              <a:effectLst>
                <a:outerShdw blurRad="38100" dist="38100" dir="2700000" algn="tl">
                  <a:srgbClr val="000000">
                    <a:alpha val="43137"/>
                  </a:srgbClr>
                </a:outerShdw>
              </a:effectLst>
            </a:rPr>
            <a:t>الذين ماتوا لن يعودوا إلى الحياة (1 </a:t>
          </a:r>
          <a:r>
            <a:rPr lang="ar-SA" sz="2400" b="1" dirty="0" err="1">
              <a:solidFill>
                <a:schemeClr val="bg1"/>
              </a:solidFill>
              <a:effectLst>
                <a:outerShdw blurRad="38100" dist="38100" dir="2700000" algn="tl">
                  <a:srgbClr val="000000">
                    <a:alpha val="43137"/>
                  </a:srgbClr>
                </a:outerShdw>
              </a:effectLst>
            </a:rPr>
            <a:t>كورنثوس</a:t>
          </a:r>
          <a:r>
            <a:rPr lang="ar-SA" sz="2400" b="1" dirty="0">
              <a:solidFill>
                <a:schemeClr val="bg1"/>
              </a:solidFill>
              <a:effectLst>
                <a:outerShdw blurRad="38100" dist="38100" dir="2700000" algn="tl">
                  <a:srgbClr val="000000">
                    <a:alpha val="43137"/>
                  </a:srgbClr>
                </a:outerShdw>
              </a:effectLst>
            </a:rPr>
            <a:t> </a:t>
          </a:r>
          <a:r>
            <a:rPr lang="fr-FR" sz="2400" b="1" dirty="0">
              <a:solidFill>
                <a:schemeClr val="bg1"/>
              </a:solidFill>
              <a:effectLst>
                <a:outerShdw blurRad="38100" dist="38100" dir="2700000" algn="tl">
                  <a:srgbClr val="000000">
                    <a:alpha val="43137"/>
                  </a:srgbClr>
                </a:outerShdw>
              </a:effectLst>
            </a:rPr>
            <a:t>18:15</a:t>
          </a:r>
          <a:r>
            <a:rPr lang="ar-SA" sz="2400" b="1" dirty="0">
              <a:solidFill>
                <a:schemeClr val="bg1"/>
              </a:solidFill>
              <a:effectLst>
                <a:outerShdw blurRad="38100" dist="38100" dir="2700000" algn="tl">
                  <a:srgbClr val="000000">
                    <a:alpha val="43137"/>
                  </a:srgbClr>
                </a:outerShdw>
              </a:effectLst>
            </a:rPr>
            <a:t>)</a:t>
          </a:r>
          <a:endParaRPr lang="es-ES" sz="24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400"/>
        </a:p>
      </dgm:t>
    </dgm:pt>
    <dgm:pt modelId="{319CEF35-4D29-4A87-A484-E95BD1C38C23}" type="sibTrans" cxnId="{3FC11F23-B037-4630-972F-5DD65A43C638}">
      <dgm:prSet/>
      <dgm:spPr/>
      <dgm:t>
        <a:bodyPr/>
        <a:lstStyle/>
        <a:p>
          <a:endParaRPr lang="es-ES" sz="2400"/>
        </a:p>
      </dgm:t>
    </dgm:pt>
    <dgm:pt modelId="{65FDF698-083C-47EF-85BD-63DC09E39BEB}" type="pres">
      <dgm:prSet presAssocID="{77EF3A2A-4992-45DA-8465-17E722655111}" presName="Name0" presStyleCnt="0">
        <dgm:presLayoutVars>
          <dgm:chMax val="7"/>
          <dgm:dir val="rev"/>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custLinFactNeighborX="-6571" custLinFactNeighborY="-452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custLinFactNeighborX="-343" custLinFactNeighborY="8"/>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pPr rtl="1"/>
          <a:r>
            <a:rPr lang="ar-SA" sz="1400" b="1" dirty="0"/>
            <a:t>1 </a:t>
          </a:r>
          <a:r>
            <a:rPr lang="ar-SA" sz="1400" b="1" dirty="0" err="1"/>
            <a:t>كورنثوس</a:t>
          </a:r>
          <a:r>
            <a:rPr lang="ar-SA" sz="1400" b="1" dirty="0"/>
            <a:t> </a:t>
          </a:r>
          <a:r>
            <a:rPr lang="fr-FR" sz="1400" b="1" dirty="0"/>
            <a:t>30:15</a:t>
          </a:r>
          <a:r>
            <a:rPr lang="ar-SA" sz="1400" b="1" dirty="0"/>
            <a:t>-32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pPr rtl="1"/>
          <a:r>
            <a:rPr lang="ar-SA" sz="1400" b="1" dirty="0"/>
            <a:t>1 </a:t>
          </a:r>
          <a:r>
            <a:rPr lang="ar-SA" sz="1400" b="1" dirty="0" err="1"/>
            <a:t>كورنثوس</a:t>
          </a:r>
          <a:r>
            <a:rPr lang="ar-SA" sz="1400" b="1" dirty="0"/>
            <a:t> </a:t>
          </a:r>
          <a:r>
            <a:rPr lang="fr-FR" sz="1400" b="1" dirty="0"/>
            <a:t>33:15</a:t>
          </a:r>
          <a:r>
            <a:rPr lang="ar-SA" sz="1400" b="1" dirty="0"/>
            <a:t>-34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pPr algn="r" rtl="1"/>
          <a:r>
            <a:rPr lang="ar-SA" sz="2400" b="1" dirty="0"/>
            <a:t>من المفيد أن تبشر بالإنجيل، حتى لو كان ذلك يتضمن المعاناة أو الخطر.</a:t>
          </a:r>
          <a:endParaRPr lang="es-ES" sz="24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pPr algn="r" rtl="1"/>
          <a:r>
            <a:rPr lang="ar-SA" sz="2400" b="1" dirty="0"/>
            <a:t>من المفيد أن تعيش حياة تتوافق مع المبادئ الكتابية.</a:t>
          </a:r>
          <a:endParaRPr lang="es-ES" sz="24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val="rev"/>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X="100000" custLinFactNeighborX="169364" custLinFactNeighborY="852"/>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X="100000" custLinFactNeighborX="191137" custLinFactNeighborY="-8067">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X="200000" custLinFactNeighborX="290596"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2448073" custLinFactNeighborX="2500000" custLinFactNeighborY="-4192"/>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X="100000" custLinFactNeighborX="162654" custLinFactNeighborY="-6260"/>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X="-91467" custLinFactNeighborX="-100000" custLinFactNeighborY="8696"/>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X="-100000" custLinFactNeighborX="-107841" custLinFactNeighborY="-3343">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306613" custLinFactX="-243390" custLinFactNeighborX="-300000" custLinFactNeighborY="55">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3843175" custLinFactNeighborX="-3900000"/>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X="-100000" custLinFactNeighborX="-117923" custLinFactNeighborY="-58"/>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ar-SA" sz="2000" b="1" dirty="0">
              <a:effectLst>
                <a:outerShdw blurRad="38100" dist="38100" dir="2700000" algn="tl">
                  <a:srgbClr val="000000">
                    <a:alpha val="43137"/>
                  </a:srgbClr>
                </a:outerShdw>
              </a:effectLst>
            </a:rPr>
            <a:t>أجسام النباتات (1 </a:t>
          </a:r>
          <a:r>
            <a:rPr lang="ar-SA" sz="2000" b="1" dirty="0" err="1">
              <a:effectLst>
                <a:outerShdw blurRad="38100" dist="38100" dir="2700000" algn="tl">
                  <a:srgbClr val="000000">
                    <a:alpha val="43137"/>
                  </a:srgbClr>
                </a:outerShdw>
              </a:effectLst>
            </a:rPr>
            <a:t>كورنثوس</a:t>
          </a:r>
          <a:r>
            <a:rPr lang="ar-SA" sz="2000" b="1" dirty="0">
              <a:effectLst>
                <a:outerShdw blurRad="38100" dist="38100" dir="2700000" algn="tl">
                  <a:srgbClr val="000000">
                    <a:alpha val="43137"/>
                  </a:srgbClr>
                </a:outerShdw>
              </a:effectLst>
            </a:rPr>
            <a:t> 35:15-38)</a:t>
          </a:r>
          <a:endParaRPr lang="en" sz="2000" b="1" dirty="0">
            <a:effectLst>
              <a:outerShdw blurRad="38100" dist="38100" dir="2700000" algn="tl">
                <a:srgbClr val="000000">
                  <a:alpha val="43137"/>
                </a:srgbClr>
              </a:outerShdw>
            </a:effectLst>
          </a:endParaRP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ar-SA" sz="2000" b="1" dirty="0"/>
            <a:t>تزرع بذرة</a:t>
          </a:r>
          <a:endParaRPr lang="en" sz="2000" b="1" dirty="0"/>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ar-SA"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الأجساد المادية (1 </a:t>
          </a:r>
          <a:r>
            <a:rPr lang="ar-SA"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كورنثوس</a:t>
          </a:r>
          <a:r>
            <a:rPr lang="ar-SA"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39:15)</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ar-SA" sz="2000" b="1" dirty="0"/>
            <a:t>يتم حصاد حبوب</a:t>
          </a:r>
          <a:endParaRPr lang="en"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ar-SA" sz="2000" b="1" dirty="0"/>
            <a:t>أجساد الرجال</a:t>
          </a:r>
          <a:endParaRPr lang="en" sz="2000" b="1" dirty="0"/>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ar-SA" sz="2000" b="1" dirty="0"/>
            <a:t>أجسام الحيوانات</a:t>
          </a:r>
          <a:endParaRPr lang="en"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ar-SA" sz="2000" b="1" dirty="0"/>
            <a:t>جسم السمك</a:t>
          </a:r>
          <a:endParaRPr lang="en"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ar-SA" sz="2000" b="1" dirty="0"/>
            <a:t>جسم الطائر</a:t>
          </a:r>
          <a:endParaRPr lang="en"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ar-SA" sz="2000" b="1" dirty="0">
              <a:effectLst>
                <a:outerShdw blurRad="38100" dist="38100" dir="2700000" algn="tl">
                  <a:srgbClr val="000000">
                    <a:alpha val="43137"/>
                  </a:srgbClr>
                </a:outerShdw>
              </a:effectLst>
            </a:rPr>
            <a:t>الأجسام السماوية</a:t>
          </a:r>
          <a:br>
            <a:rPr lang="es-ES" sz="2000" b="1" dirty="0">
              <a:effectLst>
                <a:outerShdw blurRad="38100" dist="38100" dir="2700000" algn="tl">
                  <a:srgbClr val="000000">
                    <a:alpha val="43137"/>
                  </a:srgbClr>
                </a:outerShdw>
              </a:effectLst>
            </a:rPr>
          </a:br>
          <a:r>
            <a:rPr lang="ar-SA" sz="2000" b="1" dirty="0">
              <a:effectLst>
                <a:outerShdw blurRad="38100" dist="38100" dir="2700000" algn="tl">
                  <a:srgbClr val="000000">
                    <a:alpha val="43137"/>
                  </a:srgbClr>
                </a:outerShdw>
              </a:effectLst>
            </a:rPr>
            <a:t>(1 </a:t>
          </a:r>
          <a:r>
            <a:rPr lang="ar-SA" sz="2000" b="1" dirty="0" err="1">
              <a:effectLst>
                <a:outerShdw blurRad="38100" dist="38100" dir="2700000" algn="tl">
                  <a:srgbClr val="000000">
                    <a:alpha val="43137"/>
                  </a:srgbClr>
                </a:outerShdw>
              </a:effectLst>
            </a:rPr>
            <a:t>كورنثوس</a:t>
          </a:r>
          <a:r>
            <a:rPr lang="ar-SA" sz="2000" b="1" dirty="0">
              <a:effectLst>
                <a:outerShdw blurRad="38100" dist="38100" dir="2700000" algn="tl">
                  <a:srgbClr val="000000">
                    <a:alpha val="43137"/>
                  </a:srgbClr>
                </a:outerShdw>
              </a:effectLst>
            </a:rPr>
            <a:t> 40:15-41)</a:t>
          </a:r>
          <a:endParaRPr lang="en" sz="2000" b="1" dirty="0">
            <a:effectLst>
              <a:outerShdw blurRad="38100" dist="38100" dir="2700000" algn="tl">
                <a:srgbClr val="000000">
                  <a:alpha val="43137"/>
                </a:srgbClr>
              </a:outerShdw>
            </a:effectLst>
          </a:endParaRP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ar-SA" sz="2000" b="1" dirty="0"/>
            <a:t>مَجْدُ الشَّمْسِ</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ar-SA" sz="2000" b="1" dirty="0"/>
            <a:t>مَجْدُ 
 القمر</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ar-SA" sz="2000" b="1" dirty="0"/>
            <a:t> مَجْدُ النجوم</a:t>
          </a:r>
          <a:endParaRPr lang="en" sz="2000" b="1" dirty="0"/>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ar-SA" sz="2000" b="1" dirty="0"/>
            <a:t>لكل واحد مجده (</a:t>
          </a:r>
          <a:r>
            <a:rPr lang="ar-SA" sz="2000" b="1" dirty="0" err="1"/>
            <a:t>بهاؤه</a:t>
          </a:r>
          <a:r>
            <a:rPr lang="ar-SA" sz="2000" b="1" dirty="0"/>
            <a:t>)</a:t>
          </a:r>
          <a:r>
            <a:rPr lang="en" sz="2000" b="1" dirty="0"/>
            <a:t>)</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ar-SA" sz="2000" b="1" dirty="0"/>
            <a:t>الله يمنح كل نبات الجسد الذي يريده.</a:t>
          </a:r>
          <a:endParaRPr lang="en" sz="20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val="rev"/>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56443" custLinFactX="954" custLinFactNeighborX="100000"/>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X="26193" custLinFactNeighborX="100000">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X="26193" custLinFactNeighborX="100000">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X="26193" custLinFactNeighborX="100000">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custLinFactNeighborX="46727"/>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custLinFactNeighborX="58413">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custLinFactNeighborX="58413">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custLinFactNeighborX="58413">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custLinFactNeighborX="58413">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24671"/>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30845">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30845">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30845">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30845">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ar-SA" sz="3200" b="1" dirty="0"/>
            <a:t>الجسم الحالي</a:t>
          </a:r>
          <a:endParaRPr lang="en" sz="3200" b="1" dirty="0"/>
        </a:p>
      </dgm:t>
    </dgm:pt>
    <dgm:pt modelId="{DBE4E3E8-01B5-41F8-BF41-778A6716543D}" type="parTrans" cxnId="{6CE3FDD7-2D94-49D1-8DD4-C030FBA7CFE0}">
      <dgm:prSet/>
      <dgm:spPr/>
      <dgm:t>
        <a:bodyPr/>
        <a:lstStyle/>
        <a:p>
          <a:endParaRPr lang="es-ES" sz="2400" b="1"/>
        </a:p>
      </dgm:t>
    </dgm:pt>
    <dgm:pt modelId="{D0D949EE-3858-4B53-A64E-C90A5E1468CF}" type="sibTrans" cxnId="{6CE3FDD7-2D94-49D1-8DD4-C030FBA7CFE0}">
      <dgm:prSet/>
      <dgm:spPr/>
      <dgm:t>
        <a:bodyPr/>
        <a:lstStyle/>
        <a:p>
          <a:endParaRPr lang="es-ES" sz="24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ar-SA" sz="2400" b="1">
              <a:effectLst>
                <a:outerShdw blurRad="38100" dist="38100" dir="2700000" algn="tl">
                  <a:srgbClr val="000000">
                    <a:alpha val="43137"/>
                  </a:srgbClr>
                </a:outerShdw>
              </a:effectLst>
            </a:rPr>
            <a:t>فاسد</a:t>
          </a:r>
          <a:endParaRPr lang="en" sz="24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400" b="1"/>
        </a:p>
      </dgm:t>
    </dgm:pt>
    <dgm:pt modelId="{32A7F041-C80D-47EB-A4EE-4476F2CDF02C}" type="sibTrans" cxnId="{E040FD60-A5C7-474F-A4D9-CCE5780EF145}">
      <dgm:prSet/>
      <dgm:spPr/>
      <dgm:t>
        <a:bodyPr/>
        <a:lstStyle/>
        <a:p>
          <a:endParaRPr lang="es-ES" sz="24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ar-SA" sz="3200" b="1" dirty="0"/>
            <a:t>الجسد المعاد إحياؤه</a:t>
          </a:r>
          <a:endParaRPr lang="en" sz="3200" b="1" dirty="0"/>
        </a:p>
      </dgm:t>
    </dgm:pt>
    <dgm:pt modelId="{A76ABEF5-5BA3-4B0E-8EEA-A0489833B575}" type="parTrans" cxnId="{F7979B36-51BB-4E0A-8CB4-E4BD69592DFA}">
      <dgm:prSet/>
      <dgm:spPr/>
      <dgm:t>
        <a:bodyPr/>
        <a:lstStyle/>
        <a:p>
          <a:endParaRPr lang="es-ES" sz="2400" b="1"/>
        </a:p>
      </dgm:t>
    </dgm:pt>
    <dgm:pt modelId="{66669874-86BB-4C59-99F0-8E64ACC5865C}" type="sibTrans" cxnId="{F7979B36-51BB-4E0A-8CB4-E4BD69592DFA}">
      <dgm:prSet/>
      <dgm:spPr/>
      <dgm:t>
        <a:bodyPr/>
        <a:lstStyle/>
        <a:p>
          <a:endParaRPr lang="es-ES" sz="24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ar-SA" sz="2400" b="1" kern="1200">
              <a:solidFill>
                <a:prstClr val="white"/>
              </a:solidFill>
              <a:effectLst>
                <a:outerShdw blurRad="38100" dist="38100" dir="2700000" algn="tl">
                  <a:srgbClr val="000000">
                    <a:alpha val="43137"/>
                  </a:srgbClr>
                </a:outerShdw>
              </a:effectLst>
              <a:latin typeface="Aptos" panose="02110004020202020204"/>
              <a:ea typeface="+mn-ea"/>
              <a:cs typeface="+mn-cs"/>
            </a:rPr>
            <a:t>غير فاسد</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400" b="1"/>
        </a:p>
      </dgm:t>
    </dgm:pt>
    <dgm:pt modelId="{BBFD60C4-B499-475C-8F34-A5755C0C88E2}" type="sibTrans" cxnId="{3754CC39-D4E2-4190-BC9E-C805A2EC9AD5}">
      <dgm:prSet/>
      <dgm:spPr/>
      <dgm:t>
        <a:bodyPr/>
        <a:lstStyle/>
        <a:p>
          <a:endParaRPr lang="es-ES" sz="24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pPr rtl="1"/>
          <a:r>
            <a:rPr lang="ar-SA" sz="2400" b="1" dirty="0">
              <a:effectLst>
                <a:outerShdw blurRad="38100" dist="38100" dir="2700000" algn="tl">
                  <a:srgbClr val="000000">
                    <a:alpha val="43137"/>
                  </a:srgbClr>
                </a:outerShdw>
              </a:effectLst>
            </a:rPr>
            <a:t>غير</a:t>
          </a:r>
          <a:r>
            <a:rPr lang="fr-FR" sz="2400" b="1" dirty="0">
              <a:effectLst>
                <a:outerShdw blurRad="38100" dist="38100" dir="2700000" algn="tl">
                  <a:srgbClr val="000000">
                    <a:alpha val="43137"/>
                  </a:srgbClr>
                </a:outerShdw>
              </a:effectLst>
            </a:rPr>
            <a:t> </a:t>
          </a:r>
          <a:r>
            <a:rPr lang="ar-SA" sz="2400" b="1" dirty="0">
              <a:solidFill>
                <a:prstClr val="white"/>
              </a:solidFill>
              <a:effectLst>
                <a:outerShdw blurRad="38100" dist="38100" dir="2700000" algn="tl">
                  <a:srgbClr val="000000">
                    <a:alpha val="43137"/>
                  </a:srgbClr>
                </a:outerShdw>
              </a:effectLst>
              <a:latin typeface="Aptos" panose="02110004020202020204"/>
              <a:ea typeface="+mn-ea"/>
              <a:cs typeface="+mn-cs"/>
            </a:rPr>
            <a:t>مُمجَّد</a:t>
          </a:r>
          <a:endParaRPr lang="en" sz="24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400" b="1"/>
        </a:p>
      </dgm:t>
    </dgm:pt>
    <dgm:pt modelId="{65BCA1E7-C679-4BE0-B6F5-DC6764D90EDF}" type="sibTrans" cxnId="{BBF6477E-9D7A-43D3-8E25-F80941A04914}">
      <dgm:prSet/>
      <dgm:spPr/>
      <dgm:t>
        <a:bodyPr/>
        <a:lstStyle/>
        <a:p>
          <a:endParaRPr lang="es-ES" sz="24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مُمجَّد</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25D3EB43-6BF0-4EAA-B349-F48B291CAFA8}" type="parTrans" cxnId="{EC853EE1-0179-4392-870F-B95CCDE1EB59}">
      <dgm:prSet custT="1"/>
      <dgm:spPr/>
      <dgm:t>
        <a:bodyPr/>
        <a:lstStyle/>
        <a:p>
          <a:endParaRPr lang="es-ES" sz="2400" b="1"/>
        </a:p>
      </dgm:t>
    </dgm:pt>
    <dgm:pt modelId="{2799D0D0-50BC-4AAF-A977-35D2430A0001}" type="sibTrans" cxnId="{EC853EE1-0179-4392-870F-B95CCDE1EB59}">
      <dgm:prSet/>
      <dgm:spPr/>
      <dgm:t>
        <a:bodyPr/>
        <a:lstStyle/>
        <a:p>
          <a:endParaRPr lang="es-ES" sz="24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ar-SA" sz="2400" b="1">
              <a:effectLst>
                <a:outerShdw blurRad="38100" dist="38100" dir="2700000" algn="tl">
                  <a:srgbClr val="000000">
                    <a:alpha val="43137"/>
                  </a:srgbClr>
                </a:outerShdw>
              </a:effectLst>
            </a:rPr>
            <a:t>ضعيف</a:t>
          </a:r>
          <a:endParaRPr lang="en" sz="2400" b="1" dirty="0">
            <a:effectLst>
              <a:outerShdw blurRad="38100" dist="38100" dir="2700000" algn="tl">
                <a:srgbClr val="000000">
                  <a:alpha val="43137"/>
                </a:srgbClr>
              </a:outerShdw>
            </a:effectLst>
          </a:endParaRPr>
        </a:p>
      </dgm:t>
    </dgm:pt>
    <dgm:pt modelId="{3A09906F-B361-4C4E-819A-1F3C780D74B4}" type="parTrans" cxnId="{CD0277BE-04EC-431F-8209-0D99C4EFCD2E}">
      <dgm:prSet custT="1"/>
      <dgm:spPr/>
      <dgm:t>
        <a:bodyPr/>
        <a:lstStyle/>
        <a:p>
          <a:endParaRPr lang="es-ES" sz="2400" b="1"/>
        </a:p>
      </dgm:t>
    </dgm:pt>
    <dgm:pt modelId="{98C151DC-2A99-498A-AD73-7AD7950CB9D7}" type="sibTrans" cxnId="{CD0277BE-04EC-431F-8209-0D99C4EFCD2E}">
      <dgm:prSet/>
      <dgm:spPr/>
      <dgm:t>
        <a:bodyPr/>
        <a:lstStyle/>
        <a:p>
          <a:endParaRPr lang="es-ES" sz="24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ar-SA" sz="2400" b="1" kern="1200">
              <a:solidFill>
                <a:prstClr val="white"/>
              </a:solidFill>
              <a:effectLst>
                <a:outerShdw blurRad="38100" dist="38100" dir="2700000" algn="tl">
                  <a:srgbClr val="000000">
                    <a:alpha val="43137"/>
                  </a:srgbClr>
                </a:outerShdw>
              </a:effectLst>
              <a:latin typeface="Aptos" panose="02110004020202020204"/>
              <a:ea typeface="+mn-ea"/>
              <a:cs typeface="+mn-cs"/>
            </a:rPr>
            <a:t>قوي</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FC02E9A0-A92D-4D0D-81CB-4823E15A9840}" type="parTrans" cxnId="{1CE5EC79-FBF3-43AF-A6B6-D7F702E1DD21}">
      <dgm:prSet custT="1"/>
      <dgm:spPr/>
      <dgm:t>
        <a:bodyPr/>
        <a:lstStyle/>
        <a:p>
          <a:endParaRPr lang="es-ES" sz="2400" b="1"/>
        </a:p>
      </dgm:t>
    </dgm:pt>
    <dgm:pt modelId="{010BA8EC-3456-40A5-BC34-E4EB009DBC33}" type="sibTrans" cxnId="{1CE5EC79-FBF3-43AF-A6B6-D7F702E1DD21}">
      <dgm:prSet/>
      <dgm:spPr/>
      <dgm:t>
        <a:bodyPr/>
        <a:lstStyle/>
        <a:p>
          <a:endParaRPr lang="es-ES" sz="24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pPr rtl="1"/>
          <a:r>
            <a:rPr lang="ar-SA" sz="2400" b="1" dirty="0">
              <a:effectLst>
                <a:outerShdw blurRad="38100" dist="38100" dir="2700000" algn="tl">
                  <a:srgbClr val="000000">
                    <a:alpha val="43137"/>
                  </a:srgbClr>
                </a:outerShdw>
              </a:effectLst>
            </a:rPr>
            <a:t>حَيَواني </a:t>
          </a:r>
          <a:r>
            <a:rPr lang="fr-FR" sz="2400" b="1" dirty="0">
              <a:effectLst>
                <a:outerShdw blurRad="38100" dist="38100" dir="2700000" algn="tl">
                  <a:srgbClr val="000000">
                    <a:alpha val="43137"/>
                  </a:srgbClr>
                </a:outerShdw>
              </a:effectLst>
            </a:rPr>
            <a:t>)</a:t>
          </a:r>
          <a:r>
            <a:rPr lang="ar-SA" sz="2400" b="1" dirty="0"/>
            <a:t>جسدًا طبيعيًا</a:t>
          </a:r>
          <a:r>
            <a:rPr lang="fr-FR" sz="2400" b="1" dirty="0"/>
            <a:t>(</a:t>
          </a:r>
          <a:endParaRPr lang="en" sz="2400" b="1" dirty="0">
            <a:effectLst>
              <a:outerShdw blurRad="38100" dist="38100" dir="2700000" algn="tl">
                <a:srgbClr val="000000">
                  <a:alpha val="43137"/>
                </a:srgbClr>
              </a:outerShdw>
            </a:effectLst>
          </a:endParaRPr>
        </a:p>
      </dgm:t>
    </dgm:pt>
    <dgm:pt modelId="{430224E0-7C8D-444E-88C4-2B53E9A65260}" type="parTrans" cxnId="{77C5814D-13F8-497C-AEA5-5AF69334A642}">
      <dgm:prSet custT="1"/>
      <dgm:spPr/>
      <dgm:t>
        <a:bodyPr/>
        <a:lstStyle/>
        <a:p>
          <a:endParaRPr lang="es-ES" sz="2400" b="1"/>
        </a:p>
      </dgm:t>
    </dgm:pt>
    <dgm:pt modelId="{32959191-C429-4879-8CA0-04B501617B43}" type="sibTrans" cxnId="{77C5814D-13F8-497C-AEA5-5AF69334A642}">
      <dgm:prSet/>
      <dgm:spPr/>
      <dgm:t>
        <a:bodyPr/>
        <a:lstStyle/>
        <a:p>
          <a:endParaRPr lang="es-ES" sz="24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روحي</a:t>
          </a:r>
          <a:endParaRPr lang="es-ES"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400" b="1"/>
        </a:p>
      </dgm:t>
    </dgm:pt>
    <dgm:pt modelId="{CA57C0D0-524E-41FD-8B95-B9198FB71724}" type="sibTrans" cxnId="{FB85EF1A-3001-4DE5-B1F3-A0499BE7CAE1}">
      <dgm:prSet/>
      <dgm:spPr/>
      <dgm:t>
        <a:bodyPr/>
        <a:lstStyle/>
        <a:p>
          <a:endParaRPr lang="es-ES" sz="2400" b="1"/>
        </a:p>
      </dgm:t>
    </dgm:pt>
    <dgm:pt modelId="{2807C02B-0B79-43EA-9FBB-5F51700CE2F0}" type="pres">
      <dgm:prSet presAssocID="{38695F70-793A-4A77-A3EB-78A8DE3E26A3}" presName="theList" presStyleCnt="0">
        <dgm:presLayoutVars>
          <dgm:dir val="rev"/>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custLinFactNeighborX="-2548" custLinFactNeighborY="32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8009246"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ar-SA" sz="2400" b="1" kern="1200" dirty="0">
              <a:solidFill>
                <a:schemeClr val="bg2">
                  <a:lumMod val="50000"/>
                </a:schemeClr>
              </a:solidFill>
            </a:rPr>
            <a:t>قيامة يسوع</a:t>
          </a:r>
          <a:endParaRPr lang="es-ES" sz="2400" kern="1200" dirty="0">
            <a:solidFill>
              <a:schemeClr val="bg2">
                <a:lumMod val="50000"/>
              </a:schemeClr>
            </a:solidFill>
          </a:endParaRPr>
        </a:p>
      </dsp:txBody>
      <dsp:txXfrm>
        <a:off x="8009246" y="0"/>
        <a:ext cx="3724564" cy="927946"/>
      </dsp:txXfrm>
    </dsp:sp>
    <dsp:sp modelId="{E09063D0-9535-4503-BD09-893DCAF454E0}">
      <dsp:nvSpPr>
        <dsp:cNvPr id="0" name=""/>
        <dsp:cNvSpPr/>
      </dsp:nvSpPr>
      <dsp:spPr>
        <a:xfrm>
          <a:off x="8112639"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هل كانت القيامة حدثا تاريخيا؟</a:t>
          </a:r>
          <a:br>
            <a:rPr lang="es-ES" sz="2000" b="1" kern="1200" dirty="0">
              <a:effectLst>
                <a:outerShdw blurRad="38100" dist="38100" dir="2700000" algn="tl">
                  <a:srgbClr val="000000">
                    <a:alpha val="43137"/>
                  </a:srgbClr>
                </a:outerShdw>
              </a:effectLst>
            </a:rPr>
          </a:br>
          <a:r>
            <a:rPr lang="ar-SA" sz="2000" b="1" kern="1200" dirty="0">
              <a:effectLst>
                <a:outerShdw blurRad="38100" dist="38100" dir="2700000" algn="tl">
                  <a:srgbClr val="000000">
                    <a:alpha val="43137"/>
                  </a:srgbClr>
                </a:outerShdw>
              </a:effectLst>
            </a:rPr>
            <a:t>(1 </a:t>
          </a:r>
          <a:r>
            <a:rPr lang="ar-SA" sz="2000" b="1" kern="1200" dirty="0" err="1">
              <a:effectLst>
                <a:outerShdw blurRad="38100" dist="38100" dir="2700000" algn="tl">
                  <a:srgbClr val="000000">
                    <a:alpha val="43137"/>
                  </a:srgbClr>
                </a:outerShdw>
              </a:effectLst>
            </a:rPr>
            <a:t>كورنثوس</a:t>
          </a:r>
          <a:r>
            <a:rPr lang="ar-SA" sz="2000" b="1" kern="1200" dirty="0">
              <a:effectLst>
                <a:outerShdw blurRad="38100" dist="38100" dir="2700000" algn="tl">
                  <a:srgbClr val="000000">
                    <a:alpha val="43137"/>
                  </a:srgbClr>
                </a:outerShdw>
              </a:effectLst>
            </a:rPr>
            <a:t> </a:t>
          </a:r>
          <a:r>
            <a:rPr lang="fr-FR" sz="2000" b="1" kern="1200" dirty="0">
              <a:effectLst>
                <a:outerShdw blurRad="38100" dist="38100" dir="2700000" algn="tl">
                  <a:srgbClr val="000000">
                    <a:alpha val="43137"/>
                  </a:srgbClr>
                </a:outerShdw>
              </a:effectLst>
            </a:rPr>
            <a:t>1:15</a:t>
          </a:r>
          <a:r>
            <a:rPr lang="ar-SA" sz="2000" b="1" kern="1200" dirty="0">
              <a:effectLst>
                <a:outerShdw blurRad="38100" dist="38100" dir="2700000" algn="tl">
                  <a:srgbClr val="000000">
                    <a:alpha val="43137"/>
                  </a:srgbClr>
                </a:outerShdw>
              </a:effectLst>
            </a:rPr>
            <a:t>-11)</a:t>
          </a:r>
          <a:endParaRPr lang="es-ES" sz="2000" kern="1200" dirty="0">
            <a:effectLst>
              <a:outerShdw blurRad="38100" dist="38100" dir="2700000" algn="tl">
                <a:srgbClr val="000000">
                  <a:alpha val="43137"/>
                </a:srgbClr>
              </a:outerShdw>
            </a:effectLst>
          </a:endParaRPr>
        </a:p>
      </dsp:txBody>
      <dsp:txXfrm>
        <a:off x="8171526"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ar-SA" sz="2400" b="1" kern="1200" dirty="0">
              <a:solidFill>
                <a:schemeClr val="accent3">
                  <a:lumMod val="50000"/>
                </a:schemeClr>
              </a:solidFill>
            </a:rPr>
            <a:t>نتائج قيامة يسوع المسيح</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ماذا لو لم يكن المسيح قد قام من بين الأموات؟</a:t>
          </a:r>
          <a:br>
            <a:rPr lang="es-ES" sz="2000" b="1" kern="1200" dirty="0">
              <a:effectLst>
                <a:outerShdw blurRad="38100" dist="38100" dir="2700000" algn="tl">
                  <a:srgbClr val="000000">
                    <a:alpha val="43137"/>
                  </a:srgbClr>
                </a:outerShdw>
              </a:effectLst>
            </a:rPr>
          </a:br>
          <a:r>
            <a:rPr lang="ar-SA" sz="2000" b="1" kern="1200" dirty="0">
              <a:effectLst>
                <a:outerShdw blurRad="38100" dist="38100" dir="2700000" algn="tl">
                  <a:srgbClr val="000000">
                    <a:alpha val="43137"/>
                  </a:srgbClr>
                </a:outerShdw>
              </a:effectLst>
            </a:rPr>
            <a:t>(1 </a:t>
          </a:r>
          <a:r>
            <a:rPr lang="ar-SA" sz="2000" b="1" kern="1200" dirty="0" err="1">
              <a:effectLst>
                <a:outerShdw blurRad="38100" dist="38100" dir="2700000" algn="tl">
                  <a:srgbClr val="000000">
                    <a:alpha val="43137"/>
                  </a:srgbClr>
                </a:outerShdw>
              </a:effectLst>
            </a:rPr>
            <a:t>كورنثوس</a:t>
          </a:r>
          <a:r>
            <a:rPr lang="ar-SA" sz="2000" b="1" kern="1200" dirty="0">
              <a:effectLst>
                <a:outerShdw blurRad="38100" dist="38100" dir="2700000" algn="tl">
                  <a:srgbClr val="000000">
                    <a:alpha val="43137"/>
                  </a:srgbClr>
                </a:outerShdw>
              </a:effectLst>
            </a:rPr>
            <a:t> </a:t>
          </a:r>
          <a:r>
            <a:rPr lang="fr-FR" sz="2000" b="1" kern="1200" dirty="0">
              <a:effectLst>
                <a:outerShdw blurRad="38100" dist="38100" dir="2700000" algn="tl">
                  <a:srgbClr val="000000">
                    <a:alpha val="43137"/>
                  </a:srgbClr>
                </a:outerShdw>
              </a:effectLst>
            </a:rPr>
            <a:t>12:15</a:t>
          </a:r>
          <a:r>
            <a:rPr lang="ar-SA" sz="2000" b="1" kern="1200" dirty="0">
              <a:effectLst>
                <a:outerShdw blurRad="38100" dist="38100" dir="2700000" algn="tl">
                  <a:srgbClr val="000000">
                    <a:alpha val="43137"/>
                  </a:srgbClr>
                </a:outerShdw>
              </a:effectLst>
            </a:rPr>
            <a:t>-19)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ما الذي يضمن القيامة؟</a:t>
          </a:r>
          <a:br>
            <a:rPr lang="es-ES" sz="2000" b="1" kern="1200" dirty="0">
              <a:effectLst>
                <a:outerShdw blurRad="38100" dist="38100" dir="2700000" algn="tl">
                  <a:srgbClr val="000000">
                    <a:alpha val="43137"/>
                  </a:srgbClr>
                </a:outerShdw>
              </a:effectLst>
            </a:rPr>
          </a:br>
          <a:r>
            <a:rPr lang="ar-SA" sz="2000" b="1" kern="1200" dirty="0">
              <a:effectLst>
                <a:outerShdw blurRad="38100" dist="38100" dir="2700000" algn="tl">
                  <a:srgbClr val="000000">
                    <a:alpha val="43137"/>
                  </a:srgbClr>
                </a:outerShdw>
              </a:effectLst>
            </a:rPr>
            <a:t>(1 </a:t>
          </a:r>
          <a:r>
            <a:rPr lang="ar-SA" sz="2000" b="1" kern="1200" dirty="0" err="1">
              <a:effectLst>
                <a:outerShdw blurRad="38100" dist="38100" dir="2700000" algn="tl">
                  <a:srgbClr val="000000">
                    <a:alpha val="43137"/>
                  </a:srgbClr>
                </a:outerShdw>
              </a:effectLst>
            </a:rPr>
            <a:t>كورنثوس</a:t>
          </a:r>
          <a:r>
            <a:rPr lang="ar-SA" sz="2000" b="1" kern="1200" dirty="0">
              <a:effectLst>
                <a:outerShdw blurRad="38100" dist="38100" dir="2700000" algn="tl">
                  <a:srgbClr val="000000">
                    <a:alpha val="43137"/>
                  </a:srgbClr>
                </a:outerShdw>
              </a:effectLst>
            </a:rPr>
            <a:t> </a:t>
          </a:r>
          <a:r>
            <a:rPr lang="fr-FR" sz="2000" b="1" kern="1200" dirty="0">
              <a:effectLst>
                <a:outerShdw blurRad="38100" dist="38100" dir="2700000" algn="tl">
                  <a:srgbClr val="000000">
                    <a:alpha val="43137"/>
                  </a:srgbClr>
                </a:outerShdw>
              </a:effectLst>
            </a:rPr>
            <a:t>20:15</a:t>
          </a:r>
          <a:r>
            <a:rPr lang="ar-SA" sz="2000" b="1" kern="1200" dirty="0">
              <a:effectLst>
                <a:outerShdw blurRad="38100" dist="38100" dir="2700000" algn="tl">
                  <a:srgbClr val="000000">
                    <a:alpha val="43137"/>
                  </a:srgbClr>
                </a:outerShdw>
              </a:effectLst>
            </a:rPr>
            <a:t>-34)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1432"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ar-SA" sz="2400" b="1" kern="1200" dirty="0">
              <a:solidFill>
                <a:schemeClr val="accent5">
                  <a:lumMod val="50000"/>
                </a:schemeClr>
              </a:solidFill>
            </a:rPr>
            <a:t>قيامتنا</a:t>
          </a:r>
          <a:endParaRPr lang="es-ES" sz="2400" kern="1200" dirty="0">
            <a:solidFill>
              <a:schemeClr val="accent5">
                <a:lumMod val="50000"/>
              </a:schemeClr>
            </a:solidFill>
          </a:endParaRPr>
        </a:p>
      </dsp:txBody>
      <dsp:txXfrm>
        <a:off x="1432" y="0"/>
        <a:ext cx="3724564" cy="927946"/>
      </dsp:txXfrm>
    </dsp:sp>
    <dsp:sp modelId="{D807EF26-A263-4449-8A79-4A86C860055E}">
      <dsp:nvSpPr>
        <dsp:cNvPr id="0" name=""/>
        <dsp:cNvSpPr/>
      </dsp:nvSpPr>
      <dsp:spPr>
        <a:xfrm>
          <a:off x="104826"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بأي جسد سنقوم؟</a:t>
          </a:r>
          <a:br>
            <a:rPr lang="es-ES" sz="2000" b="1" kern="1200" dirty="0">
              <a:effectLst>
                <a:outerShdw blurRad="38100" dist="38100" dir="2700000" algn="tl">
                  <a:srgbClr val="000000">
                    <a:alpha val="43137"/>
                  </a:srgbClr>
                </a:outerShdw>
              </a:effectLst>
            </a:rPr>
          </a:br>
          <a:r>
            <a:rPr lang="ar-SA" sz="2000" b="1" kern="1200" dirty="0">
              <a:effectLst>
                <a:outerShdw blurRad="38100" dist="38100" dir="2700000" algn="tl">
                  <a:srgbClr val="000000">
                    <a:alpha val="43137"/>
                  </a:srgbClr>
                </a:outerShdw>
              </a:effectLst>
            </a:rPr>
            <a:t>(1 </a:t>
          </a:r>
          <a:r>
            <a:rPr lang="ar-SA" sz="2000" b="1" kern="1200" dirty="0" err="1">
              <a:effectLst>
                <a:outerShdw blurRad="38100" dist="38100" dir="2700000" algn="tl">
                  <a:srgbClr val="000000">
                    <a:alpha val="43137"/>
                  </a:srgbClr>
                </a:outerShdw>
              </a:effectLst>
            </a:rPr>
            <a:t>كورنثوس</a:t>
          </a:r>
          <a:r>
            <a:rPr lang="ar-SA" sz="2000" b="1" kern="1200" dirty="0">
              <a:effectLst>
                <a:outerShdw blurRad="38100" dist="38100" dir="2700000" algn="tl">
                  <a:srgbClr val="000000">
                    <a:alpha val="43137"/>
                  </a:srgbClr>
                </a:outerShdw>
              </a:effectLst>
            </a:rPr>
            <a:t> 35:15-49)</a:t>
          </a:r>
          <a:endParaRPr lang="es-ES" sz="2000" kern="1200" dirty="0">
            <a:effectLst>
              <a:outerShdw blurRad="38100" dist="38100" dir="2700000" algn="tl">
                <a:srgbClr val="000000">
                  <a:alpha val="43137"/>
                </a:srgbClr>
              </a:outerShdw>
            </a:effectLst>
          </a:endParaRPr>
        </a:p>
      </dsp:txBody>
      <dsp:txXfrm>
        <a:off x="132142" y="956168"/>
        <a:ext cx="3463144" cy="877996"/>
      </dsp:txXfrm>
    </dsp:sp>
    <dsp:sp modelId="{7EA0F242-578F-439F-A6AE-1FCF616867CE}">
      <dsp:nvSpPr>
        <dsp:cNvPr id="0" name=""/>
        <dsp:cNvSpPr/>
      </dsp:nvSpPr>
      <dsp:spPr>
        <a:xfrm>
          <a:off x="104826"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متى سنقوم من جديد؟</a:t>
          </a:r>
          <a:br>
            <a:rPr lang="es-ES" sz="2000" b="1" kern="1200" dirty="0">
              <a:effectLst>
                <a:outerShdw blurRad="38100" dist="38100" dir="2700000" algn="tl">
                  <a:srgbClr val="000000">
                    <a:alpha val="43137"/>
                  </a:srgbClr>
                </a:outerShdw>
              </a:effectLst>
            </a:rPr>
          </a:br>
          <a:r>
            <a:rPr lang="ar-SA" sz="2000" b="1" kern="1200" dirty="0">
              <a:effectLst>
                <a:outerShdw blurRad="38100" dist="38100" dir="2700000" algn="tl">
                  <a:srgbClr val="000000">
                    <a:alpha val="43137"/>
                  </a:srgbClr>
                </a:outerShdw>
              </a:effectLst>
            </a:rPr>
            <a:t>(1 </a:t>
          </a:r>
          <a:r>
            <a:rPr lang="ar-SA" sz="2000" b="1" kern="1200" dirty="0" err="1">
              <a:effectLst>
                <a:outerShdw blurRad="38100" dist="38100" dir="2700000" algn="tl">
                  <a:srgbClr val="000000">
                    <a:alpha val="43137"/>
                  </a:srgbClr>
                </a:outerShdw>
              </a:effectLst>
            </a:rPr>
            <a:t>كورنثوس</a:t>
          </a:r>
          <a:r>
            <a:rPr lang="ar-SA" sz="2000" b="1" kern="1200" dirty="0">
              <a:effectLst>
                <a:outerShdw blurRad="38100" dist="38100" dir="2700000" algn="tl">
                  <a:srgbClr val="000000">
                    <a:alpha val="43137"/>
                  </a:srgbClr>
                </a:outerShdw>
              </a:effectLst>
            </a:rPr>
            <a:t> </a:t>
          </a:r>
          <a:r>
            <a:rPr lang="fr-FR" sz="2000" b="1" kern="1200" dirty="0">
              <a:effectLst>
                <a:outerShdw blurRad="38100" dist="38100" dir="2700000" algn="tl">
                  <a:srgbClr val="000000">
                    <a:alpha val="43137"/>
                  </a:srgbClr>
                </a:outerShdw>
              </a:effectLst>
            </a:rPr>
            <a:t>50:15</a:t>
          </a:r>
          <a:r>
            <a:rPr lang="ar-SA" sz="2000" b="1" kern="1200" dirty="0">
              <a:effectLst>
                <a:outerShdw blurRad="38100" dist="38100" dir="2700000" algn="tl">
                  <a:srgbClr val="000000">
                    <a:alpha val="43137"/>
                  </a:srgbClr>
                </a:outerShdw>
              </a:effectLst>
            </a:rPr>
            <a:t>-58)</a:t>
          </a:r>
          <a:endParaRPr lang="es-ES" sz="2000" kern="1200" dirty="0">
            <a:effectLst>
              <a:outerShdw blurRad="38100" dist="38100" dir="2700000" algn="tl">
                <a:srgbClr val="000000">
                  <a:alpha val="43137"/>
                </a:srgbClr>
              </a:outerShdw>
            </a:effectLst>
          </a:endParaRPr>
        </a:p>
      </dsp:txBody>
      <dsp:txXfrm>
        <a:off x="132142"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7011978"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يبشر به</a:t>
          </a:r>
          <a:endParaRPr lang="en" sz="2400" b="1" kern="1200" dirty="0">
            <a:effectLst>
              <a:outerShdw blurRad="38100" dist="38100" dir="2700000" algn="tl">
                <a:srgbClr val="000000">
                  <a:alpha val="43137"/>
                </a:srgbClr>
              </a:outerShdw>
            </a:effectLst>
          </a:endParaRPr>
        </a:p>
      </dsp:txBody>
      <dsp:txXfrm>
        <a:off x="7029662" y="17684"/>
        <a:ext cx="1500079" cy="568398"/>
      </dsp:txXfrm>
    </dsp:sp>
    <dsp:sp modelId="{AF37FF43-353A-4927-B701-7D3665336D78}">
      <dsp:nvSpPr>
        <dsp:cNvPr id="0" name=""/>
        <dsp:cNvSpPr/>
      </dsp:nvSpPr>
      <dsp:spPr>
        <a:xfrm rot="10800000">
          <a:off x="6532919"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p>
      </dsp:txBody>
      <dsp:txXfrm rot="10800000">
        <a:off x="6630573" y="187645"/>
        <a:ext cx="227860" cy="228474"/>
      </dsp:txXfrm>
    </dsp:sp>
    <dsp:sp modelId="{EAD085D7-2CFB-403A-908B-420116A5AECF}">
      <dsp:nvSpPr>
        <dsp:cNvPr id="0" name=""/>
        <dsp:cNvSpPr/>
      </dsp:nvSpPr>
      <dsp:spPr>
        <a:xfrm>
          <a:off x="4862352"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يتم استلامه</a:t>
          </a:r>
          <a:endParaRPr lang="en" sz="2400" b="1" kern="1200" dirty="0">
            <a:effectLst>
              <a:outerShdw blurRad="38100" dist="38100" dir="2700000" algn="tl">
                <a:srgbClr val="000000">
                  <a:alpha val="43137"/>
                </a:srgbClr>
              </a:outerShdw>
            </a:effectLst>
          </a:endParaRPr>
        </a:p>
      </dsp:txBody>
      <dsp:txXfrm>
        <a:off x="4880036" y="17684"/>
        <a:ext cx="1500079" cy="568398"/>
      </dsp:txXfrm>
    </dsp:sp>
    <dsp:sp modelId="{C5E937D9-F6F8-4C40-A5FD-52900AF2D166}">
      <dsp:nvSpPr>
        <dsp:cNvPr id="0" name=""/>
        <dsp:cNvSpPr/>
      </dsp:nvSpPr>
      <dsp:spPr>
        <a:xfrm rot="10800000">
          <a:off x="4383293"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p>
      </dsp:txBody>
      <dsp:txXfrm rot="10800000">
        <a:off x="4480947" y="187645"/>
        <a:ext cx="227860" cy="228474"/>
      </dsp:txXfrm>
    </dsp:sp>
    <dsp:sp modelId="{513371BA-BC18-4303-A20F-DD0852FD91EA}">
      <dsp:nvSpPr>
        <dsp:cNvPr id="0" name=""/>
        <dsp:cNvSpPr/>
      </dsp:nvSpPr>
      <dsp:spPr>
        <a:xfrm>
          <a:off x="2302485"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يصمد المرء فيه</a:t>
          </a:r>
          <a:endParaRPr lang="en" sz="2400" b="1" kern="1200" dirty="0">
            <a:effectLst>
              <a:outerShdw blurRad="38100" dist="38100" dir="2700000" algn="tl">
                <a:srgbClr val="000000">
                  <a:alpha val="43137"/>
                </a:srgbClr>
              </a:outerShdw>
            </a:effectLst>
          </a:endParaRPr>
        </a:p>
      </dsp:txBody>
      <dsp:txXfrm>
        <a:off x="2320169" y="17684"/>
        <a:ext cx="1910320" cy="568398"/>
      </dsp:txXfrm>
    </dsp:sp>
    <dsp:sp modelId="{304BD7EC-1449-4DA1-963A-84B74052439F}">
      <dsp:nvSpPr>
        <dsp:cNvPr id="0" name=""/>
        <dsp:cNvSpPr/>
      </dsp:nvSpPr>
      <dsp:spPr>
        <a:xfrm rot="10800000">
          <a:off x="1823426"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p>
      </dsp:txBody>
      <dsp:txXfrm rot="10800000">
        <a:off x="1921080" y="187645"/>
        <a:ext cx="227860" cy="228474"/>
      </dsp:txXfrm>
    </dsp:sp>
    <dsp:sp modelId="{F9596D62-913C-41FA-ADE4-FD54834BAACF}">
      <dsp:nvSpPr>
        <dsp:cNvPr id="0" name=""/>
        <dsp:cNvSpPr/>
      </dsp:nvSpPr>
      <dsp:spPr>
        <a:xfrm>
          <a:off x="602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tx1"/>
              </a:solidFill>
            </a:rPr>
            <a:t>الخلاص يتحقق</a:t>
          </a:r>
          <a:endParaRPr lang="es-ES" sz="2400" b="1" kern="1200" dirty="0">
            <a:solidFill>
              <a:schemeClr val="tx1"/>
            </a:solidFill>
          </a:endParaRPr>
        </a:p>
      </dsp:txBody>
      <dsp:txXfrm>
        <a:off x="2370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84823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tx1"/>
              </a:solidFill>
              <a:effectLst/>
            </a:rPr>
            <a:t>المسيح مات من أجل خطايانا</a:t>
          </a:r>
          <a:endParaRPr lang="en" sz="2400" b="1" kern="1200" dirty="0">
            <a:solidFill>
              <a:schemeClr val="tx1"/>
            </a:solidFill>
            <a:effectLst/>
          </a:endParaRPr>
        </a:p>
      </dsp:txBody>
      <dsp:txXfrm>
        <a:off x="5865916" y="17684"/>
        <a:ext cx="2664637" cy="568398"/>
      </dsp:txXfrm>
    </dsp:sp>
    <dsp:sp modelId="{AF37FF43-353A-4927-B701-7D3665336D78}">
      <dsp:nvSpPr>
        <dsp:cNvPr id="0" name=""/>
        <dsp:cNvSpPr/>
      </dsp:nvSpPr>
      <dsp:spPr>
        <a:xfrm rot="10800000">
          <a:off x="5224023"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p>
      </dsp:txBody>
      <dsp:txXfrm rot="10800000">
        <a:off x="5351266" y="153032"/>
        <a:ext cx="296899" cy="297700"/>
      </dsp:txXfrm>
    </dsp:sp>
    <dsp:sp modelId="{EAD085D7-2CFB-403A-908B-420116A5AECF}">
      <dsp:nvSpPr>
        <dsp:cNvPr id="0" name=""/>
        <dsp:cNvSpPr/>
      </dsp:nvSpPr>
      <dsp:spPr>
        <a:xfrm>
          <a:off x="3047293"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dirty="0">
              <a:solidFill>
                <a:schemeClr val="tx1"/>
              </a:solidFill>
              <a:effectLst/>
            </a:rPr>
            <a:t>دفن المسيح</a:t>
          </a:r>
          <a:endParaRPr lang="en" sz="2400" b="1" kern="1200" dirty="0">
            <a:solidFill>
              <a:schemeClr val="tx1"/>
            </a:solidFill>
            <a:effectLst/>
          </a:endParaRPr>
        </a:p>
      </dsp:txBody>
      <dsp:txXfrm>
        <a:off x="3064977" y="17684"/>
        <a:ext cx="1965303" cy="568398"/>
      </dsp:txXfrm>
    </dsp:sp>
    <dsp:sp modelId="{C5E937D9-F6F8-4C40-A5FD-52900AF2D166}">
      <dsp:nvSpPr>
        <dsp:cNvPr id="0" name=""/>
        <dsp:cNvSpPr/>
      </dsp:nvSpPr>
      <dsp:spPr>
        <a:xfrm rot="10800000">
          <a:off x="2423083"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p>
      </dsp:txBody>
      <dsp:txXfrm rot="10800000">
        <a:off x="2550326" y="153032"/>
        <a:ext cx="296899" cy="297700"/>
      </dsp:txXfrm>
    </dsp:sp>
    <dsp:sp modelId="{513371BA-BC18-4303-A20F-DD0852FD91EA}">
      <dsp:nvSpPr>
        <dsp:cNvPr id="0" name=""/>
        <dsp:cNvSpPr/>
      </dsp:nvSpPr>
      <dsp:spPr>
        <a:xfrm>
          <a:off x="5212"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قام المسيح مرة أخرى في اليوم الثالث</a:t>
          </a:r>
          <a:endParaRPr lang="es-ES" sz="2000" b="1" kern="1200" dirty="0">
            <a:effectLst>
              <a:outerShdw blurRad="38100" dist="38100" dir="2700000" algn="tl">
                <a:srgbClr val="000000">
                  <a:alpha val="43137"/>
                </a:srgbClr>
              </a:outerShdw>
            </a:effectLst>
          </a:endParaRPr>
        </a:p>
      </dsp:txBody>
      <dsp:txXfrm>
        <a:off x="22896"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7044751" y="0"/>
          <a:ext cx="1502068"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SA" sz="2000" b="1" kern="1200" dirty="0">
              <a:solidFill>
                <a:srgbClr val="6B00B4"/>
              </a:solidFill>
            </a:rPr>
            <a:t>بطرس والاثني عشر</a:t>
          </a:r>
          <a:endParaRPr lang="es-ES" sz="2000" b="1" kern="1200" dirty="0">
            <a:solidFill>
              <a:srgbClr val="6B00B4"/>
            </a:solidFill>
          </a:endParaRPr>
        </a:p>
      </dsp:txBody>
      <dsp:txXfrm>
        <a:off x="7062435" y="17684"/>
        <a:ext cx="1466700" cy="568398"/>
      </dsp:txXfrm>
    </dsp:sp>
    <dsp:sp modelId="{AF37FF43-353A-4927-B701-7D3665336D78}">
      <dsp:nvSpPr>
        <dsp:cNvPr id="0" name=""/>
        <dsp:cNvSpPr/>
      </dsp:nvSpPr>
      <dsp:spPr>
        <a:xfrm rot="10800000">
          <a:off x="6576106" y="115626"/>
          <a:ext cx="318438" cy="372512"/>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rot="10800000">
        <a:off x="6671637" y="190128"/>
        <a:ext cx="222907" cy="223508"/>
      </dsp:txXfrm>
    </dsp:sp>
    <dsp:sp modelId="{EAD085D7-2CFB-403A-908B-420116A5AECF}">
      <dsp:nvSpPr>
        <dsp:cNvPr id="0" name=""/>
        <dsp:cNvSpPr/>
      </dsp:nvSpPr>
      <dsp:spPr>
        <a:xfrm>
          <a:off x="4941856" y="0"/>
          <a:ext cx="1502068"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SA" sz="2000" b="1" kern="1200">
              <a:solidFill>
                <a:srgbClr val="6B00B4"/>
              </a:solidFill>
            </a:rPr>
            <a:t>أكثر من 500 أخ أو أخت</a:t>
          </a:r>
          <a:endParaRPr lang="es-ES" sz="2000" b="1" kern="1200" dirty="0">
            <a:solidFill>
              <a:srgbClr val="6B00B4"/>
            </a:solidFill>
          </a:endParaRPr>
        </a:p>
      </dsp:txBody>
      <dsp:txXfrm>
        <a:off x="4959540" y="17684"/>
        <a:ext cx="1466700" cy="568398"/>
      </dsp:txXfrm>
    </dsp:sp>
    <dsp:sp modelId="{C5E937D9-F6F8-4C40-A5FD-52900AF2D166}">
      <dsp:nvSpPr>
        <dsp:cNvPr id="0" name=""/>
        <dsp:cNvSpPr/>
      </dsp:nvSpPr>
      <dsp:spPr>
        <a:xfrm rot="10800000">
          <a:off x="4473211" y="115626"/>
          <a:ext cx="318438" cy="372512"/>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rot="10800000">
        <a:off x="4568742" y="190128"/>
        <a:ext cx="222907" cy="223508"/>
      </dsp:txXfrm>
    </dsp:sp>
    <dsp:sp modelId="{513371BA-BC18-4303-A20F-DD0852FD91EA}">
      <dsp:nvSpPr>
        <dsp:cNvPr id="0" name=""/>
        <dsp:cNvSpPr/>
      </dsp:nvSpPr>
      <dsp:spPr>
        <a:xfrm>
          <a:off x="2657916" y="0"/>
          <a:ext cx="1683112"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SA" sz="2000" b="1" kern="1200" dirty="0">
              <a:solidFill>
                <a:srgbClr val="6B00B4"/>
              </a:solidFill>
            </a:rPr>
            <a:t>يعقوب والرسل</a:t>
          </a:r>
          <a:endParaRPr lang="es-ES" sz="2000" b="1" kern="1200" dirty="0">
            <a:solidFill>
              <a:srgbClr val="6B00B4"/>
            </a:solidFill>
          </a:endParaRPr>
        </a:p>
      </dsp:txBody>
      <dsp:txXfrm>
        <a:off x="2675600" y="17684"/>
        <a:ext cx="1647744" cy="568398"/>
      </dsp:txXfrm>
    </dsp:sp>
    <dsp:sp modelId="{304BD7EC-1449-4DA1-963A-84B74052439F}">
      <dsp:nvSpPr>
        <dsp:cNvPr id="0" name=""/>
        <dsp:cNvSpPr/>
      </dsp:nvSpPr>
      <dsp:spPr>
        <a:xfrm rot="10800000">
          <a:off x="2189271" y="115626"/>
          <a:ext cx="318438" cy="372512"/>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rot="10800000">
        <a:off x="2284802" y="190128"/>
        <a:ext cx="222907" cy="223508"/>
      </dsp:txXfrm>
    </dsp:sp>
    <dsp:sp modelId="{F9596D62-913C-41FA-ADE4-FD54834BAACF}">
      <dsp:nvSpPr>
        <dsp:cNvPr id="0" name=""/>
        <dsp:cNvSpPr/>
      </dsp:nvSpPr>
      <dsp:spPr>
        <a:xfrm>
          <a:off x="6631" y="0"/>
          <a:ext cx="2050458"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SA" sz="2000" b="1" kern="1200" dirty="0">
              <a:solidFill>
                <a:srgbClr val="6B00B4"/>
              </a:solidFill>
            </a:rPr>
            <a:t>بولس «السِّقْط» أو «المولود قبل أوانه»</a:t>
          </a:r>
          <a:endParaRPr lang="es-ES" sz="2000" b="1" kern="1200" dirty="0">
            <a:solidFill>
              <a:srgbClr val="6B00B4"/>
            </a:solidFill>
          </a:endParaRPr>
        </a:p>
      </dsp:txBody>
      <dsp:txXfrm>
        <a:off x="24315" y="17684"/>
        <a:ext cx="2015090"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9482243" y="0"/>
          <a:ext cx="2358884" cy="2358884"/>
        </a:xfrm>
        <a:prstGeom prst="pie">
          <a:avLst>
            <a:gd name="adj1" fmla="val 16200000"/>
            <a:gd name="adj2" fmla="val 54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0" y="0"/>
          <a:ext cx="10661685" cy="2358884"/>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SA" sz="2000" b="1" kern="1200" dirty="0"/>
            <a:t>«إن كانت قيامة المسيح غير حقيقية، فإن الكرازة بالإنجيل تكون باطلة، أي فارغة من المعنى.» </a:t>
          </a:r>
          <a:r>
            <a:rPr lang="ar-SA" sz="1800" b="1" kern="1200" dirty="0"/>
            <a:t>( 1 </a:t>
          </a:r>
          <a:r>
            <a:rPr lang="ar-SA" sz="1800" b="1" kern="1200" dirty="0" err="1"/>
            <a:t>كورنثوس</a:t>
          </a:r>
          <a:r>
            <a:rPr lang="ar-SA" sz="1800" b="1" kern="1200" dirty="0"/>
            <a:t> 15: 14 أ)</a:t>
          </a:r>
          <a:endParaRPr lang="es-ES" sz="1800" kern="1200" dirty="0"/>
        </a:p>
      </dsp:txBody>
      <dsp:txXfrm>
        <a:off x="0" y="0"/>
        <a:ext cx="10661685" cy="377421"/>
      </dsp:txXfrm>
    </dsp:sp>
    <dsp:sp modelId="{08CB1732-E410-44DE-BAB3-B3DB1EF5E491}">
      <dsp:nvSpPr>
        <dsp:cNvPr id="0" name=""/>
        <dsp:cNvSpPr/>
      </dsp:nvSpPr>
      <dsp:spPr>
        <a:xfrm>
          <a:off x="9607474" y="293097"/>
          <a:ext cx="1863518" cy="1863518"/>
        </a:xfrm>
        <a:prstGeom prst="pie">
          <a:avLst>
            <a:gd name="adj1" fmla="val 16200000"/>
            <a:gd name="adj2" fmla="val 54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0" y="377421"/>
          <a:ext cx="10661685" cy="186351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r-SA" sz="2400" b="1" kern="1200" dirty="0"/>
            <a:t>إيماننا باطل [فارغ من المعنى] </a:t>
          </a:r>
          <a:r>
            <a:rPr lang="ar-SA" sz="2000" b="1" kern="1200" dirty="0"/>
            <a:t>(1 </a:t>
          </a:r>
          <a:r>
            <a:rPr lang="ar-SA" sz="2000" b="1" kern="1200" dirty="0" err="1"/>
            <a:t>كورنثوس</a:t>
          </a:r>
          <a:r>
            <a:rPr lang="ar-SA" sz="2000" b="1" kern="1200" dirty="0"/>
            <a:t> 14:15ب) </a:t>
          </a:r>
          <a:r>
            <a:rPr lang="ar-SA" sz="2400" b="1" kern="1200" dirty="0"/>
            <a:t>[عديم الفائدة] (</a:t>
          </a:r>
          <a:r>
            <a:rPr lang="ar-SA" sz="2000" b="1" kern="1200" dirty="0"/>
            <a:t>1 </a:t>
          </a:r>
          <a:r>
            <a:rPr lang="ar-SA" sz="2000" b="1" kern="1200" dirty="0" err="1"/>
            <a:t>كورنثوس</a:t>
          </a:r>
          <a:r>
            <a:rPr lang="ar-SA" sz="2000" b="1" kern="1200" dirty="0"/>
            <a:t> 17:15أ)</a:t>
          </a:r>
          <a:endParaRPr lang="es-ES" sz="2000" kern="1200" dirty="0"/>
        </a:p>
      </dsp:txBody>
      <dsp:txXfrm>
        <a:off x="0" y="377421"/>
        <a:ext cx="10661685" cy="377421"/>
      </dsp:txXfrm>
    </dsp:sp>
    <dsp:sp modelId="{07C7EC39-99BA-42BB-A972-C76C08FD5A7F}">
      <dsp:nvSpPr>
        <dsp:cNvPr id="0" name=""/>
        <dsp:cNvSpPr/>
      </dsp:nvSpPr>
      <dsp:spPr>
        <a:xfrm>
          <a:off x="9977608" y="754842"/>
          <a:ext cx="1368152" cy="1368152"/>
        </a:xfrm>
        <a:prstGeom prst="pie">
          <a:avLst>
            <a:gd name="adj1" fmla="val 16200000"/>
            <a:gd name="adj2" fmla="val 54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0" y="754842"/>
          <a:ext cx="10661685" cy="1368152"/>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b="1" kern="1200" dirty="0"/>
            <a:t>نحن شهود كذبة (1 </a:t>
          </a:r>
          <a:r>
            <a:rPr lang="ar-SA" sz="2400" b="1" kern="1200" dirty="0" err="1"/>
            <a:t>كورنثوس</a:t>
          </a:r>
          <a:r>
            <a:rPr lang="ar-SA" sz="2400" b="1" kern="1200" dirty="0"/>
            <a:t> 15:15</a:t>
          </a:r>
          <a:r>
            <a:rPr lang="fr-FR" sz="2400" b="1" kern="1200" dirty="0"/>
            <a:t>(</a:t>
          </a:r>
          <a:endParaRPr lang="es-ES" sz="2400" kern="1200" dirty="0"/>
        </a:p>
      </dsp:txBody>
      <dsp:txXfrm>
        <a:off x="0" y="754842"/>
        <a:ext cx="10661685" cy="377421"/>
      </dsp:txXfrm>
    </dsp:sp>
    <dsp:sp modelId="{01D62694-46A6-4FA3-9691-3354DD0B7495}">
      <dsp:nvSpPr>
        <dsp:cNvPr id="0" name=""/>
        <dsp:cNvSpPr/>
      </dsp:nvSpPr>
      <dsp:spPr>
        <a:xfrm>
          <a:off x="10225291" y="1132264"/>
          <a:ext cx="872787" cy="872787"/>
        </a:xfrm>
        <a:prstGeom prst="pie">
          <a:avLst>
            <a:gd name="adj1" fmla="val 16200000"/>
            <a:gd name="adj2" fmla="val 54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0" y="1132334"/>
          <a:ext cx="10661685" cy="872787"/>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b="1" kern="1200" dirty="0"/>
            <a:t>ما زلنا في خطايانا (1 </a:t>
          </a:r>
          <a:r>
            <a:rPr lang="ar-SA" sz="2400" b="1" kern="1200" dirty="0" err="1"/>
            <a:t>كورنثوس</a:t>
          </a:r>
          <a:r>
            <a:rPr lang="ar-SA" sz="2400" b="1" kern="1200" dirty="0"/>
            <a:t> </a:t>
          </a:r>
          <a:r>
            <a:rPr lang="fr-FR" sz="2400" b="1" kern="1200" dirty="0"/>
            <a:t>17:15</a:t>
          </a:r>
          <a:r>
            <a:rPr lang="ar-SA" sz="2400" b="1" kern="1200" dirty="0"/>
            <a:t>ب)</a:t>
          </a:r>
          <a:endParaRPr lang="es-ES" sz="2400" kern="1200" dirty="0"/>
        </a:p>
      </dsp:txBody>
      <dsp:txXfrm>
        <a:off x="0" y="1132334"/>
        <a:ext cx="10661685" cy="377421"/>
      </dsp:txXfrm>
    </dsp:sp>
    <dsp:sp modelId="{36461A45-8793-413D-9A01-83C1F803C4B6}">
      <dsp:nvSpPr>
        <dsp:cNvPr id="0" name=""/>
        <dsp:cNvSpPr/>
      </dsp:nvSpPr>
      <dsp:spPr>
        <a:xfrm>
          <a:off x="10472974" y="1509685"/>
          <a:ext cx="377421" cy="377421"/>
        </a:xfrm>
        <a:prstGeom prst="pie">
          <a:avLst>
            <a:gd name="adj1" fmla="val 16200000"/>
            <a:gd name="adj2" fmla="val 54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0" y="1509685"/>
          <a:ext cx="10661685" cy="377421"/>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bg1"/>
              </a:solidFill>
              <a:effectLst>
                <a:outerShdw blurRad="38100" dist="38100" dir="2700000" algn="tl">
                  <a:srgbClr val="000000">
                    <a:alpha val="43137"/>
                  </a:srgbClr>
                </a:outerShdw>
              </a:effectLst>
            </a:rPr>
            <a:t>الذين ماتوا لن يعودوا إلى الحياة (1 </a:t>
          </a:r>
          <a:r>
            <a:rPr lang="ar-SA" sz="2400" b="1" kern="1200" dirty="0" err="1">
              <a:solidFill>
                <a:schemeClr val="bg1"/>
              </a:solidFill>
              <a:effectLst>
                <a:outerShdw blurRad="38100" dist="38100" dir="2700000" algn="tl">
                  <a:srgbClr val="000000">
                    <a:alpha val="43137"/>
                  </a:srgbClr>
                </a:outerShdw>
              </a:effectLst>
            </a:rPr>
            <a:t>كورنثوس</a:t>
          </a:r>
          <a:r>
            <a:rPr lang="ar-SA" sz="2400" b="1" kern="1200" dirty="0">
              <a:solidFill>
                <a:schemeClr val="bg1"/>
              </a:solidFill>
              <a:effectLst>
                <a:outerShdw blurRad="38100" dist="38100" dir="2700000" algn="tl">
                  <a:srgbClr val="000000">
                    <a:alpha val="43137"/>
                  </a:srgbClr>
                </a:outerShdw>
              </a:effectLst>
            </a:rPr>
            <a:t> </a:t>
          </a:r>
          <a:r>
            <a:rPr lang="fr-FR" sz="2400" b="1" kern="1200" dirty="0">
              <a:solidFill>
                <a:schemeClr val="bg1"/>
              </a:solidFill>
              <a:effectLst>
                <a:outerShdw blurRad="38100" dist="38100" dir="2700000" algn="tl">
                  <a:srgbClr val="000000">
                    <a:alpha val="43137"/>
                  </a:srgbClr>
                </a:outerShdw>
              </a:effectLst>
            </a:rPr>
            <a:t>18:15</a:t>
          </a:r>
          <a:r>
            <a:rPr lang="ar-SA" sz="2400" b="1" kern="1200" dirty="0">
              <a:solidFill>
                <a:schemeClr val="bg1"/>
              </a:solidFill>
              <a:effectLst>
                <a:outerShdw blurRad="38100" dist="38100" dir="2700000" algn="tl">
                  <a:srgbClr val="000000">
                    <a:alpha val="43137"/>
                  </a:srgbClr>
                </a:outerShdw>
              </a:effectLst>
            </a:rPr>
            <a:t>)</a:t>
          </a:r>
          <a:endParaRPr lang="es-ES" sz="2400" kern="1200" dirty="0">
            <a:solidFill>
              <a:schemeClr val="bg1"/>
            </a:solidFill>
            <a:effectLst>
              <a:outerShdw blurRad="38100" dist="38100" dir="2700000" algn="tl">
                <a:srgbClr val="000000">
                  <a:alpha val="43137"/>
                </a:srgbClr>
              </a:outerShdw>
            </a:effectLst>
          </a:endParaRPr>
        </a:p>
      </dsp:txBody>
      <dsp:txXfrm>
        <a:off x="0" y="1509685"/>
        <a:ext cx="10661685" cy="3774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0"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3649346" y="197276"/>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9426919" y="197276"/>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6290001" y="127990"/>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9217846" y="0"/>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9496660" y="1529097"/>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t>1 </a:t>
          </a:r>
          <a:r>
            <a:rPr lang="ar-SA" sz="1400" b="1" kern="1200" dirty="0" err="1"/>
            <a:t>كورنثوس</a:t>
          </a:r>
          <a:r>
            <a:rPr lang="ar-SA" sz="1400" b="1" kern="1200" dirty="0"/>
            <a:t> </a:t>
          </a:r>
          <a:r>
            <a:rPr lang="fr-FR" sz="1400" b="1" kern="1200" dirty="0"/>
            <a:t>30:15</a:t>
          </a:r>
          <a:r>
            <a:rPr lang="ar-SA" sz="1400" b="1" kern="1200" dirty="0"/>
            <a:t>-32</a:t>
          </a:r>
          <a:endParaRPr lang="es-ES" sz="1400" kern="1200" dirty="0"/>
        </a:p>
      </dsp:txBody>
      <dsp:txXfrm>
        <a:off x="9496660" y="1529097"/>
        <a:ext cx="2114930" cy="193663"/>
      </dsp:txXfrm>
    </dsp:sp>
    <dsp:sp modelId="{6A701035-EFDB-4B6C-B7A0-DE80378EE925}">
      <dsp:nvSpPr>
        <dsp:cNvPr id="0" name=""/>
        <dsp:cNvSpPr/>
      </dsp:nvSpPr>
      <dsp:spPr>
        <a:xfrm>
          <a:off x="6446606"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r" defTabSz="1066800" rtl="1">
            <a:lnSpc>
              <a:spcPct val="90000"/>
            </a:lnSpc>
            <a:spcBef>
              <a:spcPct val="0"/>
            </a:spcBef>
            <a:spcAft>
              <a:spcPct val="35000"/>
            </a:spcAft>
            <a:buNone/>
          </a:pPr>
          <a:r>
            <a:rPr lang="ar-SA" sz="2400" b="1" kern="1200" dirty="0"/>
            <a:t>من المفيد أن تبشر بالإنجيل، حتى لو كان ذلك يتضمن المعاناة أو الخطر.</a:t>
          </a:r>
          <a:endParaRPr lang="es-ES" sz="2400" kern="1200" dirty="0"/>
        </a:p>
      </dsp:txBody>
      <dsp:txXfrm>
        <a:off x="6446606" y="185191"/>
        <a:ext cx="2659139" cy="1631523"/>
      </dsp:txXfrm>
    </dsp:sp>
    <dsp:sp modelId="{8763741F-B3F3-44DB-8758-2F6FDA227D2A}">
      <dsp:nvSpPr>
        <dsp:cNvPr id="0" name=""/>
        <dsp:cNvSpPr/>
      </dsp:nvSpPr>
      <dsp:spPr>
        <a:xfrm>
          <a:off x="3411196" y="0"/>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3731604" y="1538245"/>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ctr" defTabSz="622300" rtl="1">
            <a:lnSpc>
              <a:spcPct val="90000"/>
            </a:lnSpc>
            <a:spcBef>
              <a:spcPct val="0"/>
            </a:spcBef>
            <a:spcAft>
              <a:spcPct val="35000"/>
            </a:spcAft>
            <a:buNone/>
          </a:pPr>
          <a:r>
            <a:rPr lang="ar-SA" sz="1400" b="1" kern="1200" dirty="0"/>
            <a:t>1 </a:t>
          </a:r>
          <a:r>
            <a:rPr lang="ar-SA" sz="1400" b="1" kern="1200" dirty="0" err="1"/>
            <a:t>كورنثوس</a:t>
          </a:r>
          <a:r>
            <a:rPr lang="ar-SA" sz="1400" b="1" kern="1200" dirty="0"/>
            <a:t> </a:t>
          </a:r>
          <a:r>
            <a:rPr lang="fr-FR" sz="1400" b="1" kern="1200" dirty="0"/>
            <a:t>33:15</a:t>
          </a:r>
          <a:r>
            <a:rPr lang="ar-SA" sz="1400" b="1" kern="1200" dirty="0"/>
            <a:t>-34</a:t>
          </a:r>
          <a:endParaRPr lang="es-ES" sz="1400" kern="1200" dirty="0"/>
        </a:p>
      </dsp:txBody>
      <dsp:txXfrm>
        <a:off x="3731604" y="1538245"/>
        <a:ext cx="2114930" cy="193663"/>
      </dsp:txXfrm>
    </dsp:sp>
    <dsp:sp modelId="{33F95000-01A7-40D4-B95E-9A5C63CA5C7F}">
      <dsp:nvSpPr>
        <dsp:cNvPr id="0" name=""/>
        <dsp:cNvSpPr/>
      </dsp:nvSpPr>
      <dsp:spPr>
        <a:xfrm>
          <a:off x="118892" y="197276"/>
          <a:ext cx="3213933"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r" defTabSz="1066800" rtl="1">
            <a:lnSpc>
              <a:spcPct val="90000"/>
            </a:lnSpc>
            <a:spcBef>
              <a:spcPct val="0"/>
            </a:spcBef>
            <a:spcAft>
              <a:spcPct val="35000"/>
            </a:spcAft>
            <a:buNone/>
          </a:pPr>
          <a:r>
            <a:rPr lang="ar-SA" sz="2400" b="1" kern="1200" dirty="0"/>
            <a:t>من المفيد أن تعيش حياة تتوافق مع المبادئ الكتابية.</a:t>
          </a:r>
          <a:endParaRPr lang="es-ES" sz="2400" kern="1200" dirty="0"/>
        </a:p>
      </dsp:txBody>
      <dsp:txXfrm>
        <a:off x="118892" y="197276"/>
        <a:ext cx="3213933"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8968311" y="2588"/>
          <a:ext cx="2581098"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أجسام النباتات (1 </a:t>
          </a:r>
          <a:r>
            <a:rPr lang="ar-SA" sz="2000" b="1" kern="1200" dirty="0" err="1">
              <a:effectLst>
                <a:outerShdw blurRad="38100" dist="38100" dir="2700000" algn="tl">
                  <a:srgbClr val="000000">
                    <a:alpha val="43137"/>
                  </a:srgbClr>
                </a:outerShdw>
              </a:effectLst>
            </a:rPr>
            <a:t>كورنثوس</a:t>
          </a:r>
          <a:r>
            <a:rPr lang="ar-SA" sz="2000" b="1" kern="1200" dirty="0">
              <a:effectLst>
                <a:outerShdw blurRad="38100" dist="38100" dir="2700000" algn="tl">
                  <a:srgbClr val="000000">
                    <a:alpha val="43137"/>
                  </a:srgbClr>
                </a:outerShdw>
              </a:effectLst>
            </a:rPr>
            <a:t> 35:15-38)</a:t>
          </a:r>
          <a:endParaRPr lang="en" sz="2000" b="1" kern="1200" dirty="0">
            <a:effectLst>
              <a:outerShdw blurRad="38100" dist="38100" dir="2700000" algn="tl">
                <a:srgbClr val="000000">
                  <a:alpha val="43137"/>
                </a:srgbClr>
              </a:outerShdw>
            </a:effectLst>
          </a:endParaRPr>
        </a:p>
      </dsp:txBody>
      <dsp:txXfrm>
        <a:off x="8992472" y="26749"/>
        <a:ext cx="2532776" cy="776610"/>
      </dsp:txXfrm>
    </dsp:sp>
    <dsp:sp modelId="{C94284E4-4B8D-4B2D-A37B-2C61F832A784}">
      <dsp:nvSpPr>
        <dsp:cNvPr id="0" name=""/>
        <dsp:cNvSpPr/>
      </dsp:nvSpPr>
      <dsp:spPr>
        <a:xfrm>
          <a:off x="11033197" y="827520"/>
          <a:ext cx="258103" cy="618699"/>
        </a:xfrm>
        <a:custGeom>
          <a:avLst/>
          <a:gdLst/>
          <a:ahLst/>
          <a:cxnLst/>
          <a:rect l="0" t="0" r="0" b="0"/>
          <a:pathLst>
            <a:path>
              <a:moveTo>
                <a:pt x="258103" y="0"/>
              </a:moveTo>
              <a:lnTo>
                <a:pt x="258103" y="618699"/>
              </a:lnTo>
              <a:lnTo>
                <a:pt x="0"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9358439"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تزرع بذرة</a:t>
          </a:r>
          <a:endParaRPr lang="en" sz="2000" b="1" kern="1200" dirty="0"/>
        </a:p>
      </dsp:txBody>
      <dsp:txXfrm>
        <a:off x="9382600" y="1057914"/>
        <a:ext cx="1626436" cy="776610"/>
      </dsp:txXfrm>
    </dsp:sp>
    <dsp:sp modelId="{0933BDD9-F2D0-49A9-A165-78860350DEC7}">
      <dsp:nvSpPr>
        <dsp:cNvPr id="0" name=""/>
        <dsp:cNvSpPr/>
      </dsp:nvSpPr>
      <dsp:spPr>
        <a:xfrm>
          <a:off x="11033197" y="827520"/>
          <a:ext cx="258103" cy="1649865"/>
        </a:xfrm>
        <a:custGeom>
          <a:avLst/>
          <a:gdLst/>
          <a:ahLst/>
          <a:cxnLst/>
          <a:rect l="0" t="0" r="0" b="0"/>
          <a:pathLst>
            <a:path>
              <a:moveTo>
                <a:pt x="258103" y="0"/>
              </a:moveTo>
              <a:lnTo>
                <a:pt x="258103" y="1649865"/>
              </a:lnTo>
              <a:lnTo>
                <a:pt x="0"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9358439"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يتم حصاد حبوب</a:t>
          </a:r>
          <a:endParaRPr lang="en" sz="2000" b="1" kern="1200" dirty="0"/>
        </a:p>
      </dsp:txBody>
      <dsp:txXfrm>
        <a:off x="9382600" y="2089080"/>
        <a:ext cx="1626436" cy="776610"/>
      </dsp:txXfrm>
    </dsp:sp>
    <dsp:sp modelId="{6DB5249E-54A5-4E4D-B91C-22C0EA6AC01F}">
      <dsp:nvSpPr>
        <dsp:cNvPr id="0" name=""/>
        <dsp:cNvSpPr/>
      </dsp:nvSpPr>
      <dsp:spPr>
        <a:xfrm>
          <a:off x="11033197" y="827520"/>
          <a:ext cx="258103" cy="3039827"/>
        </a:xfrm>
        <a:custGeom>
          <a:avLst/>
          <a:gdLst/>
          <a:ahLst/>
          <a:cxnLst/>
          <a:rect l="0" t="0" r="0" b="0"/>
          <a:pathLst>
            <a:path>
              <a:moveTo>
                <a:pt x="258103" y="0"/>
              </a:moveTo>
              <a:lnTo>
                <a:pt x="258103" y="3039827"/>
              </a:lnTo>
              <a:lnTo>
                <a:pt x="0"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9358439"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الله يمنح كل نبات الجسد الذي يريده.</a:t>
          </a:r>
          <a:endParaRPr lang="en" sz="2000" b="1" kern="1200" dirty="0"/>
        </a:p>
      </dsp:txBody>
      <dsp:txXfrm>
        <a:off x="9403618" y="3141264"/>
        <a:ext cx="1584400" cy="1452167"/>
      </dsp:txXfrm>
    </dsp:sp>
    <dsp:sp modelId="{C8021089-B230-4D87-BD3F-792B4E9123A7}">
      <dsp:nvSpPr>
        <dsp:cNvPr id="0" name=""/>
        <dsp:cNvSpPr/>
      </dsp:nvSpPr>
      <dsp:spPr>
        <a:xfrm>
          <a:off x="5266212"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الأجساد المادية (1 </a:t>
          </a:r>
          <a:r>
            <a:rPr lang="ar-SA"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كورنثوس</a:t>
          </a:r>
          <a:r>
            <a:rPr lang="ar-SA"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39:15)</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290373" y="26749"/>
        <a:ext cx="2346638" cy="776610"/>
      </dsp:txXfrm>
    </dsp:sp>
    <dsp:sp modelId="{DAF60192-D6D1-4D2E-B227-8EF4E2EDCDAA}">
      <dsp:nvSpPr>
        <dsp:cNvPr id="0" name=""/>
        <dsp:cNvSpPr/>
      </dsp:nvSpPr>
      <dsp:spPr>
        <a:xfrm>
          <a:off x="7182237" y="827520"/>
          <a:ext cx="239440" cy="618699"/>
        </a:xfrm>
        <a:custGeom>
          <a:avLst/>
          <a:gdLst/>
          <a:ahLst/>
          <a:cxnLst/>
          <a:rect l="0" t="0" r="0" b="0"/>
          <a:pathLst>
            <a:path>
              <a:moveTo>
                <a:pt x="239440" y="0"/>
              </a:moveTo>
              <a:lnTo>
                <a:pt x="239440" y="618699"/>
              </a:lnTo>
              <a:lnTo>
                <a:pt x="0"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457613"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أجساد الرجال</a:t>
          </a:r>
          <a:endParaRPr lang="en" sz="2000" b="1" kern="1200" dirty="0"/>
        </a:p>
      </dsp:txBody>
      <dsp:txXfrm>
        <a:off x="5481774" y="1057914"/>
        <a:ext cx="1676301" cy="776610"/>
      </dsp:txXfrm>
    </dsp:sp>
    <dsp:sp modelId="{EC35F03B-0CF8-4112-B2C9-C48F189858B5}">
      <dsp:nvSpPr>
        <dsp:cNvPr id="0" name=""/>
        <dsp:cNvSpPr/>
      </dsp:nvSpPr>
      <dsp:spPr>
        <a:xfrm>
          <a:off x="7182237" y="827520"/>
          <a:ext cx="239440" cy="1649865"/>
        </a:xfrm>
        <a:custGeom>
          <a:avLst/>
          <a:gdLst/>
          <a:ahLst/>
          <a:cxnLst/>
          <a:rect l="0" t="0" r="0" b="0"/>
          <a:pathLst>
            <a:path>
              <a:moveTo>
                <a:pt x="239440" y="0"/>
              </a:moveTo>
              <a:lnTo>
                <a:pt x="239440" y="1649865"/>
              </a:lnTo>
              <a:lnTo>
                <a:pt x="0"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457613"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أجسام الحيوانات</a:t>
          </a:r>
          <a:endParaRPr lang="en" sz="2000" b="1" kern="1200" dirty="0"/>
        </a:p>
      </dsp:txBody>
      <dsp:txXfrm>
        <a:off x="5481774" y="2089080"/>
        <a:ext cx="1676301" cy="776610"/>
      </dsp:txXfrm>
    </dsp:sp>
    <dsp:sp modelId="{CD59F1B2-2183-4DE4-9A54-E6B7F784E8AF}">
      <dsp:nvSpPr>
        <dsp:cNvPr id="0" name=""/>
        <dsp:cNvSpPr/>
      </dsp:nvSpPr>
      <dsp:spPr>
        <a:xfrm>
          <a:off x="7182237" y="827520"/>
          <a:ext cx="239440" cy="2681031"/>
        </a:xfrm>
        <a:custGeom>
          <a:avLst/>
          <a:gdLst/>
          <a:ahLst/>
          <a:cxnLst/>
          <a:rect l="0" t="0" r="0" b="0"/>
          <a:pathLst>
            <a:path>
              <a:moveTo>
                <a:pt x="239440" y="0"/>
              </a:moveTo>
              <a:lnTo>
                <a:pt x="239440" y="2681031"/>
              </a:lnTo>
              <a:lnTo>
                <a:pt x="0"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457613"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جسم السمك</a:t>
          </a:r>
          <a:endParaRPr lang="en" sz="2000" b="1" kern="1200" dirty="0"/>
        </a:p>
      </dsp:txBody>
      <dsp:txXfrm>
        <a:off x="5481774" y="3120246"/>
        <a:ext cx="1676301" cy="776610"/>
      </dsp:txXfrm>
    </dsp:sp>
    <dsp:sp modelId="{3AE0B4EB-2648-4B42-9DFA-C5C6651BDD41}">
      <dsp:nvSpPr>
        <dsp:cNvPr id="0" name=""/>
        <dsp:cNvSpPr/>
      </dsp:nvSpPr>
      <dsp:spPr>
        <a:xfrm>
          <a:off x="7182237" y="827520"/>
          <a:ext cx="239440" cy="3712196"/>
        </a:xfrm>
        <a:custGeom>
          <a:avLst/>
          <a:gdLst/>
          <a:ahLst/>
          <a:cxnLst/>
          <a:rect l="0" t="0" r="0" b="0"/>
          <a:pathLst>
            <a:path>
              <a:moveTo>
                <a:pt x="239440" y="0"/>
              </a:moveTo>
              <a:lnTo>
                <a:pt x="239440" y="3712196"/>
              </a:lnTo>
              <a:lnTo>
                <a:pt x="0"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457613"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جسم الطائر</a:t>
          </a:r>
          <a:endParaRPr lang="en" sz="2000" b="1" kern="1200" dirty="0"/>
        </a:p>
      </dsp:txBody>
      <dsp:txXfrm>
        <a:off x="5481774" y="4151412"/>
        <a:ext cx="1676301" cy="776610"/>
      </dsp:txXfrm>
    </dsp:sp>
    <dsp:sp modelId="{75E7BD7E-4879-42B4-B986-94E1652A0B9C}">
      <dsp:nvSpPr>
        <dsp:cNvPr id="0" name=""/>
        <dsp:cNvSpPr/>
      </dsp:nvSpPr>
      <dsp:spPr>
        <a:xfrm>
          <a:off x="1280814"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الأجسام السماوية</a:t>
          </a:r>
          <a:br>
            <a:rPr lang="es-ES" sz="2000" b="1" kern="1200" dirty="0">
              <a:effectLst>
                <a:outerShdw blurRad="38100" dist="38100" dir="2700000" algn="tl">
                  <a:srgbClr val="000000">
                    <a:alpha val="43137"/>
                  </a:srgbClr>
                </a:outerShdw>
              </a:effectLst>
            </a:rPr>
          </a:br>
          <a:r>
            <a:rPr lang="ar-SA" sz="2000" b="1" kern="1200" dirty="0">
              <a:effectLst>
                <a:outerShdw blurRad="38100" dist="38100" dir="2700000" algn="tl">
                  <a:srgbClr val="000000">
                    <a:alpha val="43137"/>
                  </a:srgbClr>
                </a:outerShdw>
              </a:effectLst>
            </a:rPr>
            <a:t>(1 </a:t>
          </a:r>
          <a:r>
            <a:rPr lang="ar-SA" sz="2000" b="1" kern="1200" dirty="0" err="1">
              <a:effectLst>
                <a:outerShdw blurRad="38100" dist="38100" dir="2700000" algn="tl">
                  <a:srgbClr val="000000">
                    <a:alpha val="43137"/>
                  </a:srgbClr>
                </a:outerShdw>
              </a:effectLst>
            </a:rPr>
            <a:t>كورنثوس</a:t>
          </a:r>
          <a:r>
            <a:rPr lang="ar-SA" sz="2000" b="1" kern="1200" dirty="0">
              <a:effectLst>
                <a:outerShdw blurRad="38100" dist="38100" dir="2700000" algn="tl">
                  <a:srgbClr val="000000">
                    <a:alpha val="43137"/>
                  </a:srgbClr>
                </a:outerShdw>
              </a:effectLst>
            </a:rPr>
            <a:t> 40:15-41)</a:t>
          </a:r>
          <a:endParaRPr lang="en" sz="2000" b="1" kern="1200" dirty="0">
            <a:effectLst>
              <a:outerShdw blurRad="38100" dist="38100" dir="2700000" algn="tl">
                <a:srgbClr val="000000">
                  <a:alpha val="43137"/>
                </a:srgbClr>
              </a:outerShdw>
            </a:effectLst>
          </a:endParaRPr>
        </a:p>
      </dsp:txBody>
      <dsp:txXfrm>
        <a:off x="1304975" y="26749"/>
        <a:ext cx="2346638" cy="776610"/>
      </dsp:txXfrm>
    </dsp:sp>
    <dsp:sp modelId="{080482EF-64D4-407D-9F37-9F686C33AA9D}">
      <dsp:nvSpPr>
        <dsp:cNvPr id="0" name=""/>
        <dsp:cNvSpPr/>
      </dsp:nvSpPr>
      <dsp:spPr>
        <a:xfrm>
          <a:off x="3196700" y="827520"/>
          <a:ext cx="239578" cy="618699"/>
        </a:xfrm>
        <a:custGeom>
          <a:avLst/>
          <a:gdLst/>
          <a:ahLst/>
          <a:cxnLst/>
          <a:rect l="0" t="0" r="0" b="0"/>
          <a:pathLst>
            <a:path>
              <a:moveTo>
                <a:pt x="239578" y="0"/>
              </a:moveTo>
              <a:lnTo>
                <a:pt x="239578" y="618699"/>
              </a:lnTo>
              <a:lnTo>
                <a:pt x="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1560839"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مَجْدُ الشَّمْسِ</a:t>
          </a:r>
          <a:endParaRPr lang="es-ES" sz="2000" b="1" kern="1200" dirty="0"/>
        </a:p>
      </dsp:txBody>
      <dsp:txXfrm>
        <a:off x="1585000" y="1057914"/>
        <a:ext cx="1587539" cy="776610"/>
      </dsp:txXfrm>
    </dsp:sp>
    <dsp:sp modelId="{A0104389-F205-4474-92E5-DC86EFA32F1C}">
      <dsp:nvSpPr>
        <dsp:cNvPr id="0" name=""/>
        <dsp:cNvSpPr/>
      </dsp:nvSpPr>
      <dsp:spPr>
        <a:xfrm>
          <a:off x="3196700" y="827520"/>
          <a:ext cx="239578" cy="1649865"/>
        </a:xfrm>
        <a:custGeom>
          <a:avLst/>
          <a:gdLst/>
          <a:ahLst/>
          <a:cxnLst/>
          <a:rect l="0" t="0" r="0" b="0"/>
          <a:pathLst>
            <a:path>
              <a:moveTo>
                <a:pt x="239578" y="0"/>
              </a:moveTo>
              <a:lnTo>
                <a:pt x="239578" y="1649865"/>
              </a:lnTo>
              <a:lnTo>
                <a:pt x="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1560839"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مَجْدُ 
 القمر</a:t>
          </a:r>
          <a:endParaRPr lang="es-ES" sz="2000" b="1" kern="1200" dirty="0"/>
        </a:p>
      </dsp:txBody>
      <dsp:txXfrm>
        <a:off x="1585000" y="2089080"/>
        <a:ext cx="1587539" cy="776610"/>
      </dsp:txXfrm>
    </dsp:sp>
    <dsp:sp modelId="{076922B2-91FC-4EC3-8EC3-A3073777D848}">
      <dsp:nvSpPr>
        <dsp:cNvPr id="0" name=""/>
        <dsp:cNvSpPr/>
      </dsp:nvSpPr>
      <dsp:spPr>
        <a:xfrm>
          <a:off x="3196700" y="827520"/>
          <a:ext cx="239578" cy="2681031"/>
        </a:xfrm>
        <a:custGeom>
          <a:avLst/>
          <a:gdLst/>
          <a:ahLst/>
          <a:cxnLst/>
          <a:rect l="0" t="0" r="0" b="0"/>
          <a:pathLst>
            <a:path>
              <a:moveTo>
                <a:pt x="239578" y="0"/>
              </a:moveTo>
              <a:lnTo>
                <a:pt x="239578" y="2681031"/>
              </a:lnTo>
              <a:lnTo>
                <a:pt x="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1560839"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 مَجْدُ النجوم</a:t>
          </a:r>
          <a:endParaRPr lang="en" sz="2000" b="1" kern="1200" dirty="0"/>
        </a:p>
      </dsp:txBody>
      <dsp:txXfrm>
        <a:off x="1585000" y="3120246"/>
        <a:ext cx="1587539" cy="776610"/>
      </dsp:txXfrm>
    </dsp:sp>
    <dsp:sp modelId="{CE037F27-D618-4C46-A295-2573D4C25184}">
      <dsp:nvSpPr>
        <dsp:cNvPr id="0" name=""/>
        <dsp:cNvSpPr/>
      </dsp:nvSpPr>
      <dsp:spPr>
        <a:xfrm>
          <a:off x="3196700" y="827520"/>
          <a:ext cx="239578" cy="3712196"/>
        </a:xfrm>
        <a:custGeom>
          <a:avLst/>
          <a:gdLst/>
          <a:ahLst/>
          <a:cxnLst/>
          <a:rect l="0" t="0" r="0" b="0"/>
          <a:pathLst>
            <a:path>
              <a:moveTo>
                <a:pt x="239578" y="0"/>
              </a:moveTo>
              <a:lnTo>
                <a:pt x="239578" y="3712196"/>
              </a:lnTo>
              <a:lnTo>
                <a:pt x="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1560839"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r-SA" sz="2000" b="1" kern="1200" dirty="0"/>
            <a:t>لكل واحد مجده (</a:t>
          </a:r>
          <a:r>
            <a:rPr lang="ar-SA" sz="2000" b="1" kern="1200" dirty="0" err="1"/>
            <a:t>بهاؤه</a:t>
          </a:r>
          <a:r>
            <a:rPr lang="ar-SA" sz="2000" b="1" kern="1200" dirty="0"/>
            <a:t>)</a:t>
          </a:r>
          <a:r>
            <a:rPr lang="en" sz="2000" b="1" kern="1200" dirty="0"/>
            <a:t>)</a:t>
          </a:r>
        </a:p>
      </dsp:txBody>
      <dsp:txXfrm>
        <a:off x="1585000"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45441"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ar-SA" sz="3200" b="1" kern="1200" dirty="0"/>
            <a:t>الجسم الحالي</a:t>
          </a:r>
          <a:endParaRPr lang="en" sz="3200" b="1" kern="1200" dirty="0"/>
        </a:p>
      </dsp:txBody>
      <dsp:txXfrm>
        <a:off x="2545441" y="0"/>
        <a:ext cx="2422938" cy="1379235"/>
      </dsp:txXfrm>
    </dsp:sp>
    <dsp:sp modelId="{829428FA-0168-4BE1-91D8-98EE20CB193A}">
      <dsp:nvSpPr>
        <dsp:cNvPr id="0" name=""/>
        <dsp:cNvSpPr/>
      </dsp:nvSpPr>
      <dsp:spPr>
        <a:xfrm>
          <a:off x="2849471"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ar-SA" sz="2400" b="1" kern="1200">
              <a:effectLst>
                <a:outerShdw blurRad="38100" dist="38100" dir="2700000" algn="tl">
                  <a:srgbClr val="000000">
                    <a:alpha val="43137"/>
                  </a:srgbClr>
                </a:outerShdw>
              </a:effectLst>
            </a:rPr>
            <a:t>فاسد</a:t>
          </a:r>
          <a:endParaRPr lang="en" sz="2400" b="1" kern="1200" dirty="0">
            <a:effectLst>
              <a:outerShdw blurRad="38100" dist="38100" dir="2700000" algn="tl">
                <a:srgbClr val="000000">
                  <a:alpha val="43137"/>
                </a:srgbClr>
              </a:outerShdw>
            </a:effectLst>
          </a:endParaRPr>
        </a:p>
      </dsp:txBody>
      <dsp:txXfrm>
        <a:off x="2869087" y="1398963"/>
        <a:ext cx="1899118" cy="630518"/>
      </dsp:txXfrm>
    </dsp:sp>
    <dsp:sp modelId="{4302F1F3-C342-43C6-A03C-A44F8F701A59}">
      <dsp:nvSpPr>
        <dsp:cNvPr id="0" name=""/>
        <dsp:cNvSpPr/>
      </dsp:nvSpPr>
      <dsp:spPr>
        <a:xfrm>
          <a:off x="2849471"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1">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غير</a:t>
          </a:r>
          <a:r>
            <a:rPr lang="fr-FR" sz="2400" b="1" kern="1200" dirty="0">
              <a:effectLst>
                <a:outerShdw blurRad="38100" dist="38100" dir="2700000" algn="tl">
                  <a:srgbClr val="000000">
                    <a:alpha val="43137"/>
                  </a:srgbClr>
                </a:outerShdw>
              </a:effectLst>
            </a:rPr>
            <a:t> </a:t>
          </a: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مُمجَّد</a:t>
          </a:r>
          <a:endParaRPr lang="en" sz="2400" b="1" kern="1200" dirty="0">
            <a:effectLst>
              <a:outerShdw blurRad="38100" dist="38100" dir="2700000" algn="tl">
                <a:srgbClr val="000000">
                  <a:alpha val="43137"/>
                </a:srgbClr>
              </a:outerShdw>
            </a:effectLst>
          </a:endParaRPr>
        </a:p>
      </dsp:txBody>
      <dsp:txXfrm>
        <a:off x="2869087" y="2171752"/>
        <a:ext cx="1899118" cy="630518"/>
      </dsp:txXfrm>
    </dsp:sp>
    <dsp:sp modelId="{DDBC0427-2071-4B31-AC7E-375317C7AD2B}">
      <dsp:nvSpPr>
        <dsp:cNvPr id="0" name=""/>
        <dsp:cNvSpPr/>
      </dsp:nvSpPr>
      <dsp:spPr>
        <a:xfrm>
          <a:off x="2849471"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ar-SA" sz="2400" b="1" kern="1200">
              <a:effectLst>
                <a:outerShdw blurRad="38100" dist="38100" dir="2700000" algn="tl">
                  <a:srgbClr val="000000">
                    <a:alpha val="43137"/>
                  </a:srgbClr>
                </a:outerShdw>
              </a:effectLst>
            </a:rPr>
            <a:t>ضعيف</a:t>
          </a:r>
          <a:endParaRPr lang="en" sz="2400" b="1" kern="1200" dirty="0">
            <a:effectLst>
              <a:outerShdw blurRad="38100" dist="38100" dir="2700000" algn="tl">
                <a:srgbClr val="000000">
                  <a:alpha val="43137"/>
                </a:srgbClr>
              </a:outerShdw>
            </a:effectLst>
          </a:endParaRPr>
        </a:p>
      </dsp:txBody>
      <dsp:txXfrm>
        <a:off x="2869087" y="2944541"/>
        <a:ext cx="1899118" cy="630518"/>
      </dsp:txXfrm>
    </dsp:sp>
    <dsp:sp modelId="{A105ADEC-5198-496D-85FE-C3796490967F}">
      <dsp:nvSpPr>
        <dsp:cNvPr id="0" name=""/>
        <dsp:cNvSpPr/>
      </dsp:nvSpPr>
      <dsp:spPr>
        <a:xfrm>
          <a:off x="2849471"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rtl="1">
            <a:lnSpc>
              <a:spcPct val="90000"/>
            </a:lnSpc>
            <a:spcBef>
              <a:spcPct val="0"/>
            </a:spcBef>
            <a:spcAft>
              <a:spcPct val="35000"/>
            </a:spcAft>
            <a:buNone/>
          </a:pPr>
          <a:r>
            <a:rPr lang="ar-SA" sz="2400" b="1" kern="1200" dirty="0">
              <a:effectLst>
                <a:outerShdw blurRad="38100" dist="38100" dir="2700000" algn="tl">
                  <a:srgbClr val="000000">
                    <a:alpha val="43137"/>
                  </a:srgbClr>
                </a:outerShdw>
              </a:effectLst>
            </a:rPr>
            <a:t>حَيَواني </a:t>
          </a:r>
          <a:r>
            <a:rPr lang="fr-FR" sz="2400" b="1" kern="1200" dirty="0">
              <a:effectLst>
                <a:outerShdw blurRad="38100" dist="38100" dir="2700000" algn="tl">
                  <a:srgbClr val="000000">
                    <a:alpha val="43137"/>
                  </a:srgbClr>
                </a:outerShdw>
              </a:effectLst>
            </a:rPr>
            <a:t>)</a:t>
          </a:r>
          <a:r>
            <a:rPr lang="ar-SA" sz="2400" b="1" kern="1200" dirty="0"/>
            <a:t>جسدًا طبيعيًا</a:t>
          </a:r>
          <a:r>
            <a:rPr lang="fr-FR" sz="2400" b="1" kern="1200" dirty="0"/>
            <a:t>(</a:t>
          </a:r>
          <a:endParaRPr lang="en" sz="2400" b="1" kern="1200" dirty="0">
            <a:effectLst>
              <a:outerShdw blurRad="38100" dist="38100" dir="2700000" algn="tl">
                <a:srgbClr val="000000">
                  <a:alpha val="43137"/>
                </a:srgbClr>
              </a:outerShdw>
            </a:effectLst>
          </a:endParaRPr>
        </a:p>
      </dsp:txBody>
      <dsp:txXfrm>
        <a:off x="2869087" y="3717330"/>
        <a:ext cx="1899118" cy="630518"/>
      </dsp:txXfrm>
    </dsp:sp>
    <dsp:sp modelId="{1D9E9CF8-09BD-46E5-93EB-E5FFC136B29B}">
      <dsp:nvSpPr>
        <dsp:cNvPr id="0" name=""/>
        <dsp:cNvSpPr/>
      </dsp:nvSpPr>
      <dsp:spPr>
        <a:xfrm>
          <a:off x="2518"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ar-SA" sz="3200" b="1" kern="1200" dirty="0"/>
            <a:t>الجسد المعاد إحياؤه</a:t>
          </a:r>
          <a:endParaRPr lang="en" sz="3200" b="1" kern="1200" dirty="0"/>
        </a:p>
      </dsp:txBody>
      <dsp:txXfrm>
        <a:off x="2518" y="0"/>
        <a:ext cx="2422938" cy="1379235"/>
      </dsp:txXfrm>
    </dsp:sp>
    <dsp:sp modelId="{CDB37930-4014-41A8-870F-C464F652B623}">
      <dsp:nvSpPr>
        <dsp:cNvPr id="0" name=""/>
        <dsp:cNvSpPr/>
      </dsp:nvSpPr>
      <dsp:spPr>
        <a:xfrm>
          <a:off x="244812"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r-SA" sz="2400" b="1" kern="1200">
              <a:solidFill>
                <a:prstClr val="white"/>
              </a:solidFill>
              <a:effectLst>
                <a:outerShdw blurRad="38100" dist="38100" dir="2700000" algn="tl">
                  <a:srgbClr val="000000">
                    <a:alpha val="43137"/>
                  </a:srgbClr>
                </a:outerShdw>
              </a:effectLst>
              <a:latin typeface="Aptos" panose="02110004020202020204"/>
              <a:ea typeface="+mn-ea"/>
              <a:cs typeface="+mn-cs"/>
            </a:rPr>
            <a:t>غير فاسد</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64428" y="1398963"/>
        <a:ext cx="1899118" cy="630518"/>
      </dsp:txXfrm>
    </dsp:sp>
    <dsp:sp modelId="{194D72CE-67D1-4742-B9A6-0D1582C12846}">
      <dsp:nvSpPr>
        <dsp:cNvPr id="0" name=""/>
        <dsp:cNvSpPr/>
      </dsp:nvSpPr>
      <dsp:spPr>
        <a:xfrm>
          <a:off x="244812"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مُمجَّد</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64428" y="2171752"/>
        <a:ext cx="1899118" cy="630518"/>
      </dsp:txXfrm>
    </dsp:sp>
    <dsp:sp modelId="{604ECA49-D243-4B3D-B636-80F24F632E80}">
      <dsp:nvSpPr>
        <dsp:cNvPr id="0" name=""/>
        <dsp:cNvSpPr/>
      </dsp:nvSpPr>
      <dsp:spPr>
        <a:xfrm>
          <a:off x="244812"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r-SA" sz="2400" b="1" kern="1200">
              <a:solidFill>
                <a:prstClr val="white"/>
              </a:solidFill>
              <a:effectLst>
                <a:outerShdw blurRad="38100" dist="38100" dir="2700000" algn="tl">
                  <a:srgbClr val="000000">
                    <a:alpha val="43137"/>
                  </a:srgbClr>
                </a:outerShdw>
              </a:effectLst>
              <a:latin typeface="Aptos" panose="02110004020202020204"/>
              <a:ea typeface="+mn-ea"/>
              <a:cs typeface="+mn-cs"/>
            </a:rPr>
            <a:t>قوي</a:t>
          </a:r>
          <a:endParaRPr lang="en"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64428" y="2944541"/>
        <a:ext cx="1899118" cy="630518"/>
      </dsp:txXfrm>
    </dsp:sp>
    <dsp:sp modelId="{11F5C2FE-12DF-41B9-951E-FFDAAFD5D2AD}">
      <dsp:nvSpPr>
        <dsp:cNvPr id="0" name=""/>
        <dsp:cNvSpPr/>
      </dsp:nvSpPr>
      <dsp:spPr>
        <a:xfrm>
          <a:off x="244812"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r-SA" sz="24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روحي</a:t>
          </a:r>
          <a:endParaRPr lang="es-ES" sz="24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64428"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04/08/2026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04/08/2026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04/08/2026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1960880" y="167446"/>
            <a:ext cx="8432800" cy="729152"/>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rtl="1"/>
            <a:r>
              <a:rPr lang="ar-SA" sz="4000" b="1" dirty="0">
                <a:ln/>
                <a:solidFill>
                  <a:schemeClr val="bg2"/>
                </a:solidFill>
              </a:rPr>
              <a:t>قوة قيامة المسيح</a:t>
            </a:r>
            <a:endParaRPr lang="en" sz="4000" b="1" dirty="0">
              <a:ln/>
              <a:solidFill>
                <a:schemeClr val="bg2"/>
              </a:solidFill>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2549096" cy="338554"/>
          </a:xfrm>
          <a:prstGeom prst="rect">
            <a:avLst/>
          </a:prstGeom>
          <a:noFill/>
        </p:spPr>
        <p:txBody>
          <a:bodyPr wrap="none" rtlCol="0">
            <a:spAutoFit/>
          </a:bodyPr>
          <a:lstStyle/>
          <a:p>
            <a:pPr rtl="1"/>
            <a:r>
              <a:rPr lang="ar-SA" sz="1600" b="1" dirty="0">
                <a:solidFill>
                  <a:srgbClr val="FAD5B0"/>
                </a:solidFill>
                <a:effectLst>
                  <a:outerShdw blurRad="38100" dist="38100" dir="2700000" algn="tl">
                    <a:srgbClr val="000000">
                      <a:alpha val="43137"/>
                    </a:srgbClr>
                  </a:outerShdw>
                </a:effectLst>
              </a:rPr>
              <a:t>الدرس 8 ليوم 22 أغسطس 2026</a:t>
            </a:r>
            <a:endParaRPr lang="en" sz="1600" b="1" dirty="0">
              <a:solidFill>
                <a:srgbClr val="FAD5B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2" y="12143"/>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rtl="1"/>
            <a:r>
              <a:rPr lang="ar-SA" sz="4400" b="1" dirty="0">
                <a:ln/>
                <a:solidFill>
                  <a:schemeClr val="accent4">
                    <a:lumMod val="75000"/>
                  </a:schemeClr>
                </a:solidFill>
              </a:rPr>
              <a:t>بأي جسد سنقوم؟</a:t>
            </a:r>
            <a:endParaRPr lang="en" sz="4400" b="1" dirty="0">
              <a:ln/>
              <a:solidFill>
                <a:schemeClr val="accent4">
                  <a:lumMod val="75000"/>
                </a:schemeClr>
              </a:solidFill>
            </a:endParaRP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4" y="621926"/>
            <a:ext cx="11858625" cy="738664"/>
          </a:xfrm>
          <a:prstGeom prst="rect">
            <a:avLst/>
          </a:prstGeom>
          <a:noFill/>
        </p:spPr>
        <p:txBody>
          <a:bodyPr wrap="square">
            <a:spAutoFit/>
          </a:bodyPr>
          <a:lstStyle/>
          <a:p>
            <a:pPr algn="ctr" rtl="1"/>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'وَهَكَذَا الْحَالُ فِي قِيَامَةِ الأَمْوَاتِ: يُزْرَعُ الْجَسَدُ مُنْحَلًّا، وَيُقَامُ غَيْرَ مُنْحَلٍّ، '</a:t>
            </a:r>
            <a:r>
              <a:rPr lang="ar-SA"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(1 </a:t>
            </a:r>
            <a:r>
              <a:rPr lang="ar-SA"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كورنثوس</a:t>
            </a:r>
            <a:r>
              <a:rPr lang="ar-SA"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42:15)</a:t>
            </a:r>
            <a:endPar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1254809061"/>
              </p:ext>
            </p:extLst>
          </p:nvPr>
        </p:nvGraphicFramePr>
        <p:xfrm>
          <a:off x="219428"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4703987" y="1318255"/>
            <a:ext cx="6755109" cy="461665"/>
          </a:xfrm>
          <a:prstGeom prst="rect">
            <a:avLst/>
          </a:prstGeom>
          <a:noFill/>
        </p:spPr>
        <p:txBody>
          <a:bodyPr wrap="square">
            <a:spAutoFit/>
          </a:bodyPr>
          <a:lstStyle/>
          <a:p>
            <a:pPr algn="r" rtl="1">
              <a:spcBef>
                <a:spcPts val="600"/>
              </a:spcBef>
            </a:pPr>
            <a:r>
              <a:rPr lang="ar-SA" sz="2400" b="1" dirty="0"/>
              <a:t>تشبيهات عن الجسد المقام</a:t>
            </a:r>
            <a:endParaRPr lang="en" sz="2400" b="1" dirty="0"/>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023370" y="2691628"/>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023370" y="3782867"/>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7821138" y="5076829"/>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4118181" y="2613837"/>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118181" y="3662544"/>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4118181" y="4711251"/>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4108789" y="5760821"/>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67176" y="2648481"/>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67176" y="3697188"/>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67176" y="4746758"/>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66684" y="5789784"/>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righ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6"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7"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28" dur="500"/>
                                        <p:tgtEl>
                                          <p:spTgt spid="6">
                                            <p:graphicEl>
                                              <a:dgm id="{F9709CE4-4A01-40F3-BAE5-0B449C7D83E2}"/>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33" dur="1000"/>
                                        <p:tgtEl>
                                          <p:spTgt spid="6">
                                            <p:graphicEl>
                                              <a:dgm id="{C94284E4-4B8D-4B2D-A37B-2C61F832A784}"/>
                                            </p:graphicEl>
                                          </p:spTgt>
                                        </p:tgtEl>
                                      </p:cBhvr>
                                    </p:animEffect>
                                    <p:anim calcmode="lin" valueType="num">
                                      <p:cBhvr>
                                        <p:cTn id="34"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35"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38" dur="1000"/>
                                        <p:tgtEl>
                                          <p:spTgt spid="6">
                                            <p:graphicEl>
                                              <a:dgm id="{340084CC-7CD8-46C5-8F81-5736AA7DE8BE}"/>
                                            </p:graphicEl>
                                          </p:spTgt>
                                        </p:tgtEl>
                                      </p:cBhvr>
                                    </p:animEffect>
                                    <p:anim calcmode="lin" valueType="num">
                                      <p:cBhvr>
                                        <p:cTn id="39"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0"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par>
                          <p:cTn id="41" fill="hold">
                            <p:stCondLst>
                              <p:cond delay="1000"/>
                            </p:stCondLst>
                            <p:childTnLst>
                              <p:par>
                                <p:cTn id="42" presetID="14" presetClass="entr" presetSubtype="10" fill="hold"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randombar(horizontal)">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49" dur="1000"/>
                                        <p:tgtEl>
                                          <p:spTgt spid="6">
                                            <p:graphicEl>
                                              <a:dgm id="{0933BDD9-F2D0-49A9-A165-78860350DEC7}"/>
                                            </p:graphicEl>
                                          </p:spTgt>
                                        </p:tgtEl>
                                      </p:cBhvr>
                                    </p:animEffect>
                                    <p:anim calcmode="lin" valueType="num">
                                      <p:cBhvr>
                                        <p:cTn id="50"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1"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childTnLst>
                                    <p:set>
                                      <p:cBhvr>
                                        <p:cTn id="53"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54" dur="1000"/>
                                        <p:tgtEl>
                                          <p:spTgt spid="6">
                                            <p:graphicEl>
                                              <a:dgm id="{07EAC239-62EF-4E21-9EAF-CCD38C8545F6}"/>
                                            </p:graphicEl>
                                          </p:spTgt>
                                        </p:tgtEl>
                                      </p:cBhvr>
                                    </p:animEffect>
                                    <p:anim calcmode="lin" valueType="num">
                                      <p:cBhvr>
                                        <p:cTn id="55"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56"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14" presetClass="entr" presetSubtype="10" fill="hold" nodeType="after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randombar(horizontal)">
                                      <p:cBhvr>
                                        <p:cTn id="60" dur="500"/>
                                        <p:tgtEl>
                                          <p:spTgt spid="10"/>
                                        </p:tgtEl>
                                      </p:cBhvr>
                                    </p:animEffect>
                                  </p:childTnLst>
                                </p:cTn>
                              </p:par>
                            </p:childTnLst>
                          </p:cTn>
                        </p:par>
                      </p:childTnLst>
                    </p:cTn>
                  </p:par>
                  <p:par>
                    <p:cTn id="61" fill="hold">
                      <p:stCondLst>
                        <p:cond delay="indefinite"/>
                      </p:stCondLst>
                      <p:childTnLst>
                        <p:par>
                          <p:cTn id="62" fill="hold">
                            <p:stCondLst>
                              <p:cond delay="0"/>
                            </p:stCondLst>
                            <p:childTnLst>
                              <p:par>
                                <p:cTn id="63" presetID="47" presetClass="entr" presetSubtype="0" fill="hold" grpId="0" nodeType="clickEffect">
                                  <p:stCondLst>
                                    <p:cond delay="0"/>
                                  </p:stCondLst>
                                  <p:childTnLst>
                                    <p:set>
                                      <p:cBhvr>
                                        <p:cTn id="64"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65" dur="1000"/>
                                        <p:tgtEl>
                                          <p:spTgt spid="6">
                                            <p:graphicEl>
                                              <a:dgm id="{6DB5249E-54A5-4E4D-B91C-22C0EA6AC01F}"/>
                                            </p:graphicEl>
                                          </p:spTgt>
                                        </p:tgtEl>
                                      </p:cBhvr>
                                    </p:animEffect>
                                    <p:anim calcmode="lin" valueType="num">
                                      <p:cBhvr>
                                        <p:cTn id="66"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67"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68" presetID="47" presetClass="entr" presetSubtype="0" fill="hold" grpId="0" nodeType="withEffect">
                                  <p:stCondLst>
                                    <p:cond delay="0"/>
                                  </p:stCondLst>
                                  <p:childTnLst>
                                    <p:set>
                                      <p:cBhvr>
                                        <p:cTn id="69"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0" dur="1000"/>
                                        <p:tgtEl>
                                          <p:spTgt spid="6">
                                            <p:graphicEl>
                                              <a:dgm id="{DA6F0EBF-3215-48DF-8B17-AC509895216D}"/>
                                            </p:graphicEl>
                                          </p:spTgt>
                                        </p:tgtEl>
                                      </p:cBhvr>
                                    </p:animEffect>
                                    <p:anim calcmode="lin" valueType="num">
                                      <p:cBhvr>
                                        <p:cTn id="71"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72"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par>
                          <p:cTn id="73" fill="hold">
                            <p:stCondLst>
                              <p:cond delay="1000"/>
                            </p:stCondLst>
                            <p:childTnLst>
                              <p:par>
                                <p:cTn id="74" presetID="14" presetClass="entr" presetSubtype="10" fill="hold" nodeType="after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randombar(horizontal)">
                                      <p:cBhvr>
                                        <p:cTn id="76" dur="500"/>
                                        <p:tgtEl>
                                          <p:spTgt spid="12"/>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1"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2"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3" dur="500"/>
                                        <p:tgtEl>
                                          <p:spTgt spid="6">
                                            <p:graphicEl>
                                              <a:dgm id="{C8021089-B230-4D87-BD3F-792B4E9123A7}"/>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47" presetClass="entr" presetSubtype="0" fill="hold" grpId="0" nodeType="clickEffect">
                                  <p:stCondLst>
                                    <p:cond delay="0"/>
                                  </p:stCondLst>
                                  <p:childTnLst>
                                    <p:set>
                                      <p:cBhvr>
                                        <p:cTn id="8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88" dur="1000"/>
                                        <p:tgtEl>
                                          <p:spTgt spid="6">
                                            <p:graphicEl>
                                              <a:dgm id="{DAF60192-D6D1-4D2E-B227-8EF4E2EDCDAA}"/>
                                            </p:graphicEl>
                                          </p:spTgt>
                                        </p:tgtEl>
                                      </p:cBhvr>
                                    </p:animEffect>
                                    <p:anim calcmode="lin" valueType="num">
                                      <p:cBhvr>
                                        <p:cTn id="8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9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91" presetID="47" presetClass="entr" presetSubtype="0" fill="hold" grpId="0" nodeType="withEffect">
                                  <p:stCondLst>
                                    <p:cond delay="0"/>
                                  </p:stCondLst>
                                  <p:childTnLst>
                                    <p:set>
                                      <p:cBhvr>
                                        <p:cTn id="9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93" dur="1000"/>
                                        <p:tgtEl>
                                          <p:spTgt spid="6">
                                            <p:graphicEl>
                                              <a:dgm id="{2FE20744-6B9C-48FD-A574-FFD13F94139B}"/>
                                            </p:graphicEl>
                                          </p:spTgt>
                                        </p:tgtEl>
                                      </p:cBhvr>
                                    </p:animEffect>
                                    <p:anim calcmode="lin" valueType="num">
                                      <p:cBhvr>
                                        <p:cTn id="9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9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par>
                          <p:cTn id="96" fill="hold">
                            <p:stCondLst>
                              <p:cond delay="1000"/>
                            </p:stCondLst>
                            <p:childTnLst>
                              <p:par>
                                <p:cTn id="97" presetID="14" presetClass="entr" presetSubtype="10" fill="hold" nodeType="afterEffect">
                                  <p:stCondLst>
                                    <p:cond delay="0"/>
                                  </p:stCondLst>
                                  <p:childTnLst>
                                    <p:set>
                                      <p:cBhvr>
                                        <p:cTn id="98" dur="1" fill="hold">
                                          <p:stCondLst>
                                            <p:cond delay="0"/>
                                          </p:stCondLst>
                                        </p:cTn>
                                        <p:tgtEl>
                                          <p:spTgt spid="14"/>
                                        </p:tgtEl>
                                        <p:attrNameLst>
                                          <p:attrName>style.visibility</p:attrName>
                                        </p:attrNameLst>
                                      </p:cBhvr>
                                      <p:to>
                                        <p:strVal val="visible"/>
                                      </p:to>
                                    </p:set>
                                    <p:animEffect transition="in" filter="randombar(horizontal)">
                                      <p:cBhvr>
                                        <p:cTn id="99" dur="500"/>
                                        <p:tgtEl>
                                          <p:spTgt spid="14"/>
                                        </p:tgtEl>
                                      </p:cBhvr>
                                    </p:animEffect>
                                  </p:childTnLst>
                                </p:cTn>
                              </p:par>
                            </p:childTnLst>
                          </p:cTn>
                        </p:par>
                      </p:childTnLst>
                    </p:cTn>
                  </p:par>
                  <p:par>
                    <p:cTn id="100" fill="hold">
                      <p:stCondLst>
                        <p:cond delay="indefinite"/>
                      </p:stCondLst>
                      <p:childTnLst>
                        <p:par>
                          <p:cTn id="101" fill="hold">
                            <p:stCondLst>
                              <p:cond delay="0"/>
                            </p:stCondLst>
                            <p:childTnLst>
                              <p:par>
                                <p:cTn id="102" presetID="47" presetClass="entr" presetSubtype="0" fill="hold" grpId="0" nodeType="clickEffect">
                                  <p:stCondLst>
                                    <p:cond delay="0"/>
                                  </p:stCondLst>
                                  <p:childTnLst>
                                    <p:set>
                                      <p:cBhvr>
                                        <p:cTn id="103"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04" dur="1000"/>
                                        <p:tgtEl>
                                          <p:spTgt spid="6">
                                            <p:graphicEl>
                                              <a:dgm id="{EC35F03B-0CF8-4112-B2C9-C48F189858B5}"/>
                                            </p:graphicEl>
                                          </p:spTgt>
                                        </p:tgtEl>
                                      </p:cBhvr>
                                    </p:animEffect>
                                    <p:anim calcmode="lin" valueType="num">
                                      <p:cBhvr>
                                        <p:cTn id="105"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06"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07" presetID="47" presetClass="entr" presetSubtype="0" fill="hold" grpId="0" nodeType="withEffect">
                                  <p:stCondLst>
                                    <p:cond delay="0"/>
                                  </p:stCondLst>
                                  <p:childTnLst>
                                    <p:set>
                                      <p:cBhvr>
                                        <p:cTn id="108"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09" dur="1000"/>
                                        <p:tgtEl>
                                          <p:spTgt spid="6">
                                            <p:graphicEl>
                                              <a:dgm id="{60C850B5-AC92-4C31-BAE9-A4DB2656B5D4}"/>
                                            </p:graphicEl>
                                          </p:spTgt>
                                        </p:tgtEl>
                                      </p:cBhvr>
                                    </p:animEffect>
                                    <p:anim calcmode="lin" valueType="num">
                                      <p:cBhvr>
                                        <p:cTn id="110"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11"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par>
                          <p:cTn id="112" fill="hold">
                            <p:stCondLst>
                              <p:cond delay="1000"/>
                            </p:stCondLst>
                            <p:childTnLst>
                              <p:par>
                                <p:cTn id="113" presetID="14" presetClass="entr" presetSubtype="10" fill="hold" nodeType="afterEffect">
                                  <p:stCondLst>
                                    <p:cond delay="0"/>
                                  </p:stCondLst>
                                  <p:childTnLst>
                                    <p:set>
                                      <p:cBhvr>
                                        <p:cTn id="114" dur="1" fill="hold">
                                          <p:stCondLst>
                                            <p:cond delay="0"/>
                                          </p:stCondLst>
                                        </p:cTn>
                                        <p:tgtEl>
                                          <p:spTgt spid="16"/>
                                        </p:tgtEl>
                                        <p:attrNameLst>
                                          <p:attrName>style.visibility</p:attrName>
                                        </p:attrNameLst>
                                      </p:cBhvr>
                                      <p:to>
                                        <p:strVal val="visible"/>
                                      </p:to>
                                    </p:set>
                                    <p:animEffect transition="in" filter="randombar(horizontal)">
                                      <p:cBhvr>
                                        <p:cTn id="115" dur="500"/>
                                        <p:tgtEl>
                                          <p:spTgt spid="16"/>
                                        </p:tgtEl>
                                      </p:cBhvr>
                                    </p:animEffect>
                                  </p:childTnLst>
                                </p:cTn>
                              </p:par>
                            </p:childTnLst>
                          </p:cTn>
                        </p:par>
                      </p:childTnLst>
                    </p:cTn>
                  </p:par>
                  <p:par>
                    <p:cTn id="116" fill="hold">
                      <p:stCondLst>
                        <p:cond delay="indefinite"/>
                      </p:stCondLst>
                      <p:childTnLst>
                        <p:par>
                          <p:cTn id="117" fill="hold">
                            <p:stCondLst>
                              <p:cond delay="0"/>
                            </p:stCondLst>
                            <p:childTnLst>
                              <p:par>
                                <p:cTn id="118" presetID="47" presetClass="entr" presetSubtype="0" fill="hold" grpId="0" nodeType="clickEffect">
                                  <p:stCondLst>
                                    <p:cond delay="0"/>
                                  </p:stCondLst>
                                  <p:childTnLst>
                                    <p:set>
                                      <p:cBhvr>
                                        <p:cTn id="119"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20" dur="1000"/>
                                        <p:tgtEl>
                                          <p:spTgt spid="6">
                                            <p:graphicEl>
                                              <a:dgm id="{CD59F1B2-2183-4DE4-9A54-E6B7F784E8AF}"/>
                                            </p:graphicEl>
                                          </p:spTgt>
                                        </p:tgtEl>
                                      </p:cBhvr>
                                    </p:animEffect>
                                    <p:anim calcmode="lin" valueType="num">
                                      <p:cBhvr>
                                        <p:cTn id="121"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23" presetID="47" presetClass="entr" presetSubtype="0" fill="hold" grpId="0" nodeType="withEffect">
                                  <p:stCondLst>
                                    <p:cond delay="0"/>
                                  </p:stCondLst>
                                  <p:childTnLst>
                                    <p:set>
                                      <p:cBhvr>
                                        <p:cTn id="124"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25" dur="1000"/>
                                        <p:tgtEl>
                                          <p:spTgt spid="6">
                                            <p:graphicEl>
                                              <a:dgm id="{AA0F24AC-D103-48C4-AF27-EFDC1629F682}"/>
                                            </p:graphicEl>
                                          </p:spTgt>
                                        </p:tgtEl>
                                      </p:cBhvr>
                                    </p:animEffect>
                                    <p:anim calcmode="lin" valueType="num">
                                      <p:cBhvr>
                                        <p:cTn id="126"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27"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par>
                          <p:cTn id="128" fill="hold">
                            <p:stCondLst>
                              <p:cond delay="1000"/>
                            </p:stCondLst>
                            <p:childTnLst>
                              <p:par>
                                <p:cTn id="129" presetID="14" presetClass="entr" presetSubtype="10" fill="hold" nodeType="afterEffect">
                                  <p:stCondLst>
                                    <p:cond delay="0"/>
                                  </p:stCondLst>
                                  <p:childTnLst>
                                    <p:set>
                                      <p:cBhvr>
                                        <p:cTn id="130" dur="1" fill="hold">
                                          <p:stCondLst>
                                            <p:cond delay="0"/>
                                          </p:stCondLst>
                                        </p:cTn>
                                        <p:tgtEl>
                                          <p:spTgt spid="18"/>
                                        </p:tgtEl>
                                        <p:attrNameLst>
                                          <p:attrName>style.visibility</p:attrName>
                                        </p:attrNameLst>
                                      </p:cBhvr>
                                      <p:to>
                                        <p:strVal val="visible"/>
                                      </p:to>
                                    </p:set>
                                    <p:animEffect transition="in" filter="randombar(horizontal)">
                                      <p:cBhvr>
                                        <p:cTn id="131" dur="500"/>
                                        <p:tgtEl>
                                          <p:spTgt spid="18"/>
                                        </p:tgtEl>
                                      </p:cBhvr>
                                    </p:animEffect>
                                  </p:childTnLst>
                                </p:cTn>
                              </p:par>
                            </p:childTnLst>
                          </p:cTn>
                        </p:par>
                      </p:childTnLst>
                    </p:cTn>
                  </p:par>
                  <p:par>
                    <p:cTn id="132" fill="hold">
                      <p:stCondLst>
                        <p:cond delay="indefinite"/>
                      </p:stCondLst>
                      <p:childTnLst>
                        <p:par>
                          <p:cTn id="133" fill="hold">
                            <p:stCondLst>
                              <p:cond delay="0"/>
                            </p:stCondLst>
                            <p:childTnLst>
                              <p:par>
                                <p:cTn id="134" presetID="47" presetClass="entr" presetSubtype="0" fill="hold" grpId="0" nodeType="clickEffect">
                                  <p:stCondLst>
                                    <p:cond delay="0"/>
                                  </p:stCondLst>
                                  <p:childTnLst>
                                    <p:set>
                                      <p:cBhvr>
                                        <p:cTn id="135"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36" dur="1000"/>
                                        <p:tgtEl>
                                          <p:spTgt spid="6">
                                            <p:graphicEl>
                                              <a:dgm id="{3AE0B4EB-2648-4B42-9DFA-C5C6651BDD41}"/>
                                            </p:graphicEl>
                                          </p:spTgt>
                                        </p:tgtEl>
                                      </p:cBhvr>
                                    </p:animEffect>
                                    <p:anim calcmode="lin" valueType="num">
                                      <p:cBhvr>
                                        <p:cTn id="137"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38"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39" presetID="47" presetClass="entr" presetSubtype="0" fill="hold" grpId="0" nodeType="withEffect">
                                  <p:stCondLst>
                                    <p:cond delay="0"/>
                                  </p:stCondLst>
                                  <p:childTnLst>
                                    <p:set>
                                      <p:cBhvr>
                                        <p:cTn id="140"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41" dur="1000"/>
                                        <p:tgtEl>
                                          <p:spTgt spid="6">
                                            <p:graphicEl>
                                              <a:dgm id="{3B8B703A-A134-4FA5-813E-7064DEFF1BAE}"/>
                                            </p:graphicEl>
                                          </p:spTgt>
                                        </p:tgtEl>
                                      </p:cBhvr>
                                    </p:animEffect>
                                    <p:anim calcmode="lin" valueType="num">
                                      <p:cBhvr>
                                        <p:cTn id="142"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43"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par>
                          <p:cTn id="144" fill="hold">
                            <p:stCondLst>
                              <p:cond delay="1000"/>
                            </p:stCondLst>
                            <p:childTnLst>
                              <p:par>
                                <p:cTn id="145" presetID="14" presetClass="entr" presetSubtype="10" fill="hold" nodeType="afterEffect">
                                  <p:stCondLst>
                                    <p:cond delay="0"/>
                                  </p:stCondLst>
                                  <p:childTnLst>
                                    <p:set>
                                      <p:cBhvr>
                                        <p:cTn id="146" dur="1" fill="hold">
                                          <p:stCondLst>
                                            <p:cond delay="0"/>
                                          </p:stCondLst>
                                        </p:cTn>
                                        <p:tgtEl>
                                          <p:spTgt spid="20"/>
                                        </p:tgtEl>
                                        <p:attrNameLst>
                                          <p:attrName>style.visibility</p:attrName>
                                        </p:attrNameLst>
                                      </p:cBhvr>
                                      <p:to>
                                        <p:strVal val="visible"/>
                                      </p:to>
                                    </p:set>
                                    <p:animEffect transition="in" filter="randombar(horizontal)">
                                      <p:cBhvr>
                                        <p:cTn id="147" dur="500"/>
                                        <p:tgtEl>
                                          <p:spTgt spid="20"/>
                                        </p:tgtEl>
                                      </p:cBhvr>
                                    </p:animEffect>
                                  </p:childTnLst>
                                </p:cTn>
                              </p:par>
                            </p:childTnLst>
                          </p:cTn>
                        </p:par>
                      </p:childTnLst>
                    </p:cTn>
                  </p:par>
                  <p:par>
                    <p:cTn id="148" fill="hold">
                      <p:stCondLst>
                        <p:cond delay="indefinite"/>
                      </p:stCondLst>
                      <p:childTnLst>
                        <p:par>
                          <p:cTn id="149" fill="hold">
                            <p:stCondLst>
                              <p:cond delay="0"/>
                            </p:stCondLst>
                            <p:childTnLst>
                              <p:par>
                                <p:cTn id="150" presetID="53" presetClass="entr" presetSubtype="16" fill="hold" grpId="0" nodeType="clickEffect">
                                  <p:stCondLst>
                                    <p:cond delay="0"/>
                                  </p:stCondLst>
                                  <p:childTnLst>
                                    <p:set>
                                      <p:cBhvr>
                                        <p:cTn id="151"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52"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75E7BD7E-4879-42B4-B986-94E1652A0B9C}"/>
                                            </p:graphicEl>
                                          </p:spTgt>
                                        </p:tgtEl>
                                      </p:cBhvr>
                                    </p:animEffect>
                                  </p:childTnLst>
                                </p:cTn>
                              </p:par>
                            </p:childTnLst>
                          </p:cTn>
                        </p:par>
                      </p:childTnLst>
                    </p:cTn>
                  </p:par>
                  <p:par>
                    <p:cTn id="155" fill="hold">
                      <p:stCondLst>
                        <p:cond delay="indefinite"/>
                      </p:stCondLst>
                      <p:childTnLst>
                        <p:par>
                          <p:cTn id="156" fill="hold">
                            <p:stCondLst>
                              <p:cond delay="0"/>
                            </p:stCondLst>
                            <p:childTnLst>
                              <p:par>
                                <p:cTn id="157" presetID="47" presetClass="entr" presetSubtype="0" fill="hold" grpId="0" nodeType="clickEffect">
                                  <p:stCondLst>
                                    <p:cond delay="0"/>
                                  </p:stCondLst>
                                  <p:childTnLst>
                                    <p:set>
                                      <p:cBhvr>
                                        <p:cTn id="158"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59" dur="1000"/>
                                        <p:tgtEl>
                                          <p:spTgt spid="6">
                                            <p:graphicEl>
                                              <a:dgm id="{080482EF-64D4-407D-9F37-9F686C33AA9D}"/>
                                            </p:graphicEl>
                                          </p:spTgt>
                                        </p:tgtEl>
                                      </p:cBhvr>
                                    </p:animEffect>
                                    <p:anim calcmode="lin" valueType="num">
                                      <p:cBhvr>
                                        <p:cTn id="160"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61"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62" presetID="47" presetClass="entr" presetSubtype="0" fill="hold" grpId="0" nodeType="withEffect">
                                  <p:stCondLst>
                                    <p:cond delay="0"/>
                                  </p:stCondLst>
                                  <p:childTnLst>
                                    <p:set>
                                      <p:cBhvr>
                                        <p:cTn id="163"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64" dur="1000"/>
                                        <p:tgtEl>
                                          <p:spTgt spid="6">
                                            <p:graphicEl>
                                              <a:dgm id="{58BEA36D-1C55-4247-8D72-033EA0FFC4BE}"/>
                                            </p:graphicEl>
                                          </p:spTgt>
                                        </p:tgtEl>
                                      </p:cBhvr>
                                    </p:animEffect>
                                    <p:anim calcmode="lin" valueType="num">
                                      <p:cBhvr>
                                        <p:cTn id="165"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66"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par>
                          <p:cTn id="167" fill="hold">
                            <p:stCondLst>
                              <p:cond delay="1000"/>
                            </p:stCondLst>
                            <p:childTnLst>
                              <p:par>
                                <p:cTn id="168" presetID="14" presetClass="entr" presetSubtype="10" fill="hold" nodeType="afterEffect">
                                  <p:stCondLst>
                                    <p:cond delay="0"/>
                                  </p:stCondLst>
                                  <p:childTnLst>
                                    <p:set>
                                      <p:cBhvr>
                                        <p:cTn id="169" dur="1" fill="hold">
                                          <p:stCondLst>
                                            <p:cond delay="0"/>
                                          </p:stCondLst>
                                        </p:cTn>
                                        <p:tgtEl>
                                          <p:spTgt spid="22"/>
                                        </p:tgtEl>
                                        <p:attrNameLst>
                                          <p:attrName>style.visibility</p:attrName>
                                        </p:attrNameLst>
                                      </p:cBhvr>
                                      <p:to>
                                        <p:strVal val="visible"/>
                                      </p:to>
                                    </p:set>
                                    <p:animEffect transition="in" filter="randombar(horizontal)">
                                      <p:cBhvr>
                                        <p:cTn id="170" dur="500"/>
                                        <p:tgtEl>
                                          <p:spTgt spid="22"/>
                                        </p:tgtEl>
                                      </p:cBhvr>
                                    </p:animEffect>
                                  </p:childTnLst>
                                </p:cTn>
                              </p:par>
                            </p:childTnLst>
                          </p:cTn>
                        </p:par>
                      </p:childTnLst>
                    </p:cTn>
                  </p:par>
                  <p:par>
                    <p:cTn id="171" fill="hold">
                      <p:stCondLst>
                        <p:cond delay="indefinite"/>
                      </p:stCondLst>
                      <p:childTnLst>
                        <p:par>
                          <p:cTn id="172" fill="hold">
                            <p:stCondLst>
                              <p:cond delay="0"/>
                            </p:stCondLst>
                            <p:childTnLst>
                              <p:par>
                                <p:cTn id="173" presetID="47" presetClass="entr" presetSubtype="0" fill="hold" grpId="0" nodeType="clickEffect">
                                  <p:stCondLst>
                                    <p:cond delay="0"/>
                                  </p:stCondLst>
                                  <p:childTnLst>
                                    <p:set>
                                      <p:cBhvr>
                                        <p:cTn id="174"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75" dur="1000"/>
                                        <p:tgtEl>
                                          <p:spTgt spid="6">
                                            <p:graphicEl>
                                              <a:dgm id="{A0104389-F205-4474-92E5-DC86EFA32F1C}"/>
                                            </p:graphicEl>
                                          </p:spTgt>
                                        </p:tgtEl>
                                      </p:cBhvr>
                                    </p:animEffect>
                                    <p:anim calcmode="lin" valueType="num">
                                      <p:cBhvr>
                                        <p:cTn id="176"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77"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78" presetID="47" presetClass="entr" presetSubtype="0" fill="hold" grpId="0" nodeType="withEffect">
                                  <p:stCondLst>
                                    <p:cond delay="0"/>
                                  </p:stCondLst>
                                  <p:childTnLst>
                                    <p:set>
                                      <p:cBhvr>
                                        <p:cTn id="179"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80" dur="1000"/>
                                        <p:tgtEl>
                                          <p:spTgt spid="6">
                                            <p:graphicEl>
                                              <a:dgm id="{4A94E088-F3B3-4707-8ED5-F4D9CE9D9832}"/>
                                            </p:graphicEl>
                                          </p:spTgt>
                                        </p:tgtEl>
                                      </p:cBhvr>
                                    </p:animEffect>
                                    <p:anim calcmode="lin" valueType="num">
                                      <p:cBhvr>
                                        <p:cTn id="181"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82"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par>
                          <p:cTn id="183" fill="hold">
                            <p:stCondLst>
                              <p:cond delay="1000"/>
                            </p:stCondLst>
                            <p:childTnLst>
                              <p:par>
                                <p:cTn id="184" presetID="14" presetClass="entr" presetSubtype="10" fill="hold" nodeType="afterEffect">
                                  <p:stCondLst>
                                    <p:cond delay="0"/>
                                  </p:stCondLst>
                                  <p:childTnLst>
                                    <p:set>
                                      <p:cBhvr>
                                        <p:cTn id="185" dur="1" fill="hold">
                                          <p:stCondLst>
                                            <p:cond delay="0"/>
                                          </p:stCondLst>
                                        </p:cTn>
                                        <p:tgtEl>
                                          <p:spTgt spid="24"/>
                                        </p:tgtEl>
                                        <p:attrNameLst>
                                          <p:attrName>style.visibility</p:attrName>
                                        </p:attrNameLst>
                                      </p:cBhvr>
                                      <p:to>
                                        <p:strVal val="visible"/>
                                      </p:to>
                                    </p:set>
                                    <p:animEffect transition="in" filter="randombar(horizontal)">
                                      <p:cBhvr>
                                        <p:cTn id="186" dur="500"/>
                                        <p:tgtEl>
                                          <p:spTgt spid="24"/>
                                        </p:tgtEl>
                                      </p:cBhvr>
                                    </p:animEffect>
                                  </p:childTnLst>
                                </p:cTn>
                              </p:par>
                            </p:childTnLst>
                          </p:cTn>
                        </p:par>
                      </p:childTnLst>
                    </p:cTn>
                  </p:par>
                  <p:par>
                    <p:cTn id="187" fill="hold">
                      <p:stCondLst>
                        <p:cond delay="indefinite"/>
                      </p:stCondLst>
                      <p:childTnLst>
                        <p:par>
                          <p:cTn id="188" fill="hold">
                            <p:stCondLst>
                              <p:cond delay="0"/>
                            </p:stCondLst>
                            <p:childTnLst>
                              <p:par>
                                <p:cTn id="189" presetID="47" presetClass="entr" presetSubtype="0" fill="hold" grpId="0" nodeType="clickEffect">
                                  <p:stCondLst>
                                    <p:cond delay="0"/>
                                  </p:stCondLst>
                                  <p:childTnLst>
                                    <p:set>
                                      <p:cBhvr>
                                        <p:cTn id="190"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191" dur="1000"/>
                                        <p:tgtEl>
                                          <p:spTgt spid="6">
                                            <p:graphicEl>
                                              <a:dgm id="{076922B2-91FC-4EC3-8EC3-A3073777D848}"/>
                                            </p:graphicEl>
                                          </p:spTgt>
                                        </p:tgtEl>
                                      </p:cBhvr>
                                    </p:animEffect>
                                    <p:anim calcmode="lin" valueType="num">
                                      <p:cBhvr>
                                        <p:cTn id="192"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193"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194" presetID="47" presetClass="entr" presetSubtype="0" fill="hold" grpId="0" nodeType="withEffect">
                                  <p:stCondLst>
                                    <p:cond delay="0"/>
                                  </p:stCondLst>
                                  <p:childTnLst>
                                    <p:set>
                                      <p:cBhvr>
                                        <p:cTn id="195"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196" dur="1000"/>
                                        <p:tgtEl>
                                          <p:spTgt spid="6">
                                            <p:graphicEl>
                                              <a:dgm id="{B79F41F6-02BF-41F1-B5E4-7C9F2745F7FE}"/>
                                            </p:graphicEl>
                                          </p:spTgt>
                                        </p:tgtEl>
                                      </p:cBhvr>
                                    </p:animEffect>
                                    <p:anim calcmode="lin" valueType="num">
                                      <p:cBhvr>
                                        <p:cTn id="197"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198"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par>
                          <p:cTn id="199" fill="hold">
                            <p:stCondLst>
                              <p:cond delay="1000"/>
                            </p:stCondLst>
                            <p:childTnLst>
                              <p:par>
                                <p:cTn id="200" presetID="14" presetClass="entr" presetSubtype="10" fill="hold" nodeType="after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randombar(horizontal)">
                                      <p:cBhvr>
                                        <p:cTn id="202" dur="500"/>
                                        <p:tgtEl>
                                          <p:spTgt spid="26"/>
                                        </p:tgtEl>
                                      </p:cBhvr>
                                    </p:animEffect>
                                  </p:childTnLst>
                                </p:cTn>
                              </p:par>
                            </p:childTnLst>
                          </p:cTn>
                        </p:par>
                      </p:childTnLst>
                    </p:cTn>
                  </p:par>
                  <p:par>
                    <p:cTn id="203" fill="hold">
                      <p:stCondLst>
                        <p:cond delay="indefinite"/>
                      </p:stCondLst>
                      <p:childTnLst>
                        <p:par>
                          <p:cTn id="204" fill="hold">
                            <p:stCondLst>
                              <p:cond delay="0"/>
                            </p:stCondLst>
                            <p:childTnLst>
                              <p:par>
                                <p:cTn id="205" presetID="47" presetClass="entr" presetSubtype="0" fill="hold" grpId="0" nodeType="clickEffect">
                                  <p:stCondLst>
                                    <p:cond delay="0"/>
                                  </p:stCondLst>
                                  <p:childTnLst>
                                    <p:set>
                                      <p:cBhvr>
                                        <p:cTn id="206"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07" dur="1000"/>
                                        <p:tgtEl>
                                          <p:spTgt spid="6">
                                            <p:graphicEl>
                                              <a:dgm id="{CE037F27-D618-4C46-A295-2573D4C25184}"/>
                                            </p:graphicEl>
                                          </p:spTgt>
                                        </p:tgtEl>
                                      </p:cBhvr>
                                    </p:animEffect>
                                    <p:anim calcmode="lin" valueType="num">
                                      <p:cBhvr>
                                        <p:cTn id="208"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12" dur="1000"/>
                                        <p:tgtEl>
                                          <p:spTgt spid="6">
                                            <p:graphicEl>
                                              <a:dgm id="{D64C2907-244A-488A-BBF4-ABABCC9855C5}"/>
                                            </p:graphicEl>
                                          </p:spTgt>
                                        </p:tgtEl>
                                      </p:cBhvr>
                                    </p:animEffect>
                                    <p:anim calcmode="lin" valueType="num">
                                      <p:cBhvr>
                                        <p:cTn id="213"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par>
                          <p:cTn id="215" fill="hold">
                            <p:stCondLst>
                              <p:cond delay="1000"/>
                            </p:stCondLst>
                            <p:childTnLst>
                              <p:par>
                                <p:cTn id="216" presetID="14" presetClass="entr" presetSubtype="10" fill="hold" nodeType="afterEffect">
                                  <p:stCondLst>
                                    <p:cond delay="0"/>
                                  </p:stCondLst>
                                  <p:childTnLst>
                                    <p:set>
                                      <p:cBhvr>
                                        <p:cTn id="217" dur="1" fill="hold">
                                          <p:stCondLst>
                                            <p:cond delay="0"/>
                                          </p:stCondLst>
                                        </p:cTn>
                                        <p:tgtEl>
                                          <p:spTgt spid="28"/>
                                        </p:tgtEl>
                                        <p:attrNameLst>
                                          <p:attrName>style.visibility</p:attrName>
                                        </p:attrNameLst>
                                      </p:cBhvr>
                                      <p:to>
                                        <p:strVal val="visible"/>
                                      </p:to>
                                    </p:set>
                                    <p:animEffect transition="in" filter="randombar(horizontal)">
                                      <p:cBhvr>
                                        <p:cTn id="21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6896079" y="1296920"/>
            <a:ext cx="5045399" cy="690445"/>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lvl="0" algn="ctr" defTabSz="889000">
              <a:lnSpc>
                <a:spcPct val="90000"/>
              </a:lnSpc>
              <a:spcBef>
                <a:spcPct val="0"/>
              </a:spcBef>
              <a:spcAft>
                <a:spcPct val="35000"/>
              </a:spcAft>
            </a:pPr>
            <a:r>
              <a:rPr lang="ar-SA" sz="2400" b="1" dirty="0">
                <a:solidFill>
                  <a:schemeClr val="tx1"/>
                </a:solidFill>
              </a:rPr>
              <a:t>ما الفرق بين الجسد الحالي والجسد الذي سيقوم؟</a:t>
            </a:r>
            <a:br>
              <a:rPr lang="en" sz="2400" b="1" kern="1200" dirty="0">
                <a:solidFill>
                  <a:schemeClr val="tx1"/>
                </a:solidFill>
              </a:rPr>
            </a:br>
            <a:r>
              <a:rPr lang="en" sz="2400" b="1" kern="1200" dirty="0">
                <a:solidFill>
                  <a:schemeClr val="tx1"/>
                </a:solidFill>
              </a:rPr>
              <a:t>(</a:t>
            </a:r>
            <a:r>
              <a:rPr lang="ar-SA" sz="2400" b="1" dirty="0">
                <a:solidFill>
                  <a:schemeClr val="tx1"/>
                </a:solidFill>
              </a:rPr>
              <a:t>1 </a:t>
            </a:r>
            <a:r>
              <a:rPr lang="ar-SA" sz="2400" b="1" dirty="0" err="1">
                <a:solidFill>
                  <a:schemeClr val="tx1"/>
                </a:solidFill>
              </a:rPr>
              <a:t>كورنثوس</a:t>
            </a:r>
            <a:r>
              <a:rPr lang="ar-SA" sz="2400" b="1" dirty="0">
                <a:solidFill>
                  <a:schemeClr val="tx1"/>
                </a:solidFill>
              </a:rPr>
              <a:t> 42:15-44</a:t>
            </a:r>
            <a:r>
              <a:rPr lang="en" sz="2400" b="1" kern="1200" dirty="0">
                <a:solidFill>
                  <a:schemeClr val="tx1"/>
                </a:solidFill>
              </a:rPr>
              <a:t>)</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101691" y="5150335"/>
            <a:ext cx="6676121" cy="1569660"/>
          </a:xfrm>
          <a:prstGeom prst="rect">
            <a:avLst/>
          </a:prstGeom>
          <a:noFill/>
        </p:spPr>
        <p:txBody>
          <a:bodyPr wrap="square" rtlCol="0">
            <a:spAutoFit/>
          </a:bodyPr>
          <a:lstStyle/>
          <a:p>
            <a:pPr algn="r" rtl="1">
              <a:spcBef>
                <a:spcPts val="600"/>
              </a:spcBef>
            </a:pPr>
            <a:r>
              <a:rPr lang="ar-SA" sz="2400" b="1" dirty="0"/>
              <a:t>كان لآدم جسد أرضي، وآدم الثاني [يسوع] جسد سماوي. في القيامة، سيتحول جسدنا إلى صورة جسد المسيح، أي غير قابل للفساد، المجيد، القوي، الروحي، السماوي</a:t>
            </a:r>
            <a:br>
              <a:rPr lang="ar-SA" sz="2400" b="1" dirty="0"/>
            </a:br>
            <a:r>
              <a:rPr lang="ar-SA" sz="2400" b="1" dirty="0"/>
              <a:t>(1 </a:t>
            </a:r>
            <a:r>
              <a:rPr lang="ar-SA" sz="2400" b="1" dirty="0" err="1"/>
              <a:t>كورنثوس</a:t>
            </a:r>
            <a:r>
              <a:rPr lang="ar-SA" sz="2400" b="1" dirty="0"/>
              <a:t> 45:15-49).</a:t>
            </a:r>
            <a:endParaRPr lang="en" sz="2400" b="1" dirty="0"/>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223604" y="1370537"/>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2682990845"/>
              </p:ext>
            </p:extLst>
          </p:nvPr>
        </p:nvGraphicFramePr>
        <p:xfrm>
          <a:off x="6908843" y="2091696"/>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81324" y="3459488"/>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888070" y="1465886"/>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rtl="1"/>
            <a:r>
              <a:rPr lang="ar-SA" sz="4400" b="1" dirty="0">
                <a:ln/>
                <a:solidFill>
                  <a:schemeClr val="accent4">
                    <a:lumMod val="75000"/>
                  </a:schemeClr>
                </a:solidFill>
              </a:rPr>
              <a:t>بأي جسد سنقوم؟</a:t>
            </a:r>
            <a:endParaRPr lang="en" sz="4400" b="1" dirty="0">
              <a:ln/>
              <a:solidFill>
                <a:schemeClr val="accent4">
                  <a:lumMod val="75000"/>
                </a:schemeClr>
              </a:solidFill>
            </a:endParaRPr>
          </a:p>
        </p:txBody>
      </p:sp>
      <p:sp>
        <p:nvSpPr>
          <p:cNvPr id="19" name="CuadroTexto 18">
            <a:extLst>
              <a:ext uri="{FF2B5EF4-FFF2-40B4-BE49-F238E27FC236}">
                <a16:creationId xmlns:a16="http://schemas.microsoft.com/office/drawing/2014/main" id="{E9961501-0E52-5A03-4DDA-B417BA69FAB3}"/>
              </a:ext>
            </a:extLst>
          </p:cNvPr>
          <p:cNvSpPr txBox="1"/>
          <p:nvPr/>
        </p:nvSpPr>
        <p:spPr>
          <a:xfrm>
            <a:off x="21266" y="558256"/>
            <a:ext cx="12170734" cy="738664"/>
          </a:xfrm>
          <a:prstGeom prst="rect">
            <a:avLst/>
          </a:prstGeom>
          <a:noFill/>
        </p:spPr>
        <p:txBody>
          <a:bodyPr wrap="square">
            <a:spAutoFit/>
          </a:bodyPr>
          <a:lstStyle/>
          <a:p>
            <a:pPr algn="ctr" rtl="1"/>
            <a:r>
              <a:rPr lang="ar-SA" sz="2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'وَهَكَذَا الْحَالُ فِي قِيَامَةِ الأَمْوَاتِ: يُزْرَعُ الْجَسَدُ مُنْحَلًّا، وَيُقَامُ غَيْرَ مُنْحَلٍّ، '</a:t>
            </a:r>
            <a:endParaRPr lang="en" sz="2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a:p>
            <a:pPr algn="ctr" rtl="1"/>
            <a:r>
              <a:rPr lang="ar-SA"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a:t>
            </a:r>
            <a:r>
              <a:rPr lang="ar-SA"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كورنثوس</a:t>
            </a:r>
            <a:r>
              <a:rPr lang="ar-SA"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fr-FR"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42:15</a:t>
            </a:r>
            <a:r>
              <a:rPr lang="ar-SA"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endPar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800" decel="100000"/>
                                        <p:tgtEl>
                                          <p:spTgt spid="17"/>
                                        </p:tgtEl>
                                      </p:cBhvr>
                                    </p:animEffect>
                                    <p:anim calcmode="lin" valueType="num">
                                      <p:cBhvr>
                                        <p:cTn id="8" dur="800" decel="100000" fill="hold"/>
                                        <p:tgtEl>
                                          <p:spTgt spid="17"/>
                                        </p:tgtEl>
                                        <p:attrNameLst>
                                          <p:attrName>style.rotation</p:attrName>
                                        </p:attrNameLst>
                                      </p:cBhvr>
                                      <p:tavLst>
                                        <p:tav tm="0">
                                          <p:val>
                                            <p:fltVal val="-90"/>
                                          </p:val>
                                        </p:tav>
                                        <p:tav tm="100000">
                                          <p:val>
                                            <p:fltVal val="0"/>
                                          </p:val>
                                        </p:tav>
                                      </p:tavLst>
                                    </p:anim>
                                    <p:anim calcmode="lin" valueType="num">
                                      <p:cBhvr>
                                        <p:cTn id="9" dur="800" decel="100000" fill="hold"/>
                                        <p:tgtEl>
                                          <p:spTgt spid="17"/>
                                        </p:tgtEl>
                                        <p:attrNameLst>
                                          <p:attrName>ppt_x</p:attrName>
                                        </p:attrNameLst>
                                      </p:cBhvr>
                                      <p:tavLst>
                                        <p:tav tm="0">
                                          <p:val>
                                            <p:strVal val="#ppt_x+0.4"/>
                                          </p:val>
                                        </p:tav>
                                        <p:tav tm="100000">
                                          <p:val>
                                            <p:strVal val="#ppt_x-0.05"/>
                                          </p:val>
                                        </p:tav>
                                      </p:tavLst>
                                    </p:anim>
                                    <p:anim calcmode="lin" valueType="num">
                                      <p:cBhvr>
                                        <p:cTn id="10" dur="800" decel="100000" fill="hold"/>
                                        <p:tgtEl>
                                          <p:spTgt spid="1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cTn>
                              </p:par>
                            </p:childTnLst>
                          </p:cTn>
                        </p:par>
                        <p:par>
                          <p:cTn id="25" fill="hold">
                            <p:stCondLst>
                              <p:cond delay="1000"/>
                            </p:stCondLst>
                            <p:childTnLst>
                              <p:par>
                                <p:cTn id="26" presetID="25" presetClass="entr" presetSubtype="0"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31" dur="1000" fill="hold"/>
                                        <p:tgtEl>
                                          <p:spTgt spid="15"/>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9">
                                            <p:graphicEl>
                                              <a:dgm id="{2E1396AD-DD31-463B-9336-07296A70B6FF}"/>
                                            </p:graphicEl>
                                          </p:spTgt>
                                        </p:tgtEl>
                                        <p:attrNameLst>
                                          <p:attrName>style.visibility</p:attrName>
                                        </p:attrNameLst>
                                      </p:cBhvr>
                                      <p:to>
                                        <p:strVal val="visible"/>
                                      </p:to>
                                    </p:set>
                                    <p:anim calcmode="lin" valueType="num">
                                      <p:cBhvr>
                                        <p:cTn id="40" dur="500" fill="hold"/>
                                        <p:tgtEl>
                                          <p:spTgt spid="9">
                                            <p:graphicEl>
                                              <a:dgm id="{2E1396AD-DD31-463B-9336-07296A70B6FF}"/>
                                            </p:graphicEl>
                                          </p:spTgt>
                                        </p:tgtEl>
                                        <p:attrNameLst>
                                          <p:attrName>ppt_w</p:attrName>
                                        </p:attrNameLst>
                                      </p:cBhvr>
                                      <p:tavLst>
                                        <p:tav tm="0">
                                          <p:val>
                                            <p:fltVal val="0"/>
                                          </p:val>
                                        </p:tav>
                                        <p:tav tm="100000">
                                          <p:val>
                                            <p:strVal val="#ppt_w"/>
                                          </p:val>
                                        </p:tav>
                                      </p:tavLst>
                                    </p:anim>
                                    <p:anim calcmode="lin" valueType="num">
                                      <p:cBhvr>
                                        <p:cTn id="41" dur="500" fill="hold"/>
                                        <p:tgtEl>
                                          <p:spTgt spid="9">
                                            <p:graphicEl>
                                              <a:dgm id="{2E1396AD-DD31-463B-9336-07296A70B6FF}"/>
                                            </p:graphicEl>
                                          </p:spTgt>
                                        </p:tgtEl>
                                        <p:attrNameLst>
                                          <p:attrName>ppt_h</p:attrName>
                                        </p:attrNameLst>
                                      </p:cBhvr>
                                      <p:tavLst>
                                        <p:tav tm="0">
                                          <p:val>
                                            <p:fltVal val="0"/>
                                          </p:val>
                                        </p:tav>
                                        <p:tav tm="100000">
                                          <p:val>
                                            <p:strVal val="#ppt_h"/>
                                          </p:val>
                                        </p:tav>
                                      </p:tavLst>
                                    </p:anim>
                                    <p:animEffect transition="in" filter="fade">
                                      <p:cBhvr>
                                        <p:cTn id="42" dur="500"/>
                                        <p:tgtEl>
                                          <p:spTgt spid="9">
                                            <p:graphicEl>
                                              <a:dgm id="{2E1396AD-DD31-463B-9336-07296A70B6FF}"/>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47"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48"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49" dur="500"/>
                                        <p:tgtEl>
                                          <p:spTgt spid="9">
                                            <p:graphicEl>
                                              <a:dgm id="{829428FA-0168-4BE1-91D8-98EE20CB193A}"/>
                                            </p:graphicEl>
                                          </p:spTgt>
                                        </p:tgtEl>
                                      </p:cBhvr>
                                    </p:animEffect>
                                  </p:childTnLst>
                                </p:cTn>
                              </p:par>
                            </p:childTnLst>
                          </p:cTn>
                        </p:par>
                        <p:par>
                          <p:cTn id="50" fill="hold">
                            <p:stCondLst>
                              <p:cond delay="500"/>
                            </p:stCondLst>
                            <p:childTnLst>
                              <p:par>
                                <p:cTn id="51" presetID="53" presetClass="entr" presetSubtype="16" fill="hold" grpId="0" nodeType="afterEffect">
                                  <p:stCondLst>
                                    <p:cond delay="0"/>
                                  </p:stCondLst>
                                  <p:childTnLst>
                                    <p:set>
                                      <p:cBhvr>
                                        <p:cTn id="52"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53"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54"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55" dur="500"/>
                                        <p:tgtEl>
                                          <p:spTgt spid="9">
                                            <p:graphicEl>
                                              <a:dgm id="{4302F1F3-C342-43C6-A03C-A44F8F701A59}"/>
                                            </p:graphicEl>
                                          </p:spTgt>
                                        </p:tgtEl>
                                      </p:cBhvr>
                                    </p:animEffect>
                                  </p:childTnLst>
                                </p:cTn>
                              </p:par>
                            </p:childTnLst>
                          </p:cTn>
                        </p:par>
                        <p:par>
                          <p:cTn id="56" fill="hold">
                            <p:stCondLst>
                              <p:cond delay="1000"/>
                            </p:stCondLst>
                            <p:childTnLst>
                              <p:par>
                                <p:cTn id="57" presetID="53" presetClass="entr" presetSubtype="16" fill="hold" grpId="0" nodeType="afterEffect">
                                  <p:stCondLst>
                                    <p:cond delay="0"/>
                                  </p:stCondLst>
                                  <p:childTnLst>
                                    <p:set>
                                      <p:cBhvr>
                                        <p:cTn id="58"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59"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60"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61" dur="500"/>
                                        <p:tgtEl>
                                          <p:spTgt spid="9">
                                            <p:graphicEl>
                                              <a:dgm id="{DDBC0427-2071-4B31-AC7E-375317C7AD2B}"/>
                                            </p:graphicEl>
                                          </p:spTgt>
                                        </p:tgtEl>
                                      </p:cBhvr>
                                    </p:animEffect>
                                  </p:childTnLst>
                                </p:cTn>
                              </p:par>
                            </p:childTnLst>
                          </p:cTn>
                        </p:par>
                        <p:par>
                          <p:cTn id="62" fill="hold">
                            <p:stCondLst>
                              <p:cond delay="1500"/>
                            </p:stCondLst>
                            <p:childTnLst>
                              <p:par>
                                <p:cTn id="63" presetID="53" presetClass="entr" presetSubtype="16" fill="hold" grpId="0" nodeType="afterEffect">
                                  <p:stCondLst>
                                    <p:cond delay="0"/>
                                  </p:stCondLst>
                                  <p:childTnLst>
                                    <p:set>
                                      <p:cBhvr>
                                        <p:cTn id="64"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65"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66"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67" dur="500"/>
                                        <p:tgtEl>
                                          <p:spTgt spid="9">
                                            <p:graphicEl>
                                              <a:dgm id="{A105ADEC-5198-496D-85FE-C3796490967F}"/>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9">
                                            <p:graphicEl>
                                              <a:dgm id="{1D9E9CF8-09BD-46E5-93EB-E5FFC136B29B}"/>
                                            </p:graphicEl>
                                          </p:spTgt>
                                        </p:tgtEl>
                                        <p:attrNameLst>
                                          <p:attrName>style.visibility</p:attrName>
                                        </p:attrNameLst>
                                      </p:cBhvr>
                                      <p:to>
                                        <p:strVal val="visible"/>
                                      </p:to>
                                    </p:set>
                                    <p:anim calcmode="lin" valueType="num">
                                      <p:cBhvr>
                                        <p:cTn id="72" dur="500" fill="hold"/>
                                        <p:tgtEl>
                                          <p:spTgt spid="9">
                                            <p:graphicEl>
                                              <a:dgm id="{1D9E9CF8-09BD-46E5-93EB-E5FFC136B29B}"/>
                                            </p:graphicEl>
                                          </p:spTgt>
                                        </p:tgtEl>
                                        <p:attrNameLst>
                                          <p:attrName>ppt_w</p:attrName>
                                        </p:attrNameLst>
                                      </p:cBhvr>
                                      <p:tavLst>
                                        <p:tav tm="0">
                                          <p:val>
                                            <p:fltVal val="0"/>
                                          </p:val>
                                        </p:tav>
                                        <p:tav tm="100000">
                                          <p:val>
                                            <p:strVal val="#ppt_w"/>
                                          </p:val>
                                        </p:tav>
                                      </p:tavLst>
                                    </p:anim>
                                    <p:anim calcmode="lin" valueType="num">
                                      <p:cBhvr>
                                        <p:cTn id="73" dur="500" fill="hold"/>
                                        <p:tgtEl>
                                          <p:spTgt spid="9">
                                            <p:graphicEl>
                                              <a:dgm id="{1D9E9CF8-09BD-46E5-93EB-E5FFC136B29B}"/>
                                            </p:graphicEl>
                                          </p:spTgt>
                                        </p:tgtEl>
                                        <p:attrNameLst>
                                          <p:attrName>ppt_h</p:attrName>
                                        </p:attrNameLst>
                                      </p:cBhvr>
                                      <p:tavLst>
                                        <p:tav tm="0">
                                          <p:val>
                                            <p:fltVal val="0"/>
                                          </p:val>
                                        </p:tav>
                                        <p:tav tm="100000">
                                          <p:val>
                                            <p:strVal val="#ppt_h"/>
                                          </p:val>
                                        </p:tav>
                                      </p:tavLst>
                                    </p:anim>
                                    <p:animEffect transition="in" filter="fade">
                                      <p:cBhvr>
                                        <p:cTn id="74" dur="500"/>
                                        <p:tgtEl>
                                          <p:spTgt spid="9">
                                            <p:graphicEl>
                                              <a:dgm id="{1D9E9CF8-09BD-46E5-93EB-E5FFC136B29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79"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80"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81" dur="500"/>
                                        <p:tgtEl>
                                          <p:spTgt spid="9">
                                            <p:graphicEl>
                                              <a:dgm id="{CDB37930-4014-41A8-870F-C464F652B623}"/>
                                            </p:graphicEl>
                                          </p:spTgt>
                                        </p:tgtEl>
                                      </p:cBhvr>
                                    </p:animEffect>
                                  </p:childTnLst>
                                </p:cTn>
                              </p:par>
                            </p:childTnLst>
                          </p:cTn>
                        </p:par>
                        <p:par>
                          <p:cTn id="82" fill="hold">
                            <p:stCondLst>
                              <p:cond delay="500"/>
                            </p:stCondLst>
                            <p:childTnLst>
                              <p:par>
                                <p:cTn id="83" presetID="53" presetClass="entr" presetSubtype="16" fill="hold" grpId="0" nodeType="afterEffect">
                                  <p:stCondLst>
                                    <p:cond delay="0"/>
                                  </p:stCondLst>
                                  <p:childTnLst>
                                    <p:set>
                                      <p:cBhvr>
                                        <p:cTn id="84"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85"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94D72CE-67D1-4742-B9A6-0D1582C12846}"/>
                                            </p:graphicEl>
                                          </p:spTgt>
                                        </p:tgtEl>
                                      </p:cBhvr>
                                    </p:animEffect>
                                  </p:childTnLst>
                                </p:cTn>
                              </p:par>
                            </p:childTnLst>
                          </p:cTn>
                        </p:par>
                        <p:par>
                          <p:cTn id="88" fill="hold">
                            <p:stCondLst>
                              <p:cond delay="1000"/>
                            </p:stCondLst>
                            <p:childTnLst>
                              <p:par>
                                <p:cTn id="89" presetID="53" presetClass="entr" presetSubtype="16" fill="hold" grpId="0" nodeType="afterEffect">
                                  <p:stCondLst>
                                    <p:cond delay="0"/>
                                  </p:stCondLst>
                                  <p:childTnLst>
                                    <p:set>
                                      <p:cBhvr>
                                        <p:cTn id="90"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91"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92"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93" dur="500"/>
                                        <p:tgtEl>
                                          <p:spTgt spid="9">
                                            <p:graphicEl>
                                              <a:dgm id="{604ECA49-D243-4B3D-B636-80F24F632E80}"/>
                                            </p:graphicEl>
                                          </p:spTgt>
                                        </p:tgtEl>
                                      </p:cBhvr>
                                    </p:animEffect>
                                  </p:childTnLst>
                                </p:cTn>
                              </p:par>
                            </p:childTnLst>
                          </p:cTn>
                        </p:par>
                        <p:par>
                          <p:cTn id="94" fill="hold">
                            <p:stCondLst>
                              <p:cond delay="1500"/>
                            </p:stCondLst>
                            <p:childTnLst>
                              <p:par>
                                <p:cTn id="95" presetID="53" presetClass="entr" presetSubtype="16" fill="hold" grpId="0" nodeType="afterEffect">
                                  <p:stCondLst>
                                    <p:cond delay="0"/>
                                  </p:stCondLst>
                                  <p:childTnLst>
                                    <p:set>
                                      <p:cBhvr>
                                        <p:cTn id="96"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97"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98"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99" dur="500"/>
                                        <p:tgtEl>
                                          <p:spTgt spid="9">
                                            <p:graphicEl>
                                              <a:dgm id="{11F5C2FE-12DF-41B9-951E-FFDAAFD5D2AD}"/>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1000" fill="hold"/>
                                        <p:tgtEl>
                                          <p:spTgt spid="8"/>
                                        </p:tgtEl>
                                        <p:attrNameLst>
                                          <p:attrName>ppt_y</p:attrName>
                                        </p:attrNameLst>
                                      </p:cBhvr>
                                      <p:tavLst>
                                        <p:tav tm="0">
                                          <p:val>
                                            <p:strVal val="#ppt_y+.1"/>
                                          </p:val>
                                        </p:tav>
                                        <p:tav tm="100000">
                                          <p:val>
                                            <p:strVal val="#ppt_y"/>
                                          </p:val>
                                        </p:tav>
                                      </p:tavLst>
                                    </p:anim>
                                  </p:childTnLst>
                                </p:cTn>
                              </p:par>
                              <p:par>
                                <p:cTn id="107" presetID="42" presetClass="entr" presetSubtype="0" fill="hold" nodeType="withEffect">
                                  <p:stCondLst>
                                    <p:cond delay="0"/>
                                  </p:stCondLst>
                                  <p:childTnLst>
                                    <p:set>
                                      <p:cBhvr>
                                        <p:cTn id="108" dur="1" fill="hold">
                                          <p:stCondLst>
                                            <p:cond delay="0"/>
                                          </p:stCondLst>
                                        </p:cTn>
                                        <p:tgtEl>
                                          <p:spTgt spid="6"/>
                                        </p:tgtEl>
                                        <p:attrNameLst>
                                          <p:attrName>style.visibility</p:attrName>
                                        </p:attrNameLst>
                                      </p:cBhvr>
                                      <p:to>
                                        <p:strVal val="visible"/>
                                      </p:to>
                                    </p:set>
                                    <p:animEffect transition="in" filter="fade">
                                      <p:cBhvr>
                                        <p:cTn id="109" dur="1000"/>
                                        <p:tgtEl>
                                          <p:spTgt spid="6"/>
                                        </p:tgtEl>
                                      </p:cBhvr>
                                    </p:animEffect>
                                    <p:anim calcmode="lin" valueType="num">
                                      <p:cBhvr>
                                        <p:cTn id="110" dur="1000" fill="hold"/>
                                        <p:tgtEl>
                                          <p:spTgt spid="6"/>
                                        </p:tgtEl>
                                        <p:attrNameLst>
                                          <p:attrName>ppt_x</p:attrName>
                                        </p:attrNameLst>
                                      </p:cBhvr>
                                      <p:tavLst>
                                        <p:tav tm="0">
                                          <p:val>
                                            <p:strVal val="#ppt_x"/>
                                          </p:val>
                                        </p:tav>
                                        <p:tav tm="100000">
                                          <p:val>
                                            <p:strVal val="#ppt_x"/>
                                          </p:val>
                                        </p:tav>
                                      </p:tavLst>
                                    </p:anim>
                                    <p:anim calcmode="lin" valueType="num">
                                      <p:cBhvr>
                                        <p:cTn id="111" dur="1000" fill="hold"/>
                                        <p:tgtEl>
                                          <p:spTgt spid="6"/>
                                        </p:tgtEl>
                                        <p:attrNameLst>
                                          <p:attrName>ppt_y</p:attrName>
                                        </p:attrNameLst>
                                      </p:cBhvr>
                                      <p:tavLst>
                                        <p:tav tm="0">
                                          <p:val>
                                            <p:strVal val="#ppt_y+.1"/>
                                          </p:val>
                                        </p:tav>
                                        <p:tav tm="100000">
                                          <p:val>
                                            <p:strVal val="#ppt_y"/>
                                          </p:val>
                                        </p:tav>
                                      </p:tavLst>
                                    </p:anim>
                                  </p:childTnLst>
                                </p:cTn>
                              </p:par>
                              <p:par>
                                <p:cTn id="112" presetID="42" presetClass="entr" presetSubtype="0" fill="hold" nodeType="withEffect">
                                  <p:stCondLst>
                                    <p:cond delay="0"/>
                                  </p:stCondLst>
                                  <p:childTnLst>
                                    <p:set>
                                      <p:cBhvr>
                                        <p:cTn id="113" dur="1" fill="hold">
                                          <p:stCondLst>
                                            <p:cond delay="0"/>
                                          </p:stCondLst>
                                        </p:cTn>
                                        <p:tgtEl>
                                          <p:spTgt spid="13"/>
                                        </p:tgtEl>
                                        <p:attrNameLst>
                                          <p:attrName>style.visibility</p:attrName>
                                        </p:attrNameLst>
                                      </p:cBhvr>
                                      <p:to>
                                        <p:strVal val="visible"/>
                                      </p:to>
                                    </p:set>
                                    <p:animEffect transition="in" filter="fade">
                                      <p:cBhvr>
                                        <p:cTn id="114" dur="1000"/>
                                        <p:tgtEl>
                                          <p:spTgt spid="13"/>
                                        </p:tgtEl>
                                      </p:cBhvr>
                                    </p:animEffect>
                                    <p:anim calcmode="lin" valueType="num">
                                      <p:cBhvr>
                                        <p:cTn id="115" dur="1000" fill="hold"/>
                                        <p:tgtEl>
                                          <p:spTgt spid="13"/>
                                        </p:tgtEl>
                                        <p:attrNameLst>
                                          <p:attrName>ppt_x</p:attrName>
                                        </p:attrNameLst>
                                      </p:cBhvr>
                                      <p:tavLst>
                                        <p:tav tm="0">
                                          <p:val>
                                            <p:strVal val="#ppt_x"/>
                                          </p:val>
                                        </p:tav>
                                        <p:tav tm="100000">
                                          <p:val>
                                            <p:strVal val="#ppt_x"/>
                                          </p:val>
                                        </p:tav>
                                      </p:tavLst>
                                    </p:anim>
                                    <p:anim calcmode="lin" valueType="num">
                                      <p:cBhvr>
                                        <p:cTn id="1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P spid="17"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91440"/>
            <a:ext cx="12192000" cy="769441"/>
          </a:xfrm>
          <a:prstGeom prst="rect">
            <a:avLst/>
          </a:prstGeom>
          <a:noFill/>
        </p:spPr>
        <p:txBody>
          <a:bodyPr wrap="square">
            <a:spAutoFit/>
          </a:bodyPr>
          <a:lstStyle/>
          <a:p>
            <a:pPr algn="ctr" rtl="1"/>
            <a:r>
              <a:rPr lang="ar-SA" sz="4400" b="1" spc="600" dirty="0">
                <a:ln w="6600">
                  <a:solidFill>
                    <a:schemeClr val="accent2"/>
                  </a:solidFill>
                  <a:prstDash val="solid"/>
                </a:ln>
                <a:solidFill>
                  <a:srgbClr val="FFFFFF"/>
                </a:solidFill>
                <a:effectLst>
                  <a:outerShdw dist="38100" dir="2700000" algn="tl" rotWithShape="0">
                    <a:schemeClr val="accent2"/>
                  </a:outerShdw>
                </a:effectLst>
              </a:rPr>
              <a:t>متى سنقوم؟</a:t>
            </a:r>
            <a:endParaRPr lang="en"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738664"/>
          </a:xfrm>
          <a:prstGeom prst="rect">
            <a:avLst/>
          </a:prstGeom>
          <a:noFill/>
        </p:spPr>
        <p:txBody>
          <a:bodyPr wrap="square">
            <a:spAutoFit/>
          </a:bodyPr>
          <a:lstStyle/>
          <a:p>
            <a:pPr algn="ctr" rtl="1"/>
            <a:r>
              <a:rPr lang="ar-SA" sz="2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'وَهَا أَنَا أَكْشِفُ لَكُمْ سِرّاً: إِنَّنَا لَنْ نَرْقُدَ جَمِيعاً، وَلَكِنَّنَا سَنَتَغَيَّرُ جَمِيعاً، </a:t>
            </a:r>
            <a:r>
              <a:rPr lang="ar-SA"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ar-SA"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a:t>
            </a:r>
            <a:r>
              <a:rPr lang="ar-SA"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كورنثوس</a:t>
            </a:r>
            <a:r>
              <a:rPr lang="ar-SA"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51:15)</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52937"/>
            <a:ext cx="8041849" cy="1200329"/>
          </a:xfrm>
          <a:prstGeom prst="rect">
            <a:avLst/>
          </a:prstGeom>
          <a:noFill/>
        </p:spPr>
        <p:txBody>
          <a:bodyPr wrap="square" rtlCol="0">
            <a:spAutoFit/>
          </a:bodyPr>
          <a:lstStyle/>
          <a:p>
            <a:pPr algn="r" rtl="1">
              <a:spcBef>
                <a:spcPts val="600"/>
              </a:spcBef>
            </a:pPr>
            <a:r>
              <a:rPr lang="ar-SA" sz="2400" b="1" dirty="0"/>
              <a:t>قبل تحديد وقت القيامة وما سيحدث لأجسادنا في ذلك الوقت، يقول بولس إن "اللحم والدم لا يرثان ملكوت الله" (1 </a:t>
            </a:r>
            <a:r>
              <a:rPr lang="ar-SA" sz="2400" b="1" dirty="0" err="1"/>
              <a:t>كورنثوس</a:t>
            </a:r>
            <a:r>
              <a:rPr lang="ar-SA" sz="2400" b="1" dirty="0"/>
              <a:t> 50:15). هل يعني هذا أننا لن نمتلك جسدا ماديا بعد القيامة؟</a:t>
            </a:r>
            <a:endParaRPr lang="en" sz="2400" b="1" dirty="0"/>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381611"/>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391964"/>
            <a:ext cx="7009620" cy="1200329"/>
          </a:xfrm>
          <a:prstGeom prst="rect">
            <a:avLst/>
          </a:prstGeom>
          <a:noFill/>
        </p:spPr>
        <p:txBody>
          <a:bodyPr wrap="square">
            <a:spAutoFit/>
          </a:bodyPr>
          <a:lstStyle/>
          <a:p>
            <a:pPr algn="r" rtl="1">
              <a:spcBef>
                <a:spcPts val="600"/>
              </a:spcBef>
            </a:pPr>
            <a:r>
              <a:rPr lang="ar-SA" sz="2400" b="1" dirty="0"/>
              <a:t>عند المجيء الثاني، سيتحول الجسد الفاسد إلى جسد غير قابل للفساد، مثل الجسد الذي قام به يسوع (1 </a:t>
            </a:r>
            <a:r>
              <a:rPr lang="ar-SA" sz="2400" b="1" dirty="0" err="1"/>
              <a:t>كورنثوس</a:t>
            </a:r>
            <a:r>
              <a:rPr lang="ar-SA" sz="2400" b="1" dirty="0"/>
              <a:t> 51:15-55؛ لوقا 36:24-40).</a:t>
            </a:r>
            <a:endParaRPr lang="en" sz="2400" b="1" dirty="0"/>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737785"/>
            <a:ext cx="8041849" cy="1569660"/>
          </a:xfrm>
          <a:prstGeom prst="rect">
            <a:avLst/>
          </a:prstGeom>
          <a:noFill/>
        </p:spPr>
        <p:txBody>
          <a:bodyPr wrap="square">
            <a:spAutoFit/>
          </a:bodyPr>
          <a:lstStyle/>
          <a:p>
            <a:pPr lvl="0" algn="r" rtl="1">
              <a:spcBef>
                <a:spcPts val="600"/>
              </a:spcBef>
              <a:defRPr/>
            </a:pPr>
            <a:r>
              <a:rPr lang="ar-SA" sz="2400" b="1" dirty="0">
                <a:solidFill>
                  <a:prstClr val="black"/>
                </a:solidFill>
              </a:rPr>
              <a:t>يستخدم التعبير "لحم ودم" دائما كمرادف لكلمة "شخص" (متى 17:16؛ </a:t>
            </a:r>
            <a:r>
              <a:rPr lang="ar-SA" sz="2400" b="1" dirty="0" err="1">
                <a:solidFill>
                  <a:prstClr val="black"/>
                </a:solidFill>
              </a:rPr>
              <a:t>غلاطية</a:t>
            </a:r>
            <a:r>
              <a:rPr lang="ar-SA" sz="2400" b="1" dirty="0">
                <a:solidFill>
                  <a:prstClr val="black"/>
                </a:solidFill>
              </a:rPr>
              <a:t> 16:1؛ أفسس 12:6؛ عبرانيين 14:2). يرسم بولس تشابها هنا: سكان الأرض = الفساد؛ سكان الجنة = الانسداد. هنا لدينا جسد يتحلل، وبالتالي لا يمكننا أخذه إلى السماء.</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676813"/>
            <a:ext cx="7009620" cy="1200329"/>
          </a:xfrm>
          <a:prstGeom prst="rect">
            <a:avLst/>
          </a:prstGeom>
          <a:noFill/>
        </p:spPr>
        <p:txBody>
          <a:bodyPr wrap="square">
            <a:spAutoFit/>
          </a:bodyPr>
          <a:lstStyle/>
          <a:p>
            <a:pPr lvl="0" algn="r" rtl="1">
              <a:spcBef>
                <a:spcPts val="600"/>
              </a:spcBef>
              <a:defRPr/>
            </a:pPr>
            <a:r>
              <a:rPr lang="ar-SA" sz="2400" b="1" dirty="0">
                <a:solidFill>
                  <a:prstClr val="black"/>
                </a:solidFill>
              </a:rPr>
              <a:t>بالنسبة لأولئك الذين ينامون في يسوع، سيشعرون وكأن لحظة واحدة قد مرت فقط. قبل لحظة شعروا بقشعريرة الموت، والآن هم يرون يسوع قادما بالفعل (1 </a:t>
            </a:r>
            <a:r>
              <a:rPr lang="ar-SA" sz="2400" b="1" dirty="0" err="1">
                <a:solidFill>
                  <a:prstClr val="black"/>
                </a:solidFill>
              </a:rPr>
              <a:t>كورنثوس</a:t>
            </a:r>
            <a:r>
              <a:rPr lang="ar-SA" sz="2400" b="1" dirty="0">
                <a:solidFill>
                  <a:prstClr val="black"/>
                </a:solidFill>
              </a:rPr>
              <a:t> 52:15).</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randombar(horizontal)">
                                      <p:cBhvr>
                                        <p:cTn id="21" dur="500"/>
                                        <p:tgtEl>
                                          <p:spTgt spid="18"/>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right)">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right)">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strips(downRight)">
                                      <p:cBhvr>
                                        <p:cTn id="47" dur="500"/>
                                        <p:tgtEl>
                                          <p:spTgt spid="16"/>
                                        </p:tgtEl>
                                      </p:cBhvr>
                                    </p:animEffect>
                                  </p:childTnLst>
                                </p:cTn>
                              </p:par>
                            </p:childTnLst>
                          </p:cTn>
                        </p:par>
                        <p:par>
                          <p:cTn id="48" fill="hold">
                            <p:stCondLst>
                              <p:cond delay="500"/>
                            </p:stCondLst>
                            <p:childTnLst>
                              <p:par>
                                <p:cTn id="49" presetID="22" presetClass="entr" presetSubtype="2"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right)">
                                      <p:cBhvr>
                                        <p:cTn id="5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2219085"/>
            <a:ext cx="11823405" cy="2246769"/>
          </a:xfrm>
          <a:prstGeom prst="rect">
            <a:avLst/>
          </a:prstGeom>
          <a:noFill/>
        </p:spPr>
        <p:txBody>
          <a:bodyPr wrap="square">
            <a:spAutoFit/>
          </a:bodyPr>
          <a:lstStyle/>
          <a:p>
            <a:pPr algn="r" rtl="1">
              <a:spcBef>
                <a:spcPts val="600"/>
              </a:spcBef>
            </a:pPr>
            <a:r>
              <a:rPr lang="en" sz="2800" b="1" dirty="0">
                <a:latin typeface="Constantia" panose="02030602050306030303" pitchFamily="18" charset="0"/>
              </a:rPr>
              <a:t>“</a:t>
            </a:r>
            <a:r>
              <a:rPr lang="ar-SA" sz="2800" b="1" dirty="0">
                <a:latin typeface="Constantia" panose="02030602050306030303" pitchFamily="18" charset="0"/>
              </a:rPr>
              <a:t>«كانت قيامة يسوع مثالًا للقيامة النهائية لجميع الذين يرقدون فيه. إن جسد المخلّص بعد قيامته، وهيئته، ونبرات صوته، كانت كلها مألوفة لأتباعه. وبالطريقة نفسها سيقوم الذين يرقدون في يسوع مرة أخرى. سنعرف أحباءنا كما عرف التلاميذ يسوع. ومع أنهم ربما كانوا مشوهين، أو مرضى، أو فقدوا ملامحهم في هذه الحياة الفانية، إلا أن هويتهم الشخصية ستُحفظ بالكامل في أجسادهم المقامة والممجدة، وسنتعرف في الوجوه المضيئة بنور وجه يسوع على ملامح الذين نحبهم.»</a:t>
            </a:r>
            <a:endParaRPr lang="en"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C7BBFF4E-79D5-24EF-B659-AB1135505160}"/>
              </a:ext>
            </a:extLst>
          </p:cNvPr>
          <p:cNvSpPr txBox="1"/>
          <p:nvPr/>
        </p:nvSpPr>
        <p:spPr>
          <a:xfrm>
            <a:off x="8886805" y="669852"/>
            <a:ext cx="3206391" cy="338554"/>
          </a:xfrm>
          <a:prstGeom prst="rect">
            <a:avLst/>
          </a:prstGeom>
          <a:noFill/>
        </p:spPr>
        <p:txBody>
          <a:bodyPr wrap="none" rtlCol="0">
            <a:spAutoFit/>
          </a:bodyPr>
          <a:lstStyle/>
          <a:p>
            <a:pPr algn="r"/>
            <a:r>
              <a:rPr lang="en" sz="1600" b="1" dirty="0"/>
              <a:t>EGW (</a:t>
            </a:r>
            <a:r>
              <a:rPr lang="en-US" sz="1600" b="1" dirty="0"/>
              <a:t>The Faith I Live By, June 23</a:t>
            </a:r>
            <a:r>
              <a:rPr lang="en"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569660"/>
          </a:xfrm>
          <a:prstGeom prst="rect">
            <a:avLst/>
          </a:prstGeom>
          <a:noFill/>
        </p:spPr>
        <p:txBody>
          <a:bodyPr wrap="square">
            <a:spAutoFit/>
          </a:bodyPr>
          <a:lstStyle/>
          <a:p>
            <a:pPr lvl="0" algn="ctr" rtl="1">
              <a:defRPr/>
            </a:pP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lang="ar-SA" sz="2400" b="1" dirty="0">
                <a:solidFill>
                  <a:prstClr val="white"/>
                </a:solidFill>
                <a:effectLst>
                  <a:glow rad="165100">
                    <a:srgbClr val="4296B4"/>
                  </a:glow>
                </a:effectLst>
                <a:latin typeface="Comic Sans MS" panose="030F0702030302020204" pitchFamily="66" charset="0"/>
              </a:rPr>
              <a:t>وَلَوْ لَمْ يَكُنِ الْمَسِيحُ قَدْ قَامَ، لَكَانَ تَبْشِيرُنَا عَبَثاً وَإِيمَانُكُمْ عَبَثاً، </a:t>
            </a:r>
            <a:r>
              <a:rPr lang="ar-SA" b="1" dirty="0">
                <a:solidFill>
                  <a:prstClr val="white"/>
                </a:solidFill>
                <a:effectLst>
                  <a:glow rad="165100">
                    <a:srgbClr val="4296B4"/>
                  </a:glow>
                </a:effectLst>
                <a:latin typeface="Comic Sans MS" panose="030F0702030302020204" pitchFamily="66" charset="0"/>
              </a:rPr>
              <a:t>15</a:t>
            </a:r>
            <a:r>
              <a:rPr lang="ar-SA" sz="2400" b="1" dirty="0">
                <a:solidFill>
                  <a:prstClr val="white"/>
                </a:solidFill>
                <a:effectLst>
                  <a:glow rad="165100">
                    <a:srgbClr val="4296B4"/>
                  </a:glow>
                </a:effectLst>
                <a:latin typeface="Comic Sans MS" panose="030F0702030302020204" pitchFamily="66" charset="0"/>
              </a:rPr>
              <a:t>وَلَكَانَ تَبَيَّنَ عِنْدَئِذٍ أَنَّنَا شُهُودُ زُورٍ عَلَى اللهِ، إِذْ إِنَّنَا شَهِدْنَا عَلَى اللهِ أَنَّهُ أَقَامَ الْمَسِيحَ، وَهُوَ لَمْ يُقِمْهُ لَوْ صَحَّ أَنَّ الأَمْوَاتَ لَا يُقَامُونَ. </a:t>
            </a:r>
            <a:r>
              <a:rPr lang="ar-SA" sz="1600" b="1" dirty="0">
                <a:solidFill>
                  <a:prstClr val="white"/>
                </a:solidFill>
                <a:effectLst>
                  <a:glow rad="165100">
                    <a:srgbClr val="4296B4"/>
                  </a:glow>
                </a:effectLst>
                <a:latin typeface="Comic Sans MS" panose="030F0702030302020204" pitchFamily="66" charset="0"/>
              </a:rPr>
              <a:t>16</a:t>
            </a:r>
            <a:r>
              <a:rPr lang="ar-SA" sz="2400" b="1" dirty="0">
                <a:solidFill>
                  <a:prstClr val="white"/>
                </a:solidFill>
                <a:effectLst>
                  <a:glow rad="165100">
                    <a:srgbClr val="4296B4"/>
                  </a:glow>
                </a:effectLst>
                <a:latin typeface="Comic Sans MS" panose="030F0702030302020204" pitchFamily="66" charset="0"/>
              </a:rPr>
              <a:t>إِذَنْ، لَوْ كَانَ الأَمْوَاتُ لَا يُقَامُونَ، لَكَانَ الْمَسِيحُ لَمْ يَقُمْ أَيْضاً. </a:t>
            </a:r>
            <a:r>
              <a:rPr lang="ar-SA" sz="1600" b="1" dirty="0">
                <a:solidFill>
                  <a:prstClr val="white"/>
                </a:solidFill>
                <a:effectLst>
                  <a:glow rad="165100">
                    <a:srgbClr val="4296B4"/>
                  </a:glow>
                </a:effectLst>
                <a:latin typeface="Comic Sans MS" panose="030F0702030302020204" pitchFamily="66" charset="0"/>
              </a:rPr>
              <a:t>17</a:t>
            </a:r>
            <a:r>
              <a:rPr lang="ar-SA" sz="2400" b="1" dirty="0">
                <a:solidFill>
                  <a:prstClr val="white"/>
                </a:solidFill>
                <a:effectLst>
                  <a:glow rad="165100">
                    <a:srgbClr val="4296B4"/>
                  </a:glow>
                </a:effectLst>
                <a:latin typeface="Comic Sans MS" panose="030F0702030302020204" pitchFamily="66" charset="0"/>
              </a:rPr>
              <a:t>وَلَوْ لَمْ يَكُنِ الْمَسِيحُ قَدْ قَامَ، لَكَانَ إِيمَانُكُمْ عَبَثاً، وَلَكُنْتُمْ بَعْدُ فِي خَطَايَاكُمْ،</a:t>
            </a:r>
            <a:endParaRPr lang="fr-FR" sz="2400" b="1" dirty="0">
              <a:solidFill>
                <a:prstClr val="white"/>
              </a:solidFill>
              <a:effectLst>
                <a:glow rad="165100">
                  <a:srgbClr val="4296B4"/>
                </a:glow>
              </a:effectLst>
              <a:latin typeface="Comic Sans MS" panose="030F0702030302020204" pitchFamily="66" charset="0"/>
            </a:endParaRPr>
          </a:p>
          <a:p>
            <a:pPr lvl="0" algn="ctr" rtl="1">
              <a:defRPr/>
            </a:pPr>
            <a:r>
              <a:rPr lang="ar-SA" sz="2400" b="1" dirty="0">
                <a:solidFill>
                  <a:prstClr val="white"/>
                </a:solidFill>
                <a:effectLst>
                  <a:glow rad="165100">
                    <a:srgbClr val="4296B4"/>
                  </a:glow>
                </a:effectLst>
                <a:latin typeface="Comic Sans MS" panose="030F0702030302020204" pitchFamily="66" charset="0"/>
              </a:rPr>
              <a:t>(1 </a:t>
            </a:r>
            <a:r>
              <a:rPr lang="ar-SA" sz="2400" b="1" dirty="0" err="1">
                <a:solidFill>
                  <a:prstClr val="white"/>
                </a:solidFill>
                <a:effectLst>
                  <a:glow rad="165100">
                    <a:srgbClr val="4296B4"/>
                  </a:glow>
                </a:effectLst>
                <a:latin typeface="Comic Sans MS" panose="030F0702030302020204" pitchFamily="66" charset="0"/>
              </a:rPr>
              <a:t>كورنثوس</a:t>
            </a:r>
            <a:r>
              <a:rPr lang="ar-SA" sz="2400" b="1" dirty="0">
                <a:solidFill>
                  <a:prstClr val="white"/>
                </a:solidFill>
                <a:effectLst>
                  <a:glow rad="165100">
                    <a:srgbClr val="4296B4"/>
                  </a:glow>
                </a:effectLst>
                <a:latin typeface="Comic Sans MS" panose="030F0702030302020204" pitchFamily="66" charset="0"/>
              </a:rPr>
              <a:t> </a:t>
            </a:r>
            <a:r>
              <a:rPr lang="fr-FR" sz="2400" b="1" dirty="0">
                <a:solidFill>
                  <a:prstClr val="white"/>
                </a:solidFill>
                <a:effectLst>
                  <a:glow rad="165100">
                    <a:srgbClr val="4296B4"/>
                  </a:glow>
                </a:effectLst>
                <a:latin typeface="Comic Sans MS" panose="030F0702030302020204" pitchFamily="66" charset="0"/>
              </a:rPr>
              <a:t>14:15</a:t>
            </a:r>
            <a:r>
              <a:rPr lang="ar-SA" sz="2400" b="1" dirty="0">
                <a:solidFill>
                  <a:prstClr val="white"/>
                </a:solidFill>
                <a:effectLst>
                  <a:glow rad="165100">
                    <a:srgbClr val="4296B4"/>
                  </a:glow>
                </a:effectLst>
                <a:latin typeface="Comic Sans MS" panose="030F0702030302020204" pitchFamily="66" charset="0"/>
              </a:rPr>
              <a:t>–17</a:t>
            </a:r>
            <a:r>
              <a:rPr lang="fr-FR" sz="2400" b="1" dirty="0">
                <a:solidFill>
                  <a:prstClr val="white"/>
                </a:solidFill>
                <a:effectLst>
                  <a:glow rad="165100">
                    <a:srgbClr val="4296B4"/>
                  </a:glow>
                </a:effectLst>
                <a:latin typeface="Comic Sans MS" panose="030F0702030302020204" pitchFamily="66" charset="0"/>
              </a:rPr>
              <a:t> (</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1165324332"/>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200329"/>
          </a:xfrm>
          <a:prstGeom prst="rect">
            <a:avLst/>
          </a:prstGeom>
          <a:noFill/>
        </p:spPr>
        <p:txBody>
          <a:bodyPr wrap="square" rtlCol="0">
            <a:spAutoFit/>
          </a:bodyPr>
          <a:lstStyle/>
          <a:p>
            <a:pPr algn="r" rtl="1">
              <a:spcBef>
                <a:spcPts val="600"/>
              </a:spcBef>
            </a:pPr>
            <a:r>
              <a:rPr lang="ar-SA" sz="2400" b="1" dirty="0"/>
              <a:t>وفقا للفلسفة اليونانية—المبنية على نظريات أفلاطونية—الجسد، الذي هو في جوهره شر، هو مجرد سجن لروح خالدة. بالنظر إلى هذا التفكير، ما المعنى الذي كان له قيامة الجسد بالنسبة لليونانيين أو الرومان؟</a:t>
            </a:r>
            <a:endParaRPr lang="en" sz="2400" b="1" dirty="0"/>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098917"/>
            <a:ext cx="6893110" cy="1200329"/>
          </a:xfrm>
          <a:prstGeom prst="rect">
            <a:avLst/>
          </a:prstGeom>
          <a:noFill/>
        </p:spPr>
        <p:txBody>
          <a:bodyPr wrap="square">
            <a:spAutoFit/>
          </a:bodyPr>
          <a:lstStyle/>
          <a:p>
            <a:pPr algn="r" rtl="1">
              <a:spcBef>
                <a:spcPts val="600"/>
              </a:spcBef>
            </a:pPr>
            <a:r>
              <a:rPr lang="ar-SA" sz="2400" b="1" dirty="0"/>
              <a:t>لهذا السبب، رفض قطاع من كنيسة </a:t>
            </a:r>
            <a:r>
              <a:rPr lang="ar-SA" sz="2400" b="1" dirty="0" err="1"/>
              <a:t>كورنثوس</a:t>
            </a:r>
            <a:r>
              <a:rPr lang="ar-SA" sz="2400" b="1" dirty="0"/>
              <a:t> وجود القيامة. يتناول بولس هذه المسألة في الفصل الخامس عشر من رسالته الأولى إلى </a:t>
            </a:r>
            <a:r>
              <a:rPr lang="ar-SA" sz="2400" b="1" dirty="0" err="1"/>
              <a:t>كورنثوس</a:t>
            </a:r>
            <a:r>
              <a:rPr lang="ar-SA" sz="2400" b="1" dirty="0"/>
              <a:t>.</a:t>
            </a:r>
            <a:endParaRPr lang="en" sz="2400" b="1" dirty="0"/>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305342"/>
            <a:ext cx="2916865" cy="2026355"/>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830997"/>
          </a:xfrm>
          <a:prstGeom prst="rect">
            <a:avLst/>
          </a:prstGeom>
          <a:noFill/>
        </p:spPr>
        <p:txBody>
          <a:bodyPr wrap="square">
            <a:spAutoFit/>
          </a:bodyPr>
          <a:lstStyle/>
          <a:p>
            <a:pPr lvl="0" algn="r" rtl="1">
              <a:spcBef>
                <a:spcPts val="600"/>
              </a:spcBef>
              <a:defRPr/>
            </a:pPr>
            <a:r>
              <a:rPr lang="ar-SA" sz="2400" b="1" dirty="0">
                <a:solidFill>
                  <a:prstClr val="black"/>
                </a:solidFill>
              </a:rPr>
              <a:t>هذا ليس أمرا بسيطا. القيامة مرتبطة ارتباطا وثيقا بالخلاص. إذا لم يكن هناك قيامة... ما الهدف من الوعظ بالإنجيل؟</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4">
                                            <p:graphicEl>
                                              <a:dgm id="{076B50FE-812A-4E24-8EAE-19E986D83A18}"/>
                                            </p:graphicEl>
                                          </p:spTgt>
                                        </p:tgtEl>
                                        <p:attrNameLst>
                                          <p:attrName>style.visibility</p:attrName>
                                        </p:attrNameLst>
                                      </p:cBhvr>
                                      <p:to>
                                        <p:strVal val="visible"/>
                                      </p:to>
                                    </p:set>
                                    <p:anim calcmode="lin" valueType="num">
                                      <p:cBhvr>
                                        <p:cTn id="30" dur="500" fill="hold"/>
                                        <p:tgtEl>
                                          <p:spTgt spid="4">
                                            <p:graphicEl>
                                              <a:dgm id="{076B50FE-812A-4E24-8EAE-19E986D83A18}"/>
                                            </p:graphicEl>
                                          </p:spTgt>
                                        </p:tgtEl>
                                        <p:attrNameLst>
                                          <p:attrName>ppt_w</p:attrName>
                                        </p:attrNameLst>
                                      </p:cBhvr>
                                      <p:tavLst>
                                        <p:tav tm="0">
                                          <p:val>
                                            <p:fltVal val="0"/>
                                          </p:val>
                                        </p:tav>
                                        <p:tav tm="100000">
                                          <p:val>
                                            <p:strVal val="#ppt_w"/>
                                          </p:val>
                                        </p:tav>
                                      </p:tavLst>
                                    </p:anim>
                                    <p:anim calcmode="lin" valueType="num">
                                      <p:cBhvr>
                                        <p:cTn id="31" dur="500" fill="hold"/>
                                        <p:tgtEl>
                                          <p:spTgt spid="4">
                                            <p:graphicEl>
                                              <a:dgm id="{076B50FE-812A-4E24-8EAE-19E986D83A18}"/>
                                            </p:graphicEl>
                                          </p:spTgt>
                                        </p:tgtEl>
                                        <p:attrNameLst>
                                          <p:attrName>ppt_h</p:attrName>
                                        </p:attrNameLst>
                                      </p:cBhvr>
                                      <p:tavLst>
                                        <p:tav tm="0">
                                          <p:val>
                                            <p:fltVal val="0"/>
                                          </p:val>
                                        </p:tav>
                                        <p:tav tm="100000">
                                          <p:val>
                                            <p:strVal val="#ppt_h"/>
                                          </p:val>
                                        </p:tav>
                                      </p:tavLst>
                                    </p:anim>
                                    <p:animEffect transition="in" filter="fade">
                                      <p:cBhvr>
                                        <p:cTn id="32" dur="500"/>
                                        <p:tgtEl>
                                          <p:spTgt spid="4">
                                            <p:graphicEl>
                                              <a:dgm id="{076B50FE-812A-4E24-8EAE-19E986D83A1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7"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8"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39" dur="500"/>
                                        <p:tgtEl>
                                          <p:spTgt spid="4">
                                            <p:graphicEl>
                                              <a:dgm id="{E09063D0-9535-4503-BD09-893DCAF454E0}"/>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2F1DD725-F75C-4F7E-B36D-FA5BA921C31E}"/>
                                            </p:graphicEl>
                                          </p:spTgt>
                                        </p:tgtEl>
                                        <p:attrNameLst>
                                          <p:attrName>style.visibility</p:attrName>
                                        </p:attrNameLst>
                                      </p:cBhvr>
                                      <p:to>
                                        <p:strVal val="visible"/>
                                      </p:to>
                                    </p:set>
                                    <p:anim calcmode="lin" valueType="num">
                                      <p:cBhvr>
                                        <p:cTn id="44" dur="500" fill="hold"/>
                                        <p:tgtEl>
                                          <p:spTgt spid="4">
                                            <p:graphicEl>
                                              <a:dgm id="{2F1DD725-F75C-4F7E-B36D-FA5BA921C31E}"/>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2F1DD725-F75C-4F7E-B36D-FA5BA921C31E}"/>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2F1DD725-F75C-4F7E-B36D-FA5BA921C31E}"/>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1"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2"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3" dur="500"/>
                                        <p:tgtEl>
                                          <p:spTgt spid="4">
                                            <p:graphicEl>
                                              <a:dgm id="{32002B3D-B8F3-42C6-8DBF-A2D821CD7F5D}"/>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8"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9"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60" dur="500"/>
                                        <p:tgtEl>
                                          <p:spTgt spid="4">
                                            <p:graphicEl>
                                              <a:dgm id="{41DE413E-B5E9-475D-984F-D2DA532C8EAB}"/>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4">
                                            <p:graphicEl>
                                              <a:dgm id="{11D0B788-D01C-4F0A-AEB9-E6A8168E3E55}"/>
                                            </p:graphicEl>
                                          </p:spTgt>
                                        </p:tgtEl>
                                        <p:attrNameLst>
                                          <p:attrName>style.visibility</p:attrName>
                                        </p:attrNameLst>
                                      </p:cBhvr>
                                      <p:to>
                                        <p:strVal val="visible"/>
                                      </p:to>
                                    </p:set>
                                    <p:anim calcmode="lin" valueType="num">
                                      <p:cBhvr>
                                        <p:cTn id="65" dur="500" fill="hold"/>
                                        <p:tgtEl>
                                          <p:spTgt spid="4">
                                            <p:graphicEl>
                                              <a:dgm id="{11D0B788-D01C-4F0A-AEB9-E6A8168E3E55}"/>
                                            </p:graphicEl>
                                          </p:spTgt>
                                        </p:tgtEl>
                                        <p:attrNameLst>
                                          <p:attrName>ppt_w</p:attrName>
                                        </p:attrNameLst>
                                      </p:cBhvr>
                                      <p:tavLst>
                                        <p:tav tm="0">
                                          <p:val>
                                            <p:fltVal val="0"/>
                                          </p:val>
                                        </p:tav>
                                        <p:tav tm="100000">
                                          <p:val>
                                            <p:strVal val="#ppt_w"/>
                                          </p:val>
                                        </p:tav>
                                      </p:tavLst>
                                    </p:anim>
                                    <p:anim calcmode="lin" valueType="num">
                                      <p:cBhvr>
                                        <p:cTn id="66" dur="500" fill="hold"/>
                                        <p:tgtEl>
                                          <p:spTgt spid="4">
                                            <p:graphicEl>
                                              <a:dgm id="{11D0B788-D01C-4F0A-AEB9-E6A8168E3E55}"/>
                                            </p:graphicEl>
                                          </p:spTgt>
                                        </p:tgtEl>
                                        <p:attrNameLst>
                                          <p:attrName>ppt_h</p:attrName>
                                        </p:attrNameLst>
                                      </p:cBhvr>
                                      <p:tavLst>
                                        <p:tav tm="0">
                                          <p:val>
                                            <p:fltVal val="0"/>
                                          </p:val>
                                        </p:tav>
                                        <p:tav tm="100000">
                                          <p:val>
                                            <p:strVal val="#ppt_h"/>
                                          </p:val>
                                        </p:tav>
                                      </p:tavLst>
                                    </p:anim>
                                    <p:animEffect transition="in" filter="fade">
                                      <p:cBhvr>
                                        <p:cTn id="67" dur="500"/>
                                        <p:tgtEl>
                                          <p:spTgt spid="4">
                                            <p:graphicEl>
                                              <a:dgm id="{11D0B788-D01C-4F0A-AEB9-E6A8168E3E5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72"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3"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4" dur="500"/>
                                        <p:tgtEl>
                                          <p:spTgt spid="4">
                                            <p:graphicEl>
                                              <a:dgm id="{D807EF26-A263-4449-8A79-4A86C860055E}"/>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9"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1" y="1606856"/>
            <a:ext cx="6095999" cy="1183081"/>
          </a:xfrm>
          <a:prstGeom prst="rect">
            <a:avLst/>
          </a:prstGeom>
          <a:noFill/>
          <a:effectLst>
            <a:outerShdw blurRad="50800" dist="38100" dir="2700000" algn="tl" rotWithShape="0">
              <a:prstClr val="black">
                <a:alpha val="70000"/>
              </a:prstClr>
            </a:outerShdw>
          </a:effectLst>
        </p:spPr>
        <p:txBody>
          <a:bodyPr wrap="square">
            <a:spAutoFit/>
          </a:bodyPr>
          <a:lstStyle/>
          <a:p>
            <a:pPr algn="ctr" rtl="1">
              <a:lnSpc>
                <a:spcPts val="9000"/>
              </a:lnSpc>
            </a:pPr>
            <a:r>
              <a:rPr lang="ar-SA" sz="6600" b="1" dirty="0">
                <a:ln w="9525">
                  <a:solidFill>
                    <a:schemeClr val="bg1"/>
                  </a:solidFill>
                  <a:prstDash val="solid"/>
                </a:ln>
                <a:solidFill>
                  <a:srgbClr val="3D9D78"/>
                </a:solidFill>
                <a:effectLst>
                  <a:outerShdw blurRad="12700" dist="38100" dir="2700000" algn="tl" rotWithShape="0">
                    <a:schemeClr val="accent4"/>
                  </a:outerShdw>
                </a:effectLst>
              </a:rPr>
              <a:t>قيامة يسوع</a:t>
            </a:r>
            <a:endParaRPr lang="en" sz="6600" b="1" dirty="0">
              <a:ln w="9525">
                <a:solidFill>
                  <a:schemeClr val="bg1"/>
                </a:solidFill>
                <a:prstDash val="solid"/>
              </a:ln>
              <a:solidFill>
                <a:srgbClr val="CC3C99"/>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rtl="1"/>
            <a:r>
              <a:rPr lang="ar-SA"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هل كانت القيامة حدثا تاريخيا؟</a:t>
            </a:r>
            <a:endPar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endParaRP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830997"/>
          </a:xfrm>
          <a:prstGeom prst="rect">
            <a:avLst/>
          </a:prstGeom>
          <a:noFill/>
        </p:spPr>
        <p:txBody>
          <a:bodyPr wrap="square">
            <a:spAutoFit/>
          </a:bodyPr>
          <a:lstStyle/>
          <a:p>
            <a:pPr algn="ctr" rtl="1"/>
            <a:r>
              <a:rPr lang="fr-FR" sz="2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fr-FR"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فَالْوَاقِعُ أَنِّي سَلَّمْتُكُمْ، فِي أَوَّلِ الأَمْرِ، مَا كُنْتُ قَدْ تَسَلَّمْتُهُ، وَهُوَ أَنَّ الْمَسِيحَ مَاتَ مِنْ أَجْلِ خَطَايَانَا وَفْقاً لِمَا فِي الْكُتُبِ،</a:t>
            </a:r>
            <a:endParaRPr lang="fr-FR" sz="2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a:p>
            <a:pPr algn="ctr" rtl="1"/>
            <a:r>
              <a:rPr lang="ar-SA" sz="2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ar-SA"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ar-SA" sz="2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وَأَنَّهُ دُفِنَ، وَأَنَّهُ قَامَ فِي الْيَوْمِ الثَّالِثِ وَفْقاً لِمَا فِي الْكُتُبِ</a:t>
            </a:r>
            <a:r>
              <a:rPr lang="ar-SA"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ar-SA"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ar-SA" sz="16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كورنثوس</a:t>
            </a:r>
            <a:r>
              <a:rPr lang="ar-SA"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fr-FR"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3:15</a:t>
            </a:r>
            <a:r>
              <a:rPr lang="ar-SA"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endParaRPr lang="en"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830997"/>
          </a:xfrm>
          <a:prstGeom prst="rect">
            <a:avLst/>
          </a:prstGeom>
          <a:noFill/>
        </p:spPr>
        <p:txBody>
          <a:bodyPr wrap="square" rtlCol="0">
            <a:spAutoFit/>
          </a:bodyPr>
          <a:lstStyle/>
          <a:p>
            <a:pPr algn="r" rtl="1">
              <a:spcBef>
                <a:spcPts val="600"/>
              </a:spcBef>
            </a:pPr>
            <a:r>
              <a:rPr lang="ar-SA" sz="2400" b="1" dirty="0"/>
              <a:t>قبل أن يتناول الشكوك التي كانت لدى </a:t>
            </a:r>
            <a:r>
              <a:rPr lang="ar-SA" sz="2400" b="1" dirty="0" err="1"/>
              <a:t>كورنثوس</a:t>
            </a:r>
            <a:r>
              <a:rPr lang="ar-SA" sz="2400" b="1" dirty="0"/>
              <a:t> حول القيامة، يذكرهم بولس كيف يعمل الإنجيل (1 </a:t>
            </a:r>
            <a:r>
              <a:rPr lang="ar-SA" sz="2400" b="1" dirty="0" err="1"/>
              <a:t>كورنثوس</a:t>
            </a:r>
            <a:r>
              <a:rPr lang="ar-SA" sz="2400" b="1" dirty="0"/>
              <a:t> </a:t>
            </a:r>
            <a:r>
              <a:rPr lang="fr-FR" sz="2400" b="1" dirty="0"/>
              <a:t>1:15</a:t>
            </a:r>
            <a:r>
              <a:rPr lang="ar-SA" sz="2400" b="1" dirty="0"/>
              <a:t>-2):</a:t>
            </a:r>
            <a:endParaRPr lang="en" sz="2400" b="1" dirty="0"/>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1348237625"/>
              </p:ext>
            </p:extLst>
          </p:nvPr>
        </p:nvGraphicFramePr>
        <p:xfrm>
          <a:off x="228599" y="2457600"/>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78455"/>
            <a:ext cx="8734425" cy="461665"/>
          </a:xfrm>
          <a:prstGeom prst="rect">
            <a:avLst/>
          </a:prstGeom>
          <a:noFill/>
        </p:spPr>
        <p:txBody>
          <a:bodyPr wrap="square" rtlCol="0">
            <a:spAutoFit/>
          </a:bodyPr>
          <a:lstStyle/>
          <a:p>
            <a:pPr algn="r" rtl="1">
              <a:spcBef>
                <a:spcPts val="600"/>
              </a:spcBef>
            </a:pPr>
            <a:r>
              <a:rPr lang="ar-SA" sz="2400" b="1" dirty="0"/>
              <a:t>وما هو الإنجيل الذي يبشر به؟ (1 </a:t>
            </a:r>
            <a:r>
              <a:rPr lang="ar-SA" sz="2400" b="1" dirty="0" err="1"/>
              <a:t>كورنثوس</a:t>
            </a:r>
            <a:r>
              <a:rPr lang="ar-SA" sz="2400" b="1" dirty="0"/>
              <a:t> </a:t>
            </a:r>
            <a:r>
              <a:rPr lang="fr-FR" sz="2400" b="1" dirty="0"/>
              <a:t>3:15</a:t>
            </a:r>
            <a:r>
              <a:rPr lang="ar-SA" sz="2400" b="1" dirty="0"/>
              <a:t>-4)</a:t>
            </a:r>
            <a:endParaRPr lang="en" sz="2400" b="1" dirty="0"/>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1226141151"/>
              </p:ext>
            </p:extLst>
          </p:nvPr>
        </p:nvGraphicFramePr>
        <p:xfrm>
          <a:off x="228598" y="3557209"/>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178064"/>
            <a:ext cx="8734425" cy="830997"/>
          </a:xfrm>
          <a:prstGeom prst="rect">
            <a:avLst/>
          </a:prstGeom>
          <a:noFill/>
        </p:spPr>
        <p:txBody>
          <a:bodyPr wrap="square" rtlCol="0">
            <a:spAutoFit/>
          </a:bodyPr>
          <a:lstStyle/>
          <a:p>
            <a:pPr algn="r" rtl="1">
              <a:spcBef>
                <a:spcPts val="600"/>
              </a:spcBef>
            </a:pPr>
            <a:r>
              <a:rPr lang="ar-SA" sz="2400" b="1" dirty="0"/>
              <a:t>وكيف نعرف أن القيامة كانت حدثا تاريخيا؟ من رأى يسوع القائم من الموت؟ </a:t>
            </a:r>
            <a:br>
              <a:rPr lang="es-ES" sz="2400" b="1" dirty="0"/>
            </a:br>
            <a:r>
              <a:rPr lang="ar-SA" sz="2400" b="1" dirty="0"/>
              <a:t>(1 كورنثوس </a:t>
            </a:r>
            <a:r>
              <a:rPr lang="fr-FR" sz="2400" b="1" dirty="0"/>
              <a:t>5:15</a:t>
            </a:r>
            <a:r>
              <a:rPr lang="ar-SA" sz="2400" b="1" dirty="0"/>
              <a:t>-8)</a:t>
            </a:r>
            <a:endParaRPr lang="en" sz="2400" b="1" dirty="0"/>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1051546873"/>
              </p:ext>
            </p:extLst>
          </p:nvPr>
        </p:nvGraphicFramePr>
        <p:xfrm>
          <a:off x="228597" y="5026150"/>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647004"/>
            <a:ext cx="8553451" cy="1200329"/>
          </a:xfrm>
          <a:prstGeom prst="rect">
            <a:avLst/>
          </a:prstGeom>
          <a:noFill/>
        </p:spPr>
        <p:txBody>
          <a:bodyPr wrap="square" rtlCol="0">
            <a:spAutoFit/>
          </a:bodyPr>
          <a:lstStyle/>
          <a:p>
            <a:pPr algn="r" rtl="1">
              <a:spcBef>
                <a:spcPts val="600"/>
              </a:spcBef>
            </a:pPr>
            <a:r>
              <a:rPr lang="ar-SA" sz="2400" b="1" dirty="0"/>
              <a:t>يوضح بولس أن الإنجيل هو عمل الله الذي تم "وفقا للكتب المقدسة." أي أنه خطة محددة مسبقا يلعب فيها القيامة دورا أساسيا. هل لدى أي شخص أي شكوك؟ دعوهم يسألون الشهود الذين كانوا لا يزالون على قيد الحياة في ذلك الوقت!</a:t>
            </a:r>
            <a:endParaRPr lang="en" sz="2400" b="1" dirty="0"/>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horizontal)">
                                      <p:cBhvr>
                                        <p:cTn id="26" dur="500"/>
                                        <p:tgtEl>
                                          <p:spTgt spid="4"/>
                                        </p:tgtEl>
                                      </p:cBhvr>
                                    </p:animEffect>
                                  </p:childTnLst>
                                </p:cTn>
                              </p:par>
                            </p:childTnLst>
                          </p:cTn>
                        </p:par>
                        <p:par>
                          <p:cTn id="27" fill="hold">
                            <p:stCondLst>
                              <p:cond delay="500"/>
                            </p:stCondLst>
                            <p:childTnLst>
                              <p:par>
                                <p:cTn id="28" presetID="2" presetClass="entr" presetSubtype="2"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righ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randombar(horizontal)">
                                      <p:cBhvr>
                                        <p:cTn id="71" dur="500"/>
                                        <p:tgtEl>
                                          <p:spTgt spid="10"/>
                                        </p:tgtEl>
                                      </p:cBhvr>
                                    </p:animEffect>
                                  </p:childTnLst>
                                </p:cTn>
                              </p:par>
                            </p:childTnLst>
                          </p:cTn>
                        </p:par>
                        <p:par>
                          <p:cTn id="72" fill="hold">
                            <p:stCondLst>
                              <p:cond delay="500"/>
                            </p:stCondLst>
                            <p:childTnLst>
                              <p:par>
                                <p:cTn id="73" presetID="2" presetClass="entr" presetSubtype="2"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2"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1+#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2"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righ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4" presetClass="entr" presetSubtype="10"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randombar(horizontal)">
                                      <p:cBhvr>
                                        <p:cTn id="106" dur="500"/>
                                        <p:tgtEl>
                                          <p:spTgt spid="14"/>
                                        </p:tgtEl>
                                      </p:cBhvr>
                                    </p:animEffect>
                                  </p:childTnLst>
                                </p:cTn>
                              </p:par>
                            </p:childTnLst>
                          </p:cTn>
                        </p:par>
                        <p:par>
                          <p:cTn id="107" fill="hold">
                            <p:stCondLst>
                              <p:cond delay="500"/>
                            </p:stCondLst>
                            <p:childTnLst>
                              <p:par>
                                <p:cTn id="108" presetID="2" presetClass="entr" presetSubtype="2"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1+#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2"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1+#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2"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1+#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2"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1+#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2"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1+#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2"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1+#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2"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1+#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2"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righ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898804" y="1456137"/>
            <a:ext cx="5197196" cy="2316853"/>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pPr rtl="1"/>
            <a:r>
              <a:rPr lang="ar-SA" sz="6600" dirty="0">
                <a:solidFill>
                  <a:srgbClr val="207A3E"/>
                </a:solidFill>
              </a:rPr>
              <a:t>نتائج قيامة يسوع المسيح</a:t>
            </a:r>
            <a:endParaRPr lang="en" sz="6600" noProof="0" dirty="0">
              <a:solidFill>
                <a:srgbClr val="7030A0"/>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rtl="1"/>
            <a:r>
              <a:rPr lang="ar-SA" sz="32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ماذا لو لم يقم المسيح من بين الأموات؟</a:t>
            </a:r>
            <a:endPar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77108"/>
          </a:xfrm>
          <a:prstGeom prst="rect">
            <a:avLst/>
          </a:prstGeom>
          <a:noFill/>
        </p:spPr>
        <p:txBody>
          <a:bodyPr wrap="square">
            <a:spAutoFit/>
          </a:bodyPr>
          <a:lstStyle/>
          <a:p>
            <a:pPr algn="ctr" rtl="1"/>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'وَلَوْ لَمْ يَكُنِ الْمَسِيحُ قَدْ قَامَ، لَكَانَ تَبْشِيرُنَا عَبَثاً وَإِيمَانُكُمْ عَبَثاً، '</a:t>
            </a:r>
            <a:r>
              <a:rPr lang="ar-SA"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ar-SA"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ar-SA" sz="14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كورنثوس</a:t>
            </a:r>
            <a:r>
              <a:rPr lang="ar-SA"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fr-FR"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14:15</a:t>
            </a:r>
            <a:r>
              <a:rPr lang="ar-SA"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377204"/>
            <a:ext cx="9824485" cy="830997"/>
          </a:xfrm>
          <a:prstGeom prst="rect">
            <a:avLst/>
          </a:prstGeom>
          <a:noFill/>
        </p:spPr>
        <p:txBody>
          <a:bodyPr wrap="square" rtlCol="0">
            <a:spAutoFit/>
          </a:bodyPr>
          <a:lstStyle/>
          <a:p>
            <a:pPr algn="r" rtl="1">
              <a:spcBef>
                <a:spcPts val="600"/>
              </a:spcBef>
            </a:pPr>
            <a:r>
              <a:rPr lang="ar-SA" sz="2400" b="1" dirty="0"/>
              <a:t>إن إنكار إمكانية القيامة يخلق تناقضا مع الإيمان المسيحي، إذ "إن لم يكن هناك قيامة للأموات، فلن يقوم المسيح" (1 </a:t>
            </a:r>
            <a:r>
              <a:rPr lang="ar-SA" sz="2400" b="1" dirty="0" err="1"/>
              <a:t>كورنثوس</a:t>
            </a:r>
            <a:r>
              <a:rPr lang="ar-SA" sz="2400" b="1" dirty="0"/>
              <a:t> </a:t>
            </a:r>
            <a:r>
              <a:rPr lang="fr-FR" sz="2400" b="1" dirty="0"/>
              <a:t>12:15</a:t>
            </a:r>
            <a:r>
              <a:rPr lang="ar-SA" sz="2400" b="1" dirty="0"/>
              <a:t>-13). وإذا لم يقم يسوع...</a:t>
            </a:r>
            <a:endParaRPr lang="en" sz="2400" b="1" dirty="0"/>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2094221605"/>
              </p:ext>
            </p:extLst>
          </p:nvPr>
        </p:nvGraphicFramePr>
        <p:xfrm>
          <a:off x="175437" y="2217580"/>
          <a:ext cx="11841127" cy="23588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943795" y="4712472"/>
            <a:ext cx="6861550" cy="1200329"/>
          </a:xfrm>
          <a:prstGeom prst="rect">
            <a:avLst/>
          </a:prstGeom>
          <a:noFill/>
        </p:spPr>
        <p:txBody>
          <a:bodyPr wrap="square" rtlCol="0">
            <a:spAutoFit/>
          </a:bodyPr>
          <a:lstStyle/>
          <a:p>
            <a:pPr algn="r" rtl="1">
              <a:spcBef>
                <a:spcPts val="600"/>
              </a:spcBef>
            </a:pPr>
            <a:r>
              <a:rPr lang="ar-SA" sz="2400" b="1" dirty="0"/>
              <a:t>بدون القيامة، يسوع مجرد رجل صالح قتل بلا سبب، لكنه غير قادر على الخلاص. "لكن الآن المسيح قام من بين الأموات" (1 </a:t>
            </a:r>
            <a:r>
              <a:rPr lang="ar-SA" sz="2400" b="1" dirty="0" err="1"/>
              <a:t>كورنثوس</a:t>
            </a:r>
            <a:r>
              <a:rPr lang="ar-SA" sz="2400" b="1" dirty="0"/>
              <a:t> </a:t>
            </a:r>
            <a:r>
              <a:rPr lang="fr-FR" sz="2400" b="1" dirty="0"/>
              <a:t>20:15</a:t>
            </a:r>
            <a:r>
              <a:rPr lang="ar-SA" sz="2400" b="1" dirty="0"/>
              <a:t>أ). لدينا مخلص حي.</a:t>
            </a:r>
            <a:endParaRPr lang="en" sz="2400" b="1" dirty="0"/>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980266" y="4685774"/>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1983675"/>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49032" y="4757557"/>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943795" y="5947295"/>
            <a:ext cx="6861550" cy="830997"/>
          </a:xfrm>
          <a:prstGeom prst="rect">
            <a:avLst/>
          </a:prstGeom>
          <a:noFill/>
        </p:spPr>
        <p:txBody>
          <a:bodyPr wrap="square">
            <a:spAutoFit/>
          </a:bodyPr>
          <a:lstStyle/>
          <a:p>
            <a:pPr lvl="0" algn="r" rtl="1">
              <a:spcBef>
                <a:spcPts val="600"/>
              </a:spcBef>
              <a:defRPr/>
            </a:pPr>
            <a:r>
              <a:rPr lang="ar-SA" sz="2400" b="1" dirty="0">
                <a:solidFill>
                  <a:prstClr val="black"/>
                </a:solidFill>
              </a:rPr>
              <a:t>لهذا السبب، الإنجيل منطقي؛ وكذلك إيماننا؛ نحن شهود أوفياء؛ خطايانا مغفورة؛ والأموات في المسيح سيحيون من جديد.</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randombar(horizontal)">
                                      <p:cBhvr>
                                        <p:cTn id="21" dur="500"/>
                                        <p:tgtEl>
                                          <p:spTgt spid="16"/>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right)">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left)">
                                      <p:cBhvr>
                                        <p:cTn id="30" dur="500"/>
                                        <p:tgtEl>
                                          <p:spTgt spid="2">
                                            <p:graphicEl>
                                              <a:dgm id="{120B9FE5-8BCF-44F3-A269-667919D279F6}"/>
                                            </p:graphicEl>
                                          </p:spTgt>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right)">
                                      <p:cBhvr>
                                        <p:cTn id="33" dur="500"/>
                                        <p:tgtEl>
                                          <p:spTgt spid="2">
                                            <p:graphicEl>
                                              <a:dgm id="{D6D415B3-7453-4DD7-A926-0A2A742A2109}"/>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left)">
                                      <p:cBhvr>
                                        <p:cTn id="38" dur="500"/>
                                        <p:tgtEl>
                                          <p:spTgt spid="2">
                                            <p:graphicEl>
                                              <a:dgm id="{08CB1732-E410-44DE-BAB3-B3DB1EF5E491}"/>
                                            </p:graphicEl>
                                          </p:spTgt>
                                        </p:tgtEl>
                                      </p:cBhvr>
                                    </p:animEffect>
                                  </p:childTnLst>
                                </p:cTn>
                              </p:par>
                              <p:par>
                                <p:cTn id="39" presetID="22" presetClass="entr" presetSubtype="2" fill="hold" grpId="0" nodeType="withEffect">
                                  <p:stCondLst>
                                    <p:cond delay="0"/>
                                  </p:stCondLst>
                                  <p:childTnLst>
                                    <p:set>
                                      <p:cBhvr>
                                        <p:cTn id="40"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right)">
                                      <p:cBhvr>
                                        <p:cTn id="41" dur="500"/>
                                        <p:tgtEl>
                                          <p:spTgt spid="2">
                                            <p:graphicEl>
                                              <a:dgm id="{317B09E4-594E-4E9F-8939-163BD557F38E}"/>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left)">
                                      <p:cBhvr>
                                        <p:cTn id="46" dur="500"/>
                                        <p:tgtEl>
                                          <p:spTgt spid="2">
                                            <p:graphicEl>
                                              <a:dgm id="{07C7EC39-99BA-42BB-A972-C76C08FD5A7F}"/>
                                            </p:graphicEl>
                                          </p:spTgt>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right)">
                                      <p:cBhvr>
                                        <p:cTn id="49" dur="500"/>
                                        <p:tgtEl>
                                          <p:spTgt spid="2">
                                            <p:graphicEl>
                                              <a:dgm id="{E9A81282-97E8-4CBB-9E38-339EB0C1EC3B}"/>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left)">
                                      <p:cBhvr>
                                        <p:cTn id="54" dur="500"/>
                                        <p:tgtEl>
                                          <p:spTgt spid="2">
                                            <p:graphicEl>
                                              <a:dgm id="{01D62694-46A6-4FA3-9691-3354DD0B7495}"/>
                                            </p:graphicEl>
                                          </p:spTgt>
                                        </p:tgtEl>
                                      </p:cBhvr>
                                    </p:animEffect>
                                  </p:childTnLst>
                                </p:cTn>
                              </p:par>
                              <p:par>
                                <p:cTn id="55" presetID="22" presetClass="entr" presetSubtype="2" fill="hold" grpId="0" nodeType="withEffect">
                                  <p:stCondLst>
                                    <p:cond delay="0"/>
                                  </p:stCondLst>
                                  <p:childTnLst>
                                    <p:set>
                                      <p:cBhvr>
                                        <p:cTn id="56"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right)">
                                      <p:cBhvr>
                                        <p:cTn id="57" dur="500"/>
                                        <p:tgtEl>
                                          <p:spTgt spid="2">
                                            <p:graphicEl>
                                              <a:dgm id="{6C0316F1-9539-4FD5-A08A-1448F36D69F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left)">
                                      <p:cBhvr>
                                        <p:cTn id="62" dur="500"/>
                                        <p:tgtEl>
                                          <p:spTgt spid="2">
                                            <p:graphicEl>
                                              <a:dgm id="{36461A45-8793-413D-9A01-83C1F803C4B6}"/>
                                            </p:graphicEl>
                                          </p:spTgt>
                                        </p:tgtEl>
                                      </p:cBhvr>
                                    </p:animEffect>
                                  </p:childTnLst>
                                </p:cTn>
                              </p:par>
                              <p:par>
                                <p:cTn id="63" presetID="22" presetClass="entr" presetSubtype="2" fill="hold" grpId="0" nodeType="withEffect">
                                  <p:stCondLst>
                                    <p:cond delay="0"/>
                                  </p:stCondLst>
                                  <p:childTnLst>
                                    <p:set>
                                      <p:cBhvr>
                                        <p:cTn id="64"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right)">
                                      <p:cBhvr>
                                        <p:cTn id="65" dur="500"/>
                                        <p:tgtEl>
                                          <p:spTgt spid="2">
                                            <p:graphicEl>
                                              <a:dgm id="{C10825F2-44C4-4655-8539-CFD32C6E6BA8}"/>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nodeType="click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randombar(horizontal)">
                                      <p:cBhvr>
                                        <p:cTn id="70" dur="500"/>
                                        <p:tgtEl>
                                          <p:spTgt spid="7"/>
                                        </p:tgtEl>
                                      </p:cBhvr>
                                    </p:animEffect>
                                  </p:childTnLst>
                                </p:cTn>
                              </p:par>
                            </p:childTnLst>
                          </p:cTn>
                        </p:par>
                        <p:par>
                          <p:cTn id="71" fill="hold">
                            <p:stCondLst>
                              <p:cond delay="500"/>
                            </p:stCondLst>
                            <p:childTnLst>
                              <p:par>
                                <p:cTn id="72" presetID="22" presetClass="entr" presetSubtype="2" fill="hold" grpId="0" nodeType="after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wipe(right)">
                                      <p:cBhvr>
                                        <p:cTn id="74" dur="5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randombar(horizontal)">
                                      <p:cBhvr>
                                        <p:cTn id="79" dur="500"/>
                                        <p:tgtEl>
                                          <p:spTgt spid="18"/>
                                        </p:tgtEl>
                                      </p:cBhvr>
                                    </p:animEffect>
                                  </p:childTnLst>
                                </p:cTn>
                              </p:par>
                            </p:childTnLst>
                          </p:cTn>
                        </p:par>
                        <p:par>
                          <p:cTn id="80" fill="hold">
                            <p:stCondLst>
                              <p:cond delay="500"/>
                            </p:stCondLst>
                            <p:childTnLst>
                              <p:par>
                                <p:cTn id="81" presetID="22" presetClass="entr" presetSubtype="2" fill="hold" grpId="0" nodeType="after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wipe(right)">
                                      <p:cBhvr>
                                        <p:cTn id="8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rtl="1"/>
            <a:r>
              <a:rPr lang="ar-SA"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ما الذي يضمن القيامة؟</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738664"/>
          </a:xfrm>
          <a:prstGeom prst="rect">
            <a:avLst/>
          </a:prstGeom>
          <a:noFill/>
        </p:spPr>
        <p:txBody>
          <a:bodyPr wrap="square">
            <a:spAutoFit/>
          </a:bodyPr>
          <a:lstStyle/>
          <a:p>
            <a:pPr algn="ctr" rtl="1"/>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ar-SA" sz="2400" b="1" dirty="0">
                <a:solidFill>
                  <a:schemeClr val="accent4"/>
                </a:solidFill>
                <a:effectLst>
                  <a:outerShdw blurRad="38100" dist="38100" dir="2700000" algn="tl">
                    <a:srgbClr val="000000">
                      <a:alpha val="43137"/>
                    </a:srgbClr>
                  </a:outerShdw>
                </a:effectLst>
                <a:latin typeface="Comic Sans MS" panose="030F0702030302020204" pitchFamily="66" charset="0"/>
              </a:rPr>
              <a:t>أَمَّا الآنَ فَالْمَسِيحُ قَدْ قَامَ مِنْ بَيْنِ الأَمْوَاتِ بِكْراً لِلرَّاقِدِينَ. </a:t>
            </a:r>
            <a:r>
              <a:rPr lang="ar-SA"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ar-SA" sz="1400" b="1" dirty="0">
                <a:solidFill>
                  <a:schemeClr val="accent4"/>
                </a:solidFill>
                <a:effectLst>
                  <a:outerShdw blurRad="38100" dist="38100" dir="2700000" algn="tl">
                    <a:srgbClr val="000000">
                      <a:alpha val="43137"/>
                    </a:srgbClr>
                  </a:outerShdw>
                </a:effectLst>
                <a:latin typeface="Comic Sans MS" panose="030F0702030302020204" pitchFamily="66" charset="0"/>
              </a:rPr>
              <a:t>(1 </a:t>
            </a:r>
            <a:r>
              <a:rPr lang="ar-SA" sz="1400" b="1" dirty="0" err="1">
                <a:solidFill>
                  <a:schemeClr val="accent4"/>
                </a:solidFill>
                <a:effectLst>
                  <a:outerShdw blurRad="38100" dist="38100" dir="2700000" algn="tl">
                    <a:srgbClr val="000000">
                      <a:alpha val="43137"/>
                    </a:srgbClr>
                  </a:outerShdw>
                </a:effectLst>
                <a:latin typeface="Comic Sans MS" panose="030F0702030302020204" pitchFamily="66" charset="0"/>
              </a:rPr>
              <a:t>كورنثوس</a:t>
            </a:r>
            <a:r>
              <a:rPr lang="ar-SA" sz="14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fr-FR" sz="1400" b="1" dirty="0">
                <a:solidFill>
                  <a:schemeClr val="accent4"/>
                </a:solidFill>
                <a:effectLst>
                  <a:outerShdw blurRad="38100" dist="38100" dir="2700000" algn="tl">
                    <a:srgbClr val="000000">
                      <a:alpha val="43137"/>
                    </a:srgbClr>
                  </a:outerShdw>
                </a:effectLst>
                <a:latin typeface="Comic Sans MS" panose="030F0702030302020204" pitchFamily="66" charset="0"/>
              </a:rPr>
              <a:t>20:15</a:t>
            </a:r>
            <a:r>
              <a:rPr lang="ar-SA" sz="1400" b="1" dirty="0">
                <a:solidFill>
                  <a:schemeClr val="accent4"/>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830997"/>
          </a:xfrm>
          <a:prstGeom prst="rect">
            <a:avLst/>
          </a:prstGeom>
          <a:noFill/>
        </p:spPr>
        <p:txBody>
          <a:bodyPr wrap="square" rtlCol="0">
            <a:spAutoFit/>
          </a:bodyPr>
          <a:lstStyle/>
          <a:p>
            <a:pPr algn="r" rtl="1">
              <a:spcBef>
                <a:spcPts val="600"/>
              </a:spcBef>
            </a:pPr>
            <a:r>
              <a:rPr lang="ar-SA" sz="2400" b="1" dirty="0"/>
              <a:t>أول حقيقة تضمن قيامة يسوع هي أن أولئك منا الذين قبلوا خطة الخلاص – من آدم إلى نهاية العالم – إذا متنا، سنعيش من جديد (1 </a:t>
            </a:r>
            <a:r>
              <a:rPr lang="ar-SA" sz="2400" b="1" dirty="0" err="1"/>
              <a:t>كورنثوس</a:t>
            </a:r>
            <a:r>
              <a:rPr lang="ar-SA" sz="2400" b="1" dirty="0"/>
              <a:t> </a:t>
            </a:r>
            <a:r>
              <a:rPr lang="fr-FR" sz="2400" b="1" dirty="0"/>
              <a:t>20:15</a:t>
            </a:r>
            <a:r>
              <a:rPr lang="ar-SA" sz="2400" b="1" dirty="0"/>
              <a:t>-23).</a:t>
            </a:r>
            <a:endParaRPr lang="en" sz="2400" b="1" dirty="0"/>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1523880111"/>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39582"/>
            <a:ext cx="6273210" cy="1569660"/>
          </a:xfrm>
          <a:prstGeom prst="rect">
            <a:avLst/>
          </a:prstGeom>
          <a:noFill/>
        </p:spPr>
        <p:txBody>
          <a:bodyPr wrap="square">
            <a:spAutoFit/>
          </a:bodyPr>
          <a:lstStyle/>
          <a:p>
            <a:pPr algn="r" rtl="1">
              <a:spcBef>
                <a:spcPts val="600"/>
              </a:spcBef>
            </a:pPr>
            <a:r>
              <a:rPr lang="ar-SA" sz="2400" b="1" dirty="0"/>
              <a:t>ماذا سيحدث بعد قيامتنا؟ بهزيمة الموت، سيتغلب يسوع على جميع أعدائه (1 </a:t>
            </a:r>
            <a:r>
              <a:rPr lang="ar-SA" sz="2400" b="1" dirty="0" err="1"/>
              <a:t>كورنثوس</a:t>
            </a:r>
            <a:r>
              <a:rPr lang="ar-SA" sz="2400" b="1" dirty="0"/>
              <a:t> </a:t>
            </a:r>
            <a:r>
              <a:rPr lang="fr-FR" sz="2400" b="1" dirty="0"/>
              <a:t>25:15</a:t>
            </a:r>
            <a:r>
              <a:rPr lang="ar-SA" sz="2400" b="1" dirty="0"/>
              <a:t>-26). ثم سيخضع يسوع كل شيء للآب، حتى "ليكون الله كل شيء في الكل" (1 </a:t>
            </a:r>
            <a:r>
              <a:rPr lang="ar-SA" sz="2400" b="1" dirty="0" err="1"/>
              <a:t>كورنثوس</a:t>
            </a:r>
            <a:r>
              <a:rPr lang="ar-SA" sz="2400" b="1" dirty="0"/>
              <a:t> </a:t>
            </a:r>
            <a:r>
              <a:rPr lang="fr-FR" sz="2400" b="1" dirty="0"/>
              <a:t>24:15</a:t>
            </a:r>
            <a:r>
              <a:rPr lang="ar-SA" sz="2400" b="1" dirty="0"/>
              <a:t>، 28).</a:t>
            </a:r>
            <a:endParaRPr lang="en" sz="2400" b="1" dirty="0"/>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273209" cy="830997"/>
          </a:xfrm>
          <a:prstGeom prst="rect">
            <a:avLst/>
          </a:prstGeom>
          <a:noFill/>
        </p:spPr>
        <p:txBody>
          <a:bodyPr wrap="square">
            <a:spAutoFit/>
          </a:bodyPr>
          <a:lstStyle/>
          <a:p>
            <a:pPr lvl="0" algn="r" rtl="1">
              <a:spcBef>
                <a:spcPts val="600"/>
              </a:spcBef>
              <a:defRPr/>
            </a:pPr>
            <a:r>
              <a:rPr lang="ar-SA" sz="2400" b="1" dirty="0">
                <a:solidFill>
                  <a:prstClr val="black"/>
                </a:solidFill>
              </a:rPr>
              <a:t>بالإضافة إلى هذه الضمانات المستقبلية، يقدم لنا بولس ضمانتين تؤثران على حياتنا اليومية:</a:t>
            </a:r>
            <a:endParaRPr kumimoji="0" lang="en" sz="2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900" decel="100000" fill="hold"/>
                                        <p:tgtEl>
                                          <p:spTgt spid="9"/>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5" fill="hold">
                            <p:stCondLst>
                              <p:cond delay="1000"/>
                            </p:stCondLst>
                            <p:childTnLst>
                              <p:par>
                                <p:cTn id="26" presetID="22" presetClass="entr" presetSubtype="2"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righ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randombar(horizontal)">
                                      <p:cBhvr>
                                        <p:cTn id="33" dur="500"/>
                                        <p:tgtEl>
                                          <p:spTgt spid="11"/>
                                        </p:tgtEl>
                                      </p:cBhvr>
                                    </p:animEffect>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righ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right)">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47" dur="500" fill="hold"/>
                                        <p:tgtEl>
                                          <p:spTgt spid="4">
                                            <p:graphicEl>
                                              <a:dgm id="{D57C767D-3179-4666-9A59-1895D5DFB188}"/>
                                            </p:graphicEl>
                                          </p:spTgt>
                                        </p:tgtEl>
                                        <p:attrNameLst>
                                          <p:attrName>ppt_w</p:attrName>
                                        </p:attrNameLst>
                                      </p:cBhvr>
                                      <p:tavLst>
                                        <p:tav tm="0">
                                          <p:val>
                                            <p:fltVal val="0"/>
                                          </p:val>
                                        </p:tav>
                                        <p:tav tm="100000">
                                          <p:val>
                                            <p:strVal val="#ppt_w"/>
                                          </p:val>
                                        </p:tav>
                                      </p:tavLst>
                                    </p:anim>
                                    <p:anim calcmode="lin" valueType="num">
                                      <p:cBhvr>
                                        <p:cTn id="48" dur="500" fill="hold"/>
                                        <p:tgtEl>
                                          <p:spTgt spid="4">
                                            <p:graphicEl>
                                              <a:dgm id="{D57C767D-3179-4666-9A59-1895D5DFB188}"/>
                                            </p:graphicEl>
                                          </p:spTgt>
                                        </p:tgtEl>
                                        <p:attrNameLst>
                                          <p:attrName>ppt_h</p:attrName>
                                        </p:attrNameLst>
                                      </p:cBhvr>
                                      <p:tavLst>
                                        <p:tav tm="0">
                                          <p:val>
                                            <p:fltVal val="0"/>
                                          </p:val>
                                        </p:tav>
                                        <p:tav tm="100000">
                                          <p:val>
                                            <p:strVal val="#ppt_h"/>
                                          </p:val>
                                        </p:tav>
                                      </p:tavLst>
                                    </p:anim>
                                    <p:animEffect transition="in" filter="fade">
                                      <p:cBhvr>
                                        <p:cTn id="49" dur="500"/>
                                        <p:tgtEl>
                                          <p:spTgt spid="4">
                                            <p:graphicEl>
                                              <a:dgm id="{D57C767D-3179-4666-9A59-1895D5DFB188}"/>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52" dur="500" fill="hold"/>
                                        <p:tgtEl>
                                          <p:spTgt spid="4">
                                            <p:graphicEl>
                                              <a:dgm id="{58FA1333-1CF3-4915-B6E5-AA0DBF701413}"/>
                                            </p:graphicEl>
                                          </p:spTgt>
                                        </p:tgtEl>
                                        <p:attrNameLst>
                                          <p:attrName>ppt_w</p:attrName>
                                        </p:attrNameLst>
                                      </p:cBhvr>
                                      <p:tavLst>
                                        <p:tav tm="0">
                                          <p:val>
                                            <p:fltVal val="0"/>
                                          </p:val>
                                        </p:tav>
                                        <p:tav tm="100000">
                                          <p:val>
                                            <p:strVal val="#ppt_w"/>
                                          </p:val>
                                        </p:tav>
                                      </p:tavLst>
                                    </p:anim>
                                    <p:anim calcmode="lin" valueType="num">
                                      <p:cBhvr>
                                        <p:cTn id="53" dur="500" fill="hold"/>
                                        <p:tgtEl>
                                          <p:spTgt spid="4">
                                            <p:graphicEl>
                                              <a:dgm id="{58FA1333-1CF3-4915-B6E5-AA0DBF701413}"/>
                                            </p:graphicEl>
                                          </p:spTgt>
                                        </p:tgtEl>
                                        <p:attrNameLst>
                                          <p:attrName>ppt_h</p:attrName>
                                        </p:attrNameLst>
                                      </p:cBhvr>
                                      <p:tavLst>
                                        <p:tav tm="0">
                                          <p:val>
                                            <p:fltVal val="0"/>
                                          </p:val>
                                        </p:tav>
                                        <p:tav tm="100000">
                                          <p:val>
                                            <p:strVal val="#ppt_h"/>
                                          </p:val>
                                        </p:tav>
                                      </p:tavLst>
                                    </p:anim>
                                    <p:animEffect transition="in" filter="fade">
                                      <p:cBhvr>
                                        <p:cTn id="54" dur="500"/>
                                        <p:tgtEl>
                                          <p:spTgt spid="4">
                                            <p:graphicEl>
                                              <a:dgm id="{58FA1333-1CF3-4915-B6E5-AA0DBF701413}"/>
                                            </p:graphicEl>
                                          </p:spTgt>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57" dur="500" fill="hold"/>
                                        <p:tgtEl>
                                          <p:spTgt spid="4">
                                            <p:graphicEl>
                                              <a:dgm id="{D6BDB8D3-B662-47E8-8E50-B458736B7BE1}"/>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D6BDB8D3-B662-47E8-8E50-B458736B7BE1}"/>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D6BDB8D3-B662-47E8-8E50-B458736B7BE1}"/>
                                            </p:graphicEl>
                                          </p:spTgt>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62" dur="500" fill="hold"/>
                                        <p:tgtEl>
                                          <p:spTgt spid="4">
                                            <p:graphicEl>
                                              <a:dgm id="{5C07A69B-D0D9-4957-866D-105E3A928770}"/>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5C07A69B-D0D9-4957-866D-105E3A928770}"/>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5C07A69B-D0D9-4957-866D-105E3A928770}"/>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6A701035-EFDB-4B6C-B7A0-DE80378EE925}"/>
                                            </p:graphicEl>
                                          </p:spTgt>
                                        </p:tgtEl>
                                        <p:attrNameLst>
                                          <p:attrName>style.visibility</p:attrName>
                                        </p:attrNameLst>
                                      </p:cBhvr>
                                      <p:to>
                                        <p:strVal val="visible"/>
                                      </p:to>
                                    </p:set>
                                    <p:anim calcmode="lin" valueType="num">
                                      <p:cBhvr>
                                        <p:cTn id="69" dur="500" fill="hold"/>
                                        <p:tgtEl>
                                          <p:spTgt spid="4">
                                            <p:graphicEl>
                                              <a:dgm id="{6A701035-EFDB-4B6C-B7A0-DE80378EE925}"/>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6A701035-EFDB-4B6C-B7A0-DE80378EE925}"/>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6A701035-EFDB-4B6C-B7A0-DE80378EE925}"/>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76" dur="500" fill="hold"/>
                                        <p:tgtEl>
                                          <p:spTgt spid="4">
                                            <p:graphicEl>
                                              <a:dgm id="{9B62473A-5C3B-4A44-A8B0-F23F201D7E64}"/>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9B62473A-5C3B-4A44-A8B0-F23F201D7E64}"/>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9B62473A-5C3B-4A44-A8B0-F23F201D7E64}"/>
                                            </p:graphicEl>
                                          </p:spTgt>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1" dur="500" fill="hold"/>
                                        <p:tgtEl>
                                          <p:spTgt spid="4">
                                            <p:graphicEl>
                                              <a:dgm id="{8763741F-B3F3-44DB-8758-2F6FDA227D2A}"/>
                                            </p:graphicEl>
                                          </p:spTgt>
                                        </p:tgtEl>
                                        <p:attrNameLst>
                                          <p:attrName>ppt_w</p:attrName>
                                        </p:attrNameLst>
                                      </p:cBhvr>
                                      <p:tavLst>
                                        <p:tav tm="0">
                                          <p:val>
                                            <p:fltVal val="0"/>
                                          </p:val>
                                        </p:tav>
                                        <p:tav tm="100000">
                                          <p:val>
                                            <p:strVal val="#ppt_w"/>
                                          </p:val>
                                        </p:tav>
                                      </p:tavLst>
                                    </p:anim>
                                    <p:anim calcmode="lin" valueType="num">
                                      <p:cBhvr>
                                        <p:cTn id="82" dur="500" fill="hold"/>
                                        <p:tgtEl>
                                          <p:spTgt spid="4">
                                            <p:graphicEl>
                                              <a:dgm id="{8763741F-B3F3-44DB-8758-2F6FDA227D2A}"/>
                                            </p:graphicEl>
                                          </p:spTgt>
                                        </p:tgtEl>
                                        <p:attrNameLst>
                                          <p:attrName>ppt_h</p:attrName>
                                        </p:attrNameLst>
                                      </p:cBhvr>
                                      <p:tavLst>
                                        <p:tav tm="0">
                                          <p:val>
                                            <p:fltVal val="0"/>
                                          </p:val>
                                        </p:tav>
                                        <p:tav tm="100000">
                                          <p:val>
                                            <p:strVal val="#ppt_h"/>
                                          </p:val>
                                        </p:tav>
                                      </p:tavLst>
                                    </p:anim>
                                    <p:animEffect transition="in" filter="fade">
                                      <p:cBhvr>
                                        <p:cTn id="83" dur="500"/>
                                        <p:tgtEl>
                                          <p:spTgt spid="4">
                                            <p:graphicEl>
                                              <a:dgm id="{8763741F-B3F3-44DB-8758-2F6FDA227D2A}"/>
                                            </p:graphicEl>
                                          </p:spTgt>
                                        </p:tgtEl>
                                      </p:cBhvr>
                                    </p:animEffect>
                                  </p:childTnLst>
                                </p:cTn>
                              </p:par>
                              <p:par>
                                <p:cTn id="84" presetID="53" presetClass="entr" presetSubtype="16" fill="hold" grpId="0" nodeType="withEffect">
                                  <p:stCondLst>
                                    <p:cond delay="0"/>
                                  </p:stCondLst>
                                  <p:childTnLst>
                                    <p:set>
                                      <p:cBhvr>
                                        <p:cTn id="85"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86" dur="500" fill="hold"/>
                                        <p:tgtEl>
                                          <p:spTgt spid="4">
                                            <p:graphicEl>
                                              <a:dgm id="{FC82C879-03BD-495E-B6F8-3E84DE365178}"/>
                                            </p:graphicEl>
                                          </p:spTgt>
                                        </p:tgtEl>
                                        <p:attrNameLst>
                                          <p:attrName>ppt_w</p:attrName>
                                        </p:attrNameLst>
                                      </p:cBhvr>
                                      <p:tavLst>
                                        <p:tav tm="0">
                                          <p:val>
                                            <p:fltVal val="0"/>
                                          </p:val>
                                        </p:tav>
                                        <p:tav tm="100000">
                                          <p:val>
                                            <p:strVal val="#ppt_w"/>
                                          </p:val>
                                        </p:tav>
                                      </p:tavLst>
                                    </p:anim>
                                    <p:anim calcmode="lin" valueType="num">
                                      <p:cBhvr>
                                        <p:cTn id="87" dur="500" fill="hold"/>
                                        <p:tgtEl>
                                          <p:spTgt spid="4">
                                            <p:graphicEl>
                                              <a:dgm id="{FC82C879-03BD-495E-B6F8-3E84DE365178}"/>
                                            </p:graphicEl>
                                          </p:spTgt>
                                        </p:tgtEl>
                                        <p:attrNameLst>
                                          <p:attrName>ppt_h</p:attrName>
                                        </p:attrNameLst>
                                      </p:cBhvr>
                                      <p:tavLst>
                                        <p:tav tm="0">
                                          <p:val>
                                            <p:fltVal val="0"/>
                                          </p:val>
                                        </p:tav>
                                        <p:tav tm="100000">
                                          <p:val>
                                            <p:strVal val="#ppt_h"/>
                                          </p:val>
                                        </p:tav>
                                      </p:tavLst>
                                    </p:anim>
                                    <p:animEffect transition="in" filter="fade">
                                      <p:cBhvr>
                                        <p:cTn id="88" dur="500"/>
                                        <p:tgtEl>
                                          <p:spTgt spid="4">
                                            <p:graphicEl>
                                              <a:dgm id="{FC82C879-03BD-495E-B6F8-3E84DE365178}"/>
                                            </p:graphicEl>
                                          </p:spTgt>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1" dur="500" fill="hold"/>
                                        <p:tgtEl>
                                          <p:spTgt spid="4">
                                            <p:graphicEl>
                                              <a:dgm id="{87DBD880-1143-4170-B259-93DF21E72AB7}"/>
                                            </p:graphicEl>
                                          </p:spTgt>
                                        </p:tgtEl>
                                        <p:attrNameLst>
                                          <p:attrName>ppt_w</p:attrName>
                                        </p:attrNameLst>
                                      </p:cBhvr>
                                      <p:tavLst>
                                        <p:tav tm="0">
                                          <p:val>
                                            <p:fltVal val="0"/>
                                          </p:val>
                                        </p:tav>
                                        <p:tav tm="100000">
                                          <p:val>
                                            <p:strVal val="#ppt_w"/>
                                          </p:val>
                                        </p:tav>
                                      </p:tavLst>
                                    </p:anim>
                                    <p:anim calcmode="lin" valueType="num">
                                      <p:cBhvr>
                                        <p:cTn id="92" dur="500" fill="hold"/>
                                        <p:tgtEl>
                                          <p:spTgt spid="4">
                                            <p:graphicEl>
                                              <a:dgm id="{87DBD880-1143-4170-B259-93DF21E72AB7}"/>
                                            </p:graphicEl>
                                          </p:spTgt>
                                        </p:tgtEl>
                                        <p:attrNameLst>
                                          <p:attrName>ppt_h</p:attrName>
                                        </p:attrNameLst>
                                      </p:cBhvr>
                                      <p:tavLst>
                                        <p:tav tm="0">
                                          <p:val>
                                            <p:fltVal val="0"/>
                                          </p:val>
                                        </p:tav>
                                        <p:tav tm="100000">
                                          <p:val>
                                            <p:strVal val="#ppt_h"/>
                                          </p:val>
                                        </p:tav>
                                      </p:tavLst>
                                    </p:anim>
                                    <p:animEffect transition="in" filter="fade">
                                      <p:cBhvr>
                                        <p:cTn id="93" dur="500"/>
                                        <p:tgtEl>
                                          <p:spTgt spid="4">
                                            <p:graphicEl>
                                              <a:dgm id="{87DBD880-1143-4170-B259-93DF21E72AB7}"/>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4">
                                            <p:graphicEl>
                                              <a:dgm id="{33F95000-01A7-40D4-B95E-9A5C63CA5C7F}"/>
                                            </p:graphicEl>
                                          </p:spTgt>
                                        </p:tgtEl>
                                        <p:attrNameLst>
                                          <p:attrName>style.visibility</p:attrName>
                                        </p:attrNameLst>
                                      </p:cBhvr>
                                      <p:to>
                                        <p:strVal val="visible"/>
                                      </p:to>
                                    </p:set>
                                    <p:anim calcmode="lin" valueType="num">
                                      <p:cBhvr>
                                        <p:cTn id="98" dur="500" fill="hold"/>
                                        <p:tgtEl>
                                          <p:spTgt spid="4">
                                            <p:graphicEl>
                                              <a:dgm id="{33F95000-01A7-40D4-B95E-9A5C63CA5C7F}"/>
                                            </p:graphicEl>
                                          </p:spTgt>
                                        </p:tgtEl>
                                        <p:attrNameLst>
                                          <p:attrName>ppt_w</p:attrName>
                                        </p:attrNameLst>
                                      </p:cBhvr>
                                      <p:tavLst>
                                        <p:tav tm="0">
                                          <p:val>
                                            <p:fltVal val="0"/>
                                          </p:val>
                                        </p:tav>
                                        <p:tav tm="100000">
                                          <p:val>
                                            <p:strVal val="#ppt_w"/>
                                          </p:val>
                                        </p:tav>
                                      </p:tavLst>
                                    </p:anim>
                                    <p:anim calcmode="lin" valueType="num">
                                      <p:cBhvr>
                                        <p:cTn id="99" dur="500" fill="hold"/>
                                        <p:tgtEl>
                                          <p:spTgt spid="4">
                                            <p:graphicEl>
                                              <a:dgm id="{33F95000-01A7-40D4-B95E-9A5C63CA5C7F}"/>
                                            </p:graphicEl>
                                          </p:spTgt>
                                        </p:tgtEl>
                                        <p:attrNameLst>
                                          <p:attrName>ppt_h</p:attrName>
                                        </p:attrNameLst>
                                      </p:cBhvr>
                                      <p:tavLst>
                                        <p:tav tm="0">
                                          <p:val>
                                            <p:fltVal val="0"/>
                                          </p:val>
                                        </p:tav>
                                        <p:tav tm="100000">
                                          <p:val>
                                            <p:strVal val="#ppt_h"/>
                                          </p:val>
                                        </p:tav>
                                      </p:tavLst>
                                    </p:anim>
                                    <p:animEffect transition="in" filter="fade">
                                      <p:cBhvr>
                                        <p:cTn id="100"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72055" y="2055874"/>
            <a:ext cx="6140486" cy="1285416"/>
          </a:xfrm>
          <a:prstGeom prst="rect">
            <a:avLst/>
          </a:prstGeom>
          <a:noFill/>
          <a:effectLst>
            <a:outerShdw blurRad="50800" dist="38100" dir="2700000" algn="tl" rotWithShape="0">
              <a:prstClr val="black">
                <a:alpha val="70000"/>
              </a:prstClr>
            </a:outerShdw>
          </a:effectLst>
        </p:spPr>
        <p:txBody>
          <a:bodyPr wrap="square">
            <a:spAutoFit/>
          </a:bodyPr>
          <a:lstStyle/>
          <a:p>
            <a:pPr algn="ctr" rtl="1">
              <a:lnSpc>
                <a:spcPts val="9000"/>
              </a:lnSpc>
            </a:pPr>
            <a:r>
              <a:rPr lang="ar-SA" sz="9600" b="1" dirty="0">
                <a:ln w="9525">
                  <a:solidFill>
                    <a:schemeClr val="bg1"/>
                  </a:solidFill>
                  <a:prstDash val="solid"/>
                </a:ln>
                <a:solidFill>
                  <a:srgbClr val="3E58AC"/>
                </a:solidFill>
                <a:effectLst>
                  <a:outerShdw blurRad="12700" dist="38100" dir="2700000" algn="tl" rotWithShape="0">
                    <a:schemeClr val="accent4"/>
                  </a:outerShdw>
                </a:effectLst>
              </a:rPr>
              <a:t>قيامتنا</a:t>
            </a:r>
            <a:endParaRPr lang="en" sz="96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761</TotalTime>
  <Words>1303</Words>
  <Application>Microsoft Office PowerPoint</Application>
  <PresentationFormat>Panorámica</PresentationFormat>
  <Paragraphs>103</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125</cp:revision>
  <dcterms:created xsi:type="dcterms:W3CDTF">2026-07-19T13:36:46Z</dcterms:created>
  <dcterms:modified xsi:type="dcterms:W3CDTF">2026-08-04T15:41:45Z</dcterms:modified>
</cp:coreProperties>
</file>