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9" d="100"/>
          <a:sy n="99" d="100"/>
        </p:scale>
        <p:origin x="72" y="3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1"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rtl="1">
            <a:defRPr b="1"/>
          </a:pPr>
          <a:r>
            <a:rPr lang="ar-SA" sz="2400" dirty="0">
              <a:effectLst/>
            </a:rPr>
            <a:t>كيف كان الله يتواصل مع البشرية في الأصل؟</a:t>
          </a:r>
          <a:endParaRPr lang="es-ES" sz="24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s-ES"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rtl="1">
            <a:defRPr b="1"/>
          </a:pPr>
          <a:r>
            <a:rPr lang="ar-SA" sz="2400" dirty="0">
              <a:effectLst/>
            </a:rPr>
            <a:t>كيف توقفت البشرية عن التواصل مع الله؟</a:t>
          </a:r>
          <a:endParaRPr lang="es-ES" sz="24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s-ES" sz="2000">
              <a:effectLst>
                <a:outerShdw blurRad="38100" dist="38100" dir="2700000" algn="tl">
                  <a:srgbClr val="000000">
                    <a:alpha val="43137"/>
                  </a:srgbClr>
                </a:outerShdw>
              </a:effectLst>
            </a:rPr>
            <a:t>2</a:t>
          </a:r>
        </a:p>
      </dgm:t>
    </dgm:pt>
    <dgm:pt modelId="{C2BA3E86-0F26-4596-A0F2-D14E11658C57}">
      <dgm:prSet custT="1"/>
      <dgm:spPr/>
      <dgm:t>
        <a:bodyPr/>
        <a:lstStyle/>
        <a:p>
          <a:pPr rtl="1">
            <a:defRPr b="1"/>
          </a:pPr>
          <a:r>
            <a:rPr lang="ar-SA" sz="2400" dirty="0">
              <a:effectLst/>
            </a:rPr>
            <a:t>كيف حاول الله أن يعيد التواصل مع البشرية؟</a:t>
          </a:r>
          <a:endParaRPr lang="es-ES" sz="24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s-ES" sz="2000">
              <a:effectLst>
                <a:outerShdw blurRad="38100" dist="38100" dir="2700000" algn="tl">
                  <a:srgbClr val="000000">
                    <a:alpha val="43137"/>
                  </a:srgbClr>
                </a:outerShdw>
              </a:effectLst>
            </a:rPr>
            <a:t>3</a:t>
          </a:r>
        </a:p>
      </dgm:t>
    </dgm:pt>
    <dgm:pt modelId="{19F867EE-A6CF-4EC1-B7D0-A041C3631F9B}">
      <dgm:prSet custT="1"/>
      <dgm:spPr/>
      <dgm:t>
        <a:bodyPr/>
        <a:lstStyle/>
        <a:p>
          <a:pPr rtl="1">
            <a:defRPr b="1"/>
          </a:pPr>
          <a:r>
            <a:rPr lang="ar-SA" sz="2400" dirty="0">
              <a:effectLst/>
            </a:rPr>
            <a:t>لماذا لا نستطيع التواصل مع الله مباشرةً الآن؟</a:t>
          </a:r>
          <a:endParaRPr lang="es-ES" sz="24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s-ES" sz="2000">
              <a:effectLst>
                <a:outerShdw blurRad="38100" dist="38100" dir="2700000" algn="tl">
                  <a:srgbClr val="000000">
                    <a:alpha val="43137"/>
                  </a:srgbClr>
                </a:outerShdw>
              </a:effectLst>
            </a:rPr>
            <a:t>4</a:t>
          </a:r>
        </a:p>
      </dgm:t>
    </dgm:pt>
    <dgm:pt modelId="{8B0C7391-E68C-4682-8A4C-4B9C2D645174}">
      <dgm:prSet custT="1"/>
      <dgm:spPr/>
      <dgm:t>
        <a:bodyPr/>
        <a:lstStyle/>
        <a:p>
          <a:pPr rtl="1">
            <a:defRPr b="1"/>
          </a:pPr>
          <a:r>
            <a:rPr lang="ar-SA" sz="2400" dirty="0">
              <a:effectLst/>
            </a:rPr>
            <a:t>كيف يمكننا التواصل مع الله اليوم؟</a:t>
          </a:r>
          <a:endParaRPr lang="es-ES" sz="24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s-ES"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val="rev"/>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custLinFactNeighborX="-2196">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custLinFactNeighborX="-2196">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custLinFactNeighborX="-2196">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custLinFactNeighborX="-2196">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custLinFactNeighborX="-2196">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1"/>
    <dgm:cxn modelId="{2647FD12-9245-4707-B268-2652E430C9CC}" type="presOf" srcId="{19F867EE-A6CF-4EC1-B7D0-A041C3631F9B}" destId="{782FEEA3-0052-4FF9-A5EA-B54CA2C4537A}" srcOrd="0" destOrd="0" presId="urn:microsoft.com/office/officeart/2026/layout/NumberedDotsVertical#1"/>
    <dgm:cxn modelId="{80ED102C-1CB6-47E6-9547-DEF0E2FBDC13}" type="presOf" srcId="{4C74804E-B125-4A75-9F6C-6BDF3A197543}" destId="{E68D658C-2FE9-43DE-BC4D-A18F6DF55924}" srcOrd="0" destOrd="0" presId="urn:microsoft.com/office/officeart/2026/layout/NumberedDotsVertical#1"/>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1"/>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1"/>
    <dgm:cxn modelId="{2366FD40-8F5A-4864-88BC-67627FA568A6}" type="presOf" srcId="{71E6F894-A02F-486E-9F09-6EB612C80F24}" destId="{B8CF647B-F574-4FCE-8352-FE92FB35CAB3}" srcOrd="0" destOrd="0" presId="urn:microsoft.com/office/officeart/2026/layout/NumberedDotsVertical#1"/>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1"/>
    <dgm:cxn modelId="{B71A5080-BF8D-44BA-986D-E3C1C6BB1AD3}" type="presOf" srcId="{71E6F894-A02F-486E-9F09-6EB612C80F24}" destId="{8F44D221-F2F5-48FD-AE91-8A30813CA4DA}" srcOrd="1" destOrd="0" presId="urn:microsoft.com/office/officeart/2026/layout/NumberedDotsVertical#1"/>
    <dgm:cxn modelId="{3DC6E197-E1E3-47BF-ADAC-FF62292E7CD7}" type="presOf" srcId="{29201ECF-5C39-4F5A-B547-A34BE62A6232}" destId="{27F00753-58F7-45DA-821F-2008EAC94CEB}" srcOrd="0" destOrd="0" presId="urn:microsoft.com/office/officeart/2026/layout/NumberedDotsVertical#1"/>
    <dgm:cxn modelId="{F662399A-467B-445B-ACED-B106703E0D4B}" type="presOf" srcId="{72869244-121B-4780-9BC6-96CD601EFDD7}" destId="{521D96E3-37A7-45CD-B7CD-53A035BA3A3F}" srcOrd="0" destOrd="0" presId="urn:microsoft.com/office/officeart/2026/layout/NumberedDotsVertical#1"/>
    <dgm:cxn modelId="{0DF6EBB3-330B-42BF-9CD6-39D974B4B539}" type="presOf" srcId="{30BC4967-E917-4BA5-8D46-8D5C52F647B9}" destId="{A432D7D2-6FD6-4C39-A8B1-0396848A9681}" srcOrd="0" destOrd="0" presId="urn:microsoft.com/office/officeart/2026/layout/NumberedDotsVertical#1"/>
    <dgm:cxn modelId="{415FC9D7-BB20-46B4-BE38-31ECD0C5EA30}" type="presOf" srcId="{6CC6E6D2-F015-46A6-A7CC-352350BC3278}" destId="{67B9361A-5011-4506-B9D3-9E6D19D05D5F}" srcOrd="1" destOrd="0" presId="urn:microsoft.com/office/officeart/2026/layout/NumberedDotsVertical#1"/>
    <dgm:cxn modelId="{30874ADC-0BC4-48DE-BB06-4FE1B0428A67}" type="presOf" srcId="{6CC6E6D2-F015-46A6-A7CC-352350BC3278}" destId="{1AEFD01D-DD54-47AA-9C6C-E1445084A3DD}" srcOrd="0" destOrd="0" presId="urn:microsoft.com/office/officeart/2026/layout/NumberedDotsVertical#1"/>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1"/>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1"/>
    <dgm:cxn modelId="{A992ED78-FED9-4D20-B719-553E39A7F778}" type="presParOf" srcId="{27F00753-58F7-45DA-821F-2008EAC94CEB}" destId="{497D8036-589A-4F07-A99C-A10D7E59B54B}" srcOrd="0" destOrd="0" presId="urn:microsoft.com/office/officeart/2026/layout/NumberedDotsVertical#1"/>
    <dgm:cxn modelId="{8A8A9439-ACBD-427C-8D7A-EB502A1B2406}" type="presParOf" srcId="{497D8036-589A-4F07-A99C-A10D7E59B54B}" destId="{DA3D02F7-6669-4681-B66B-3EBCF374A276}" srcOrd="0" destOrd="0" presId="urn:microsoft.com/office/officeart/2026/layout/NumberedDotsVertical#1"/>
    <dgm:cxn modelId="{98BD9374-6691-4DC6-AE49-F00001F447A4}" type="presParOf" srcId="{DA3D02F7-6669-4681-B66B-3EBCF374A276}" destId="{982C3882-100A-40BE-B120-6DF36B634F24}" srcOrd="0" destOrd="0" presId="urn:microsoft.com/office/officeart/2026/layout/NumberedDotsVertical#1"/>
    <dgm:cxn modelId="{48F035BE-CD4A-4396-A6B1-26D078FBB99D}" type="presParOf" srcId="{DA3D02F7-6669-4681-B66B-3EBCF374A276}" destId="{88A4B5C2-68AA-461A-A959-82AF1408014E}" srcOrd="1" destOrd="0" presId="urn:microsoft.com/office/officeart/2026/layout/NumberedDotsVertical#1"/>
    <dgm:cxn modelId="{3CF4F067-7185-47CA-900B-65B1FA630FDD}" type="presParOf" srcId="{DA3D02F7-6669-4681-B66B-3EBCF374A276}" destId="{B8CF647B-F574-4FCE-8352-FE92FB35CAB3}" srcOrd="2" destOrd="0" presId="urn:microsoft.com/office/officeart/2026/layout/NumberedDotsVertical#1"/>
    <dgm:cxn modelId="{E90EA2C1-C441-4B96-935A-4B851A1B883B}" type="presParOf" srcId="{DA3D02F7-6669-4681-B66B-3EBCF374A276}" destId="{CACFAD57-DC0C-4376-82EB-20144DAB1996}" srcOrd="3" destOrd="0" presId="urn:microsoft.com/office/officeart/2026/layout/NumberedDotsVertical#1"/>
    <dgm:cxn modelId="{588134A7-3D22-4654-A7D8-7EF39B6FD0C1}" type="presParOf" srcId="{497D8036-589A-4F07-A99C-A10D7E59B54B}" destId="{8F44D221-F2F5-48FD-AE91-8A30813CA4DA}" srcOrd="1" destOrd="0" presId="urn:microsoft.com/office/officeart/2026/layout/NumberedDotsVertical#1"/>
    <dgm:cxn modelId="{B69CABD0-8572-4EDF-95FC-030CA12BC4D9}" type="presParOf" srcId="{497D8036-589A-4F07-A99C-A10D7E59B54B}" destId="{4ACEE19B-DFAE-4BF0-86AB-80C1A4583B30}" srcOrd="2" destOrd="0" presId="urn:microsoft.com/office/officeart/2026/layout/NumberedDotsVertical#1"/>
    <dgm:cxn modelId="{6F0BF5A5-0ACD-46B2-BDCA-70B026BD610E}" type="presParOf" srcId="{4ACEE19B-DFAE-4BF0-86AB-80C1A4583B30}" destId="{8A7783AF-8F2F-45F3-9476-4AEB8AB5AF8C}" srcOrd="0" destOrd="0" presId="urn:microsoft.com/office/officeart/2026/layout/NumberedDotsVertical#1"/>
    <dgm:cxn modelId="{FDFFF691-E6F3-430F-83A7-20D82D33A80C}" type="presParOf" srcId="{4ACEE19B-DFAE-4BF0-86AB-80C1A4583B30}" destId="{E68D658C-2FE9-43DE-BC4D-A18F6DF55924}" srcOrd="1" destOrd="0" presId="urn:microsoft.com/office/officeart/2026/layout/NumberedDotsVertical#1"/>
    <dgm:cxn modelId="{4A1CD154-3E45-4D48-8D16-EDACAE0F98E4}" type="presParOf" srcId="{4ACEE19B-DFAE-4BF0-86AB-80C1A4583B30}" destId="{521D96E3-37A7-45CD-B7CD-53A035BA3A3F}" srcOrd="2" destOrd="0" presId="urn:microsoft.com/office/officeart/2026/layout/NumberedDotsVertical#1"/>
    <dgm:cxn modelId="{964D5389-606D-4DC5-9702-7BA6E7573EB8}" type="presParOf" srcId="{4ACEE19B-DFAE-4BF0-86AB-80C1A4583B30}" destId="{C8C47892-6108-42EE-914F-5B4CF2B93540}" srcOrd="3" destOrd="0" presId="urn:microsoft.com/office/officeart/2026/layout/NumberedDotsVertical#1"/>
    <dgm:cxn modelId="{F91B3335-0BD0-41AD-B83C-1183D48CF0F9}" type="presParOf" srcId="{497D8036-589A-4F07-A99C-A10D7E59B54B}" destId="{DDDFDB86-102D-47F8-BD42-78D627B90AFC}" srcOrd="3" destOrd="0" presId="urn:microsoft.com/office/officeart/2026/layout/NumberedDotsVertical#1"/>
    <dgm:cxn modelId="{398EBB00-29F3-45A6-84F4-6713573FA45F}" type="presParOf" srcId="{497D8036-589A-4F07-A99C-A10D7E59B54B}" destId="{4ACC58D4-7669-45C9-9515-D2DA812815E5}" srcOrd="4" destOrd="0" presId="urn:microsoft.com/office/officeart/2026/layout/NumberedDotsVertical#1"/>
    <dgm:cxn modelId="{CF2811E0-7A72-41E2-AB29-59022EF3C5E1}" type="presParOf" srcId="{4ACC58D4-7669-45C9-9515-D2DA812815E5}" destId="{EC15913F-3925-4F09-A85A-39D1A7197F46}" srcOrd="0" destOrd="0" presId="urn:microsoft.com/office/officeart/2026/layout/NumberedDotsVertical#1"/>
    <dgm:cxn modelId="{43A895DB-79C8-4022-BF7D-50CC886DD520}" type="presParOf" srcId="{4ACC58D4-7669-45C9-9515-D2DA812815E5}" destId="{243124F9-5C60-4E2E-8E4B-19138C17904C}" srcOrd="1" destOrd="0" presId="urn:microsoft.com/office/officeart/2026/layout/NumberedDotsVertical#1"/>
    <dgm:cxn modelId="{14FA1D96-C66F-4AA7-9A00-78B6002A13BC}" type="presParOf" srcId="{4ACC58D4-7669-45C9-9515-D2DA812815E5}" destId="{1AEFD01D-DD54-47AA-9C6C-E1445084A3DD}" srcOrd="2" destOrd="0" presId="urn:microsoft.com/office/officeart/2026/layout/NumberedDotsVertical#1"/>
    <dgm:cxn modelId="{5CF029FD-5E7F-4286-B340-500022139C3C}" type="presParOf" srcId="{4ACC58D4-7669-45C9-9515-D2DA812815E5}" destId="{939EF492-8CE0-4123-B682-BB234C944795}" srcOrd="3" destOrd="0" presId="urn:microsoft.com/office/officeart/2026/layout/NumberedDotsVertical#1"/>
    <dgm:cxn modelId="{926EBFB2-E165-4BDD-820B-0B0553555357}" type="presParOf" srcId="{497D8036-589A-4F07-A99C-A10D7E59B54B}" destId="{67B9361A-5011-4506-B9D3-9E6D19D05D5F}" srcOrd="5" destOrd="0" presId="urn:microsoft.com/office/officeart/2026/layout/NumberedDotsVertical#1"/>
    <dgm:cxn modelId="{C8C9C988-37F6-45DC-A987-571063F7D1FA}" type="presParOf" srcId="{497D8036-589A-4F07-A99C-A10D7E59B54B}" destId="{89A30DBD-D7C6-4398-B220-DB8D30AF4307}" srcOrd="6" destOrd="0" presId="urn:microsoft.com/office/officeart/2026/layout/NumberedDotsVertical#1"/>
    <dgm:cxn modelId="{A74C6D6D-6312-40CA-951B-9D49FDEB67C9}" type="presParOf" srcId="{89A30DBD-D7C6-4398-B220-DB8D30AF4307}" destId="{1AF34E8B-547C-456B-9173-196B71863CE5}" srcOrd="0" destOrd="0" presId="urn:microsoft.com/office/officeart/2026/layout/NumberedDotsVertical#1"/>
    <dgm:cxn modelId="{8A8FE63C-BEC9-4461-938B-71A43F61559A}" type="presParOf" srcId="{89A30DBD-D7C6-4398-B220-DB8D30AF4307}" destId="{782FEEA3-0052-4FF9-A5EA-B54CA2C4537A}" srcOrd="1" destOrd="0" presId="urn:microsoft.com/office/officeart/2026/layout/NumberedDotsVertical#1"/>
    <dgm:cxn modelId="{9B3D4C26-2728-4312-91E2-4992E77ABFE2}" type="presParOf" srcId="{89A30DBD-D7C6-4398-B220-DB8D30AF4307}" destId="{49D5BDFE-8663-4590-9DAD-3F859CCCE0C7}" srcOrd="2" destOrd="0" presId="urn:microsoft.com/office/officeart/2026/layout/NumberedDotsVertical#1"/>
    <dgm:cxn modelId="{C54EEE06-1555-44DC-8034-B42E9EFE7CF5}" type="presParOf" srcId="{89A30DBD-D7C6-4398-B220-DB8D30AF4307}" destId="{4C837333-A2A8-404A-899D-681463BB0E2E}" srcOrd="3" destOrd="0" presId="urn:microsoft.com/office/officeart/2026/layout/NumberedDotsVertical#1"/>
    <dgm:cxn modelId="{ABA1EC80-0837-48FC-A9A3-A5DC5DD96ED8}" type="presParOf" srcId="{497D8036-589A-4F07-A99C-A10D7E59B54B}" destId="{679928AE-2679-4B59-86AC-089A2906A4F5}" srcOrd="7" destOrd="0" presId="urn:microsoft.com/office/officeart/2026/layout/NumberedDotsVertical#1"/>
    <dgm:cxn modelId="{7E6B3029-482C-47AE-9F2F-B66648976C3F}" type="presParOf" srcId="{497D8036-589A-4F07-A99C-A10D7E59B54B}" destId="{C71088E1-D57A-4A08-99BB-3359CE183322}" srcOrd="8" destOrd="0" presId="urn:microsoft.com/office/officeart/2026/layout/NumberedDotsVertical#1"/>
    <dgm:cxn modelId="{9ECE48E4-AF54-459F-8F3E-AED641AF04B2}" type="presParOf" srcId="{C71088E1-D57A-4A08-99BB-3359CE183322}" destId="{7A983CDD-C5D7-4FFA-BBA5-59DF0D692CD0}" srcOrd="0" destOrd="0" presId="urn:microsoft.com/office/officeart/2026/layout/NumberedDotsVertical#1"/>
    <dgm:cxn modelId="{1FF5CB72-91A2-4A60-B841-7D0EB2D11CA8}" type="presParOf" srcId="{C71088E1-D57A-4A08-99BB-3359CE183322}" destId="{FBFD330B-BB8A-4800-A5D2-C3B6AADA529A}" srcOrd="1" destOrd="0" presId="urn:microsoft.com/office/officeart/2026/layout/NumberedDotsVertical#1"/>
    <dgm:cxn modelId="{C22DDA9D-B882-4B22-9109-F5CCD9D0FE0B}" type="presParOf" srcId="{C71088E1-D57A-4A08-99BB-3359CE183322}" destId="{A432D7D2-6FD6-4C39-A8B1-0396848A9681}" srcOrd="2" destOrd="0" presId="urn:microsoft.com/office/officeart/2026/layout/NumberedDotsVertical#1"/>
    <dgm:cxn modelId="{410E1AD4-3321-4700-8C84-2750B2DB7035}" type="presParOf" srcId="{C71088E1-D57A-4A08-99BB-3359CE183322}" destId="{97DBA1A1-0329-49B6-A136-7A68628873EB}" srcOrd="3" destOrd="0" presId="urn:microsoft.com/office/officeart/2026/layout/NumberedDotsVertica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ar-SA" sz="1800" b="1" dirty="0">
              <a:effectLst>
                <a:outerShdw blurRad="38100" dist="38100" dir="2700000" algn="tl">
                  <a:srgbClr val="000000"/>
                </a:outerShdw>
              </a:effectLst>
            </a:rPr>
            <a:t>حواء</a:t>
          </a:r>
          <a:endParaRPr lang="en" sz="1800" b="1" dirty="0">
            <a:effectLst>
              <a:outerShdw blurRad="38100" dist="38100" dir="2700000" algn="tl">
                <a:srgbClr val="000000"/>
              </a:outerShdw>
            </a:effectLst>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lgn="r" rtl="1">
            <a:spcAft>
              <a:spcPts val="0"/>
            </a:spcAft>
            <a:buFontTx/>
            <a:buChar char="–"/>
          </a:pPr>
          <a:r>
            <a:rPr lang="ar-SA" sz="2000" b="1" dirty="0"/>
            <a:t>الألم أثناء الولادة</a:t>
          </a:r>
          <a:endParaRPr lang="en" sz="20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lgn="r" rtl="1">
            <a:spcAft>
              <a:spcPts val="0"/>
            </a:spcAft>
            <a:buFontTx/>
            <a:buChar char="–"/>
          </a:pPr>
          <a:r>
            <a:rPr lang="ar-SA" sz="2000" b="1" dirty="0"/>
            <a:t>فقدان المساواة مع آدم</a:t>
          </a:r>
          <a:endParaRPr lang="en" sz="20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ar-SA" sz="1800" b="1" dirty="0">
              <a:effectLst>
                <a:outerShdw blurRad="38100" dist="38100" dir="2700000" algn="tl">
                  <a:srgbClr val="000000"/>
                </a:outerShdw>
              </a:effectLst>
            </a:rPr>
            <a:t>آدم</a:t>
          </a:r>
          <a:endParaRPr lang="en" sz="1800" b="1" dirty="0">
            <a:effectLst>
              <a:outerShdw blurRad="38100" dist="38100" dir="2700000" algn="tl">
                <a:srgbClr val="000000"/>
              </a:outerShdw>
            </a:effectLst>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lgn="r" rtl="1">
            <a:spcAft>
              <a:spcPts val="0"/>
            </a:spcAft>
            <a:buFontTx/>
            <a:buChar char="–"/>
          </a:pPr>
          <a:r>
            <a:rPr lang="ar-SA" sz="2000" b="1" dirty="0"/>
            <a:t>العمل بجد</a:t>
          </a:r>
          <a:endParaRPr lang="en" sz="20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ar-SA" sz="1800" b="1" dirty="0">
              <a:effectLst>
                <a:outerShdw blurRad="38100" dist="38100" dir="2700000" algn="tl">
                  <a:srgbClr val="000000"/>
                </a:outerShdw>
              </a:effectLst>
            </a:rPr>
            <a:t>الجميع</a:t>
          </a:r>
          <a:endParaRPr lang="en" sz="18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lgn="r" rtl="1">
            <a:spcAft>
              <a:spcPts val="0"/>
            </a:spcAft>
            <a:buFontTx/>
            <a:buChar char="–"/>
          </a:pPr>
          <a:r>
            <a:rPr lang="ar-SA" sz="2000" b="1" dirty="0"/>
            <a:t>الموت</a:t>
          </a:r>
          <a:endParaRPr lang="en" sz="20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lgn="r" rtl="1">
            <a:spcAft>
              <a:spcPts val="0"/>
            </a:spcAft>
            <a:buFontTx/>
            <a:buChar char="–"/>
          </a:pPr>
          <a:r>
            <a:rPr lang="ar-SA" sz="2000" b="1" dirty="0"/>
            <a:t>الانفصال عن الله</a:t>
          </a:r>
          <a:endParaRPr lang="en" sz="20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lgn="r" rtl="1">
            <a:spcAft>
              <a:spcPts val="0"/>
            </a:spcAft>
            <a:buFontTx/>
            <a:buChar char="–"/>
          </a:pPr>
          <a:r>
            <a:rPr lang="ar-SA" sz="2000" b="1" dirty="0"/>
            <a:t>زراعة الغذاء</a:t>
          </a:r>
          <a:endParaRPr lang="en" sz="2000" b="1" dirty="0"/>
        </a:p>
      </dgm:t>
    </dgm:pt>
    <dgm:pt modelId="{413303E2-B150-4A8E-9770-D00A2A18B900}" type="sibTrans" cxnId="{F6F6539F-B9D9-4B24-B0BE-8C488D125352}">
      <dgm:prSet/>
      <dgm:spPr/>
      <dgm:t>
        <a:bodyPr/>
        <a:lstStyle/>
        <a:p>
          <a:endParaRPr lang="es-ES" sz="1800" b="1"/>
        </a:p>
      </dgm:t>
    </dgm:pt>
    <dgm:pt modelId="{889DB5CB-48AE-4F98-8F96-B4F9A4CD236A}" type="parTrans" cxnId="{F6F6539F-B9D9-4B24-B0BE-8C488D125352}">
      <dgm:prSet/>
      <dgm:spPr/>
      <dgm:t>
        <a:bodyPr/>
        <a:lstStyle/>
        <a:p>
          <a:endParaRPr lang="es-ES" sz="1800" b="1"/>
        </a:p>
      </dgm:t>
    </dgm:pt>
    <dgm:pt modelId="{8A4EBDE7-608C-43FE-B0A9-7B8785ED9B5A}" type="pres">
      <dgm:prSet presAssocID="{B9CDD8B7-96E9-4903-A142-ACCC62634362}" presName="linearFlow" presStyleCnt="0">
        <dgm:presLayoutVars>
          <dgm:dir val="rev"/>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X="0"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X="0"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X="0"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982424"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r" defTabSz="1066800" rtl="1">
            <a:lnSpc>
              <a:spcPct val="90000"/>
            </a:lnSpc>
            <a:spcBef>
              <a:spcPct val="0"/>
            </a:spcBef>
            <a:spcAft>
              <a:spcPct val="35000"/>
            </a:spcAft>
            <a:buNone/>
            <a:defRPr b="1"/>
          </a:pPr>
          <a:r>
            <a:rPr lang="ar-SA" sz="2400" kern="1200" dirty="0">
              <a:effectLst/>
            </a:rPr>
            <a:t>كيف كان الله يتواصل مع البشرية في الأصل؟</a:t>
          </a:r>
          <a:endParaRPr lang="es-ES" sz="2400" kern="1200" dirty="0">
            <a:effectLst/>
          </a:endParaRPr>
        </a:p>
      </dsp:txBody>
      <dsp:txXfrm>
        <a:off x="982424"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982424"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r" defTabSz="1066800" rtl="1">
            <a:lnSpc>
              <a:spcPct val="90000"/>
            </a:lnSpc>
            <a:spcBef>
              <a:spcPct val="0"/>
            </a:spcBef>
            <a:spcAft>
              <a:spcPct val="35000"/>
            </a:spcAft>
            <a:buNone/>
            <a:defRPr b="1"/>
          </a:pPr>
          <a:r>
            <a:rPr lang="ar-SA" sz="2400" kern="1200" dirty="0">
              <a:effectLst/>
            </a:rPr>
            <a:t>كيف توقفت البشرية عن التواصل مع الله؟</a:t>
          </a:r>
          <a:endParaRPr lang="es-ES" sz="2400" kern="1200" dirty="0">
            <a:effectLst/>
          </a:endParaRPr>
        </a:p>
      </dsp:txBody>
      <dsp:txXfrm>
        <a:off x="982424"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982424"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r" defTabSz="1066800" rtl="1">
            <a:lnSpc>
              <a:spcPct val="90000"/>
            </a:lnSpc>
            <a:spcBef>
              <a:spcPct val="0"/>
            </a:spcBef>
            <a:spcAft>
              <a:spcPct val="35000"/>
            </a:spcAft>
            <a:buNone/>
            <a:defRPr b="1"/>
          </a:pPr>
          <a:r>
            <a:rPr lang="ar-SA" sz="2400" kern="1200" dirty="0">
              <a:effectLst/>
            </a:rPr>
            <a:t>كيف حاول الله أن يعيد التواصل مع البشرية؟</a:t>
          </a:r>
          <a:endParaRPr lang="es-ES" sz="2400" kern="1200" dirty="0">
            <a:effectLst/>
          </a:endParaRPr>
        </a:p>
      </dsp:txBody>
      <dsp:txXfrm>
        <a:off x="982424"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982424"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r" defTabSz="1066800" rtl="1">
            <a:lnSpc>
              <a:spcPct val="90000"/>
            </a:lnSpc>
            <a:spcBef>
              <a:spcPct val="0"/>
            </a:spcBef>
            <a:spcAft>
              <a:spcPct val="35000"/>
            </a:spcAft>
            <a:buNone/>
            <a:defRPr b="1"/>
          </a:pPr>
          <a:r>
            <a:rPr lang="ar-SA" sz="2400" kern="1200" dirty="0">
              <a:effectLst/>
            </a:rPr>
            <a:t>لماذا لا نستطيع التواصل مع الله مباشرةً الآن؟</a:t>
          </a:r>
          <a:endParaRPr lang="es-ES" sz="2400" kern="1200" dirty="0">
            <a:effectLst/>
          </a:endParaRPr>
        </a:p>
      </dsp:txBody>
      <dsp:txXfrm>
        <a:off x="982424"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982424"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5240" rIns="30480" bIns="15240" numCol="1" spcCol="1270" anchor="ctr" anchorCtr="0">
          <a:noAutofit/>
        </a:bodyPr>
        <a:lstStyle/>
        <a:p>
          <a:pPr marL="0" lvl="0" indent="0" algn="r" defTabSz="1066800" rtl="1">
            <a:lnSpc>
              <a:spcPct val="90000"/>
            </a:lnSpc>
            <a:spcBef>
              <a:spcPct val="0"/>
            </a:spcBef>
            <a:spcAft>
              <a:spcPct val="35000"/>
            </a:spcAft>
            <a:buNone/>
            <a:defRPr b="1"/>
          </a:pPr>
          <a:r>
            <a:rPr lang="ar-SA" sz="2400" kern="1200" dirty="0">
              <a:effectLst/>
            </a:rPr>
            <a:t>كيف يمكننا التواصل مع الله اليوم؟</a:t>
          </a:r>
          <a:endParaRPr lang="es-ES" sz="2400" kern="1200" dirty="0">
            <a:effectLst/>
          </a:endParaRPr>
        </a:p>
      </dsp:txBody>
      <dsp:txXfrm>
        <a:off x="982424"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3950511"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outerShdw>
              </a:effectLst>
            </a:rPr>
            <a:t>حواء</a:t>
          </a:r>
          <a:endParaRPr lang="en" sz="1800" b="1" kern="1200" dirty="0">
            <a:effectLst>
              <a:outerShdw blurRad="38100" dist="38100" dir="2700000" algn="tl">
                <a:srgbClr val="000000"/>
              </a:outerShdw>
            </a:effectLst>
          </a:endParaRPr>
        </a:p>
      </dsp:txBody>
      <dsp:txXfrm rot="-5400000">
        <a:off x="3873433" y="110222"/>
        <a:ext cx="667044" cy="384665"/>
      </dsp:txXfrm>
    </dsp:sp>
    <dsp:sp modelId="{EBCB0F9C-9A2A-4CB8-B625-28085C230517}">
      <dsp:nvSpPr>
        <dsp:cNvPr id="0" name=""/>
        <dsp:cNvSpPr/>
      </dsp:nvSpPr>
      <dsp:spPr>
        <a:xfrm rot="16200000">
          <a:off x="1695914"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700" tIns="12700" rIns="142240" bIns="12700" numCol="1" spcCol="1270" anchor="ctr" anchorCtr="0">
          <a:noAutofit/>
        </a:bodyPr>
        <a:lstStyle/>
        <a:p>
          <a:pPr marL="228600" lvl="1" indent="-228600" algn="r" defTabSz="889000" rtl="1">
            <a:lnSpc>
              <a:spcPct val="90000"/>
            </a:lnSpc>
            <a:spcBef>
              <a:spcPct val="0"/>
            </a:spcBef>
            <a:spcAft>
              <a:spcPts val="0"/>
            </a:spcAft>
            <a:buFontTx/>
            <a:buChar char="–"/>
          </a:pPr>
          <a:r>
            <a:rPr lang="ar-SA" sz="2000" b="1" kern="1200" dirty="0"/>
            <a:t>الألم أثناء الولادة</a:t>
          </a:r>
          <a:endParaRPr lang="en" sz="2000" b="1" kern="1200" dirty="0"/>
        </a:p>
        <a:p>
          <a:pPr marL="228600" lvl="1" indent="-228600" algn="r" defTabSz="889000" rtl="1">
            <a:lnSpc>
              <a:spcPct val="90000"/>
            </a:lnSpc>
            <a:spcBef>
              <a:spcPct val="0"/>
            </a:spcBef>
            <a:spcAft>
              <a:spcPts val="0"/>
            </a:spcAft>
            <a:buFontTx/>
            <a:buChar char="–"/>
          </a:pPr>
          <a:r>
            <a:rPr lang="ar-SA" sz="2000" b="1" kern="1200" dirty="0"/>
            <a:t>فقدان المساواة مع آدم</a:t>
          </a:r>
          <a:endParaRPr lang="en" sz="2000" b="1" kern="1200" dirty="0"/>
        </a:p>
      </dsp:txBody>
      <dsp:txXfrm rot="5400000">
        <a:off x="26617" y="94351"/>
        <a:ext cx="3840284" cy="431636"/>
      </dsp:txXfrm>
    </dsp:sp>
    <dsp:sp modelId="{7A26033D-C22A-4F50-AA3D-A8F9E6619CC7}">
      <dsp:nvSpPr>
        <dsp:cNvPr id="0" name=""/>
        <dsp:cNvSpPr/>
      </dsp:nvSpPr>
      <dsp:spPr>
        <a:xfrm rot="5400000">
          <a:off x="3926156"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outerShdw>
              </a:effectLst>
            </a:rPr>
            <a:t>آدم</a:t>
          </a:r>
          <a:endParaRPr lang="en" sz="1800" b="1" kern="1200" dirty="0">
            <a:effectLst>
              <a:outerShdw blurRad="38100" dist="38100" dir="2700000" algn="tl">
                <a:srgbClr val="000000"/>
              </a:outerShdw>
            </a:effectLst>
          </a:endParaRPr>
        </a:p>
      </dsp:txBody>
      <dsp:txXfrm rot="-5400000">
        <a:off x="3873433" y="739151"/>
        <a:ext cx="667044" cy="421198"/>
      </dsp:txXfrm>
    </dsp:sp>
    <dsp:sp modelId="{B88879ED-2486-40B7-B176-CD90F8AE9BD1}">
      <dsp:nvSpPr>
        <dsp:cNvPr id="0" name=""/>
        <dsp:cNvSpPr/>
      </dsp:nvSpPr>
      <dsp:spPr>
        <a:xfrm rot="16200000">
          <a:off x="1695914"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700" tIns="12700" rIns="142240" bIns="12700" numCol="1" spcCol="1270" anchor="ctr" anchorCtr="0">
          <a:noAutofit/>
        </a:bodyPr>
        <a:lstStyle/>
        <a:p>
          <a:pPr marL="228600" lvl="1" indent="-228600" algn="r" defTabSz="889000" rtl="1">
            <a:lnSpc>
              <a:spcPct val="90000"/>
            </a:lnSpc>
            <a:spcBef>
              <a:spcPct val="0"/>
            </a:spcBef>
            <a:spcAft>
              <a:spcPts val="0"/>
            </a:spcAft>
            <a:buFontTx/>
            <a:buChar char="–"/>
          </a:pPr>
          <a:r>
            <a:rPr lang="ar-SA" sz="2000" b="1" kern="1200" dirty="0"/>
            <a:t>العمل بجد</a:t>
          </a:r>
          <a:endParaRPr lang="en" sz="2000" b="1" kern="1200" dirty="0"/>
        </a:p>
        <a:p>
          <a:pPr marL="228600" lvl="1" indent="-228600" algn="r" defTabSz="889000" rtl="1">
            <a:lnSpc>
              <a:spcPct val="90000"/>
            </a:lnSpc>
            <a:spcBef>
              <a:spcPct val="0"/>
            </a:spcBef>
            <a:spcAft>
              <a:spcPts val="0"/>
            </a:spcAft>
            <a:buFontTx/>
            <a:buChar char="–"/>
          </a:pPr>
          <a:r>
            <a:rPr lang="ar-SA" sz="2000" b="1" kern="1200" dirty="0"/>
            <a:t>زراعة الغذاء</a:t>
          </a:r>
          <a:endParaRPr lang="en" sz="2000" b="1" kern="1200" dirty="0"/>
        </a:p>
      </dsp:txBody>
      <dsp:txXfrm rot="5400000">
        <a:off x="26617" y="727663"/>
        <a:ext cx="3840284" cy="431636"/>
      </dsp:txXfrm>
    </dsp:sp>
    <dsp:sp modelId="{50467A6B-5600-4D08-A7A4-1E31712E37CF}">
      <dsp:nvSpPr>
        <dsp:cNvPr id="0" name=""/>
        <dsp:cNvSpPr/>
      </dsp:nvSpPr>
      <dsp:spPr>
        <a:xfrm rot="5400000">
          <a:off x="3925276"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r-SA" sz="1800" b="1" kern="1200" dirty="0">
              <a:effectLst>
                <a:outerShdw blurRad="38100" dist="38100" dir="2700000" algn="tl">
                  <a:srgbClr val="000000"/>
                </a:outerShdw>
              </a:effectLst>
            </a:rPr>
            <a:t>الجميع</a:t>
          </a:r>
          <a:endParaRPr lang="en" sz="1800" b="1" kern="1200" dirty="0">
            <a:effectLst>
              <a:outerShdw blurRad="38100" dist="38100" dir="2700000" algn="tl">
                <a:srgbClr val="000000"/>
              </a:outerShdw>
            </a:effectLst>
          </a:endParaRPr>
        </a:p>
      </dsp:txBody>
      <dsp:txXfrm rot="-5400000">
        <a:off x="3873433" y="1405673"/>
        <a:ext cx="667044" cy="422518"/>
      </dsp:txXfrm>
    </dsp:sp>
    <dsp:sp modelId="{10EEF041-E6A6-492D-A7E3-3DB76943A600}">
      <dsp:nvSpPr>
        <dsp:cNvPr id="0" name=""/>
        <dsp:cNvSpPr/>
      </dsp:nvSpPr>
      <dsp:spPr>
        <a:xfrm rot="16200000">
          <a:off x="1695914"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700" tIns="12700" rIns="142240" bIns="12700" numCol="1" spcCol="1270" anchor="ctr" anchorCtr="0">
          <a:noAutofit/>
        </a:bodyPr>
        <a:lstStyle/>
        <a:p>
          <a:pPr marL="228600" lvl="1" indent="-228600" algn="r" defTabSz="889000" rtl="1">
            <a:lnSpc>
              <a:spcPct val="90000"/>
            </a:lnSpc>
            <a:spcBef>
              <a:spcPct val="0"/>
            </a:spcBef>
            <a:spcAft>
              <a:spcPts val="0"/>
            </a:spcAft>
            <a:buFontTx/>
            <a:buChar char="–"/>
          </a:pPr>
          <a:r>
            <a:rPr lang="ar-SA" sz="2000" b="1" kern="1200" dirty="0"/>
            <a:t>الموت</a:t>
          </a:r>
          <a:endParaRPr lang="en" sz="2000" b="1" kern="1200" dirty="0"/>
        </a:p>
        <a:p>
          <a:pPr marL="228600" lvl="1" indent="-228600" algn="r" defTabSz="889000" rtl="1">
            <a:lnSpc>
              <a:spcPct val="90000"/>
            </a:lnSpc>
            <a:spcBef>
              <a:spcPct val="0"/>
            </a:spcBef>
            <a:spcAft>
              <a:spcPts val="0"/>
            </a:spcAft>
            <a:buFontTx/>
            <a:buChar char="–"/>
          </a:pPr>
          <a:r>
            <a:rPr lang="ar-SA" sz="2000" b="1" kern="1200" dirty="0"/>
            <a:t>الانفصال عن الله</a:t>
          </a:r>
          <a:endParaRPr lang="en" sz="2000" b="1" kern="1200" dirty="0"/>
        </a:p>
      </dsp:txBody>
      <dsp:txXfrm rot="5400000">
        <a:off x="26617"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1">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5.png"/><Relationship Id="rId7" Type="http://schemas.openxmlformats.org/officeDocument/2006/relationships/diagramData" Target="../diagrams/data1.xml"/><Relationship Id="rId2" Type="http://schemas.openxmlformats.org/officeDocument/2006/relationships/image" Target="../media/image4.jpg"/><Relationship Id="rId1" Type="http://schemas.openxmlformats.org/officeDocument/2006/relationships/slideLayout" Target="../slideLayouts/slideLayout7.xml"/><Relationship Id="rId6" Type="http://schemas.microsoft.com/office/2007/relationships/hdphoto" Target="../media/hdphoto2.wdp"/><Relationship Id="rId11" Type="http://schemas.microsoft.com/office/2007/relationships/diagramDrawing" Target="../diagrams/drawing1.xml"/><Relationship Id="rId5" Type="http://schemas.openxmlformats.org/officeDocument/2006/relationships/image" Target="../media/image6.png"/><Relationship Id="rId10" Type="http://schemas.openxmlformats.org/officeDocument/2006/relationships/diagramColors" Target="../diagrams/colors1.xml"/><Relationship Id="rId4" Type="http://schemas.microsoft.com/office/2007/relationships/hdphoto" Target="../media/hdphoto1.wdp"/><Relationship Id="rId9"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9431"/>
            <a:ext cx="4527176" cy="3046988"/>
          </a:xfrm>
          <a:prstGeom prst="rect">
            <a:avLst/>
          </a:prstGeom>
          <a:noFill/>
        </p:spPr>
        <p:txBody>
          <a:bodyPr wrap="square" rtlCol="0">
            <a:spAutoFit/>
          </a:bodyPr>
          <a:lstStyle>
            <a:defPPr>
              <a:defRPr lang="es-ES"/>
            </a:defPPr>
            <a:lvl1pPr algn="ctr">
              <a:defRPr sz="5400" b="1" spc="600">
                <a:ln>
                  <a:solidFill>
                    <a:srgbClr val="F1893B"/>
                  </a:solidFill>
                </a:ln>
                <a:solidFill>
                  <a:schemeClr val="bg1"/>
                </a:solidFill>
                <a:effectLst>
                  <a:glow rad="114300">
                    <a:srgbClr val="FAD8BE">
                      <a:alpha val="75000"/>
                    </a:srgbClr>
                  </a:glow>
                </a:effectLst>
              </a:defRPr>
            </a:lvl1pPr>
          </a:lstStyle>
          <a:p>
            <a:pPr rtl="1"/>
            <a:r>
              <a:rPr lang="ar-SA" sz="9600" dirty="0"/>
              <a:t>الخالق يُكلّمنا</a:t>
            </a:r>
            <a:endParaRPr lang="en" sz="9600" dirty="0"/>
          </a:p>
        </p:txBody>
      </p:sp>
      <p:sp>
        <p:nvSpPr>
          <p:cNvPr id="5" name="CuadroTexto 4">
            <a:extLst>
              <a:ext uri="{FF2B5EF4-FFF2-40B4-BE49-F238E27FC236}">
                <a16:creationId xmlns:a16="http://schemas.microsoft.com/office/drawing/2014/main" id="{0182B58B-E9ED-F4B6-9BEA-03BE68F3BA5F}"/>
              </a:ext>
            </a:extLst>
          </p:cNvPr>
          <p:cNvSpPr txBox="1"/>
          <p:nvPr/>
        </p:nvSpPr>
        <p:spPr>
          <a:xfrm>
            <a:off x="9700612" y="6234966"/>
            <a:ext cx="2491388" cy="338554"/>
          </a:xfrm>
          <a:prstGeom prst="rect">
            <a:avLst/>
          </a:prstGeom>
          <a:noFill/>
        </p:spPr>
        <p:txBody>
          <a:bodyPr wrap="none" rtlCol="0">
            <a:spAutoFit/>
          </a:bodyPr>
          <a:lstStyle/>
          <a:p>
            <a:pPr lvl="0" algn="ctr" rtl="1">
              <a:defRPr/>
            </a:pPr>
            <a:r>
              <a:rPr lang="ar-SA" sz="1600" b="1">
                <a:solidFill>
                  <a:srgbClr val="CDE6FF"/>
                </a:solidFill>
                <a:effectLst>
                  <a:glow rad="127000">
                    <a:prstClr val="black">
                      <a:alpha val="42000"/>
                    </a:prstClr>
                  </a:glow>
                  <a:outerShdw blurRad="38100" dist="38100" dir="2700000" algn="tl">
                    <a:srgbClr val="000000">
                      <a:alpha val="43137"/>
                    </a:srgbClr>
                  </a:outerShdw>
                </a:effectLst>
              </a:rPr>
              <a:t>الدرس الأول ليوم 3 أكتوبر 2026</a:t>
            </a:r>
            <a:endPar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515731"/>
            <a:ext cx="10285500" cy="1107996"/>
          </a:xfrm>
          <a:prstGeom prst="rect">
            <a:avLst/>
          </a:prstGeom>
          <a:noFill/>
        </p:spPr>
        <p:txBody>
          <a:bodyPr wrap="square">
            <a:spAutoFit/>
            <a:scene3d>
              <a:camera prst="orthographicFront"/>
              <a:lightRig rig="threePt" dir="t"/>
            </a:scene3d>
            <a:sp3d extrusionH="57150">
              <a:bevelT w="38100" h="38100"/>
            </a:sp3d>
          </a:bodyPr>
          <a:lstStyle/>
          <a:p>
            <a:pPr lvl="0" algn="ctr" rtl="1">
              <a:defRPr/>
            </a:pPr>
            <a:r>
              <a:rPr lang="en" sz="2400" b="1" dirty="0">
                <a:solidFill>
                  <a:srgbClr val="E97132">
                    <a:lumMod val="75000"/>
                  </a:srgbClr>
                </a:solidFill>
                <a:latin typeface="Comic Sans MS" panose="030F0702030302020204" pitchFamily="66" charset="0"/>
              </a:rPr>
              <a:t>"</a:t>
            </a:r>
            <a:r>
              <a:rPr lang="ar-SA" sz="2400" b="1" dirty="0">
                <a:solidFill>
                  <a:srgbClr val="E97132">
                    <a:lumMod val="75000"/>
                  </a:srgbClr>
                </a:solidFill>
                <a:latin typeface="Comic Sans MS" panose="030F0702030302020204" pitchFamily="66" charset="0"/>
              </a:rPr>
              <a:t>إِنَّ اللهَ، فِي الأَزْمِنَةِ الْمَاضِيَةِ، كَلَّمَ آبَاءَنَا بِلِسَانِ الأَنْبِيَاءِ (الَّذِينَ نَقَلُوا إِعْلانَاتٍ) بِطُرُقٍ عَدِيدَةٍ وَمُتَنَوِّعَةٍ. 2أَمَّا الآنَ، فِي هَذَا الزَّمَنِ الأَخِيرِ، فَقَدْ كَلَّمَنَا بِالابْنِ، الَّذِي جَعَلَهُ وَارِثاً لِكُلِّ شَيْءٍ، وَبِهِ قَدْ خَلَقَ الْكَوْنَ كُلَّهُ!</a:t>
            </a:r>
            <a:r>
              <a:rPr lang="es-ES" sz="2400" b="1" dirty="0">
                <a:solidFill>
                  <a:srgbClr val="E97132">
                    <a:lumMod val="75000"/>
                  </a:srgbClr>
                </a:solidFill>
                <a:latin typeface="Comic Sans MS" panose="030F0702030302020204" pitchFamily="66" charset="0"/>
              </a:rPr>
              <a:t>”</a:t>
            </a:r>
            <a:r>
              <a:rPr lang="ar-SA" sz="2400" b="1" dirty="0">
                <a:solidFill>
                  <a:srgbClr val="E97132">
                    <a:lumMod val="75000"/>
                  </a:srgbClr>
                </a:solidFill>
                <a:latin typeface="Comic Sans MS" panose="030F0702030302020204" pitchFamily="66" charset="0"/>
              </a:rPr>
              <a:t> </a:t>
            </a:r>
            <a:r>
              <a:rPr kumimoji="0" lang="en"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ar-SA" b="1" dirty="0">
                <a:solidFill>
                  <a:srgbClr val="E97132">
                    <a:lumMod val="75000"/>
                  </a:srgbClr>
                </a:solidFill>
                <a:latin typeface="Comic Sans MS" panose="030F0702030302020204" pitchFamily="66" charset="0"/>
              </a:rPr>
              <a:t>عبرانيين 1:1-2</a:t>
            </a:r>
            <a:r>
              <a:rPr kumimoji="0" lang="en"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endParaRPr kumimoji="0" lang="es-ES" sz="24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a:extLst>
            <a:ext uri="{FF2B5EF4-FFF2-40B4-BE49-F238E27FC236}">
              <a16:creationId xmlns:a16="http://schemas.microsoft.com/office/drawing/2014/main" id="{A824DD95-2162-A41D-F2C7-0DEAF2A57E8D}"/>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DB300679-1F9B-D7FF-CBDA-B12484516CAF}"/>
              </a:ext>
            </a:extLst>
          </p:cNvPr>
          <p:cNvSpPr txBox="1"/>
          <p:nvPr/>
        </p:nvSpPr>
        <p:spPr>
          <a:xfrm>
            <a:off x="352424" y="247650"/>
            <a:ext cx="6048375" cy="830997"/>
          </a:xfrm>
          <a:prstGeom prst="rect">
            <a:avLst/>
          </a:prstGeom>
          <a:noFill/>
        </p:spPr>
        <p:txBody>
          <a:bodyPr wrap="square" rtlCol="0">
            <a:spAutoFit/>
          </a:bodyPr>
          <a:lstStyle/>
          <a:p>
            <a:pPr lvl="0" algn="r" rtl="1">
              <a:spcBef>
                <a:spcPts val="600"/>
              </a:spcBef>
              <a:defRPr/>
            </a:pPr>
            <a:r>
              <a:rPr lang="ar-SA" sz="2400" b="1" dirty="0"/>
              <a:t>هل سبق لك أن تحدثتَ مباشرةً إلى الله؟ وهل سبق لك أن استطعتَ أن تسمع كلماته؟ الإجابة، بالطبع، هي: «لا».</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pic>
        <p:nvPicPr>
          <p:cNvPr id="5" name="Imagen 4">
            <a:extLst>
              <a:ext uri="{FF2B5EF4-FFF2-40B4-BE49-F238E27FC236}">
                <a16:creationId xmlns:a16="http://schemas.microsoft.com/office/drawing/2014/main" id="{0E685377-2FFB-F995-DC83-4A41C35C0A0F}"/>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665ABBB-9DEC-5606-BFA1-7314BC0533DF}"/>
              </a:ext>
            </a:extLst>
          </p:cNvPr>
          <p:cNvPicPr>
            <a:picLocks noChangeAspect="1"/>
          </p:cNvPicPr>
          <p:nvPr/>
        </p:nvPicPr>
        <p:blipFill>
          <a:blip r:embed="rId5" cstate="email">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F1711FB-1BE0-1C43-8658-02063202BDAA}"/>
              </a:ext>
            </a:extLst>
          </p:cNvPr>
          <p:cNvSpPr txBox="1"/>
          <p:nvPr/>
        </p:nvSpPr>
        <p:spPr>
          <a:xfrm>
            <a:off x="352424" y="1922832"/>
            <a:ext cx="6048375" cy="1200329"/>
          </a:xfrm>
          <a:prstGeom prst="rect">
            <a:avLst/>
          </a:prstGeom>
          <a:noFill/>
        </p:spPr>
        <p:txBody>
          <a:bodyPr wrap="square">
            <a:spAutoFit/>
          </a:bodyPr>
          <a:lstStyle/>
          <a:p>
            <a:pPr lvl="0" algn="r" rtl="1">
              <a:spcBef>
                <a:spcPts val="600"/>
              </a:spcBef>
              <a:defRPr/>
            </a:pPr>
            <a:r>
              <a:rPr lang="ar-SA" sz="2400" b="1" dirty="0"/>
              <a:t>ما سبب عدم قدرتنا على التحدث مع الله مباشرةً؟ هل كان الأمر دائمًا هكذا؟ وهل سنتمكن يومًا ما من التحدث إليه مباشرةً؟</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B1A4D6DB-2EEA-D75E-C12E-2E89736219DB}"/>
              </a:ext>
            </a:extLst>
          </p:cNvPr>
          <p:cNvSpPr txBox="1"/>
          <p:nvPr/>
        </p:nvSpPr>
        <p:spPr>
          <a:xfrm>
            <a:off x="352424" y="1085241"/>
            <a:ext cx="6048375" cy="830997"/>
          </a:xfrm>
          <a:prstGeom prst="rect">
            <a:avLst/>
          </a:prstGeom>
          <a:noFill/>
        </p:spPr>
        <p:txBody>
          <a:bodyPr wrap="square">
            <a:spAutoFit/>
          </a:bodyPr>
          <a:lstStyle/>
          <a:p>
            <a:pPr lvl="0" algn="r" rtl="1">
              <a:spcBef>
                <a:spcPts val="600"/>
              </a:spcBef>
              <a:defRPr/>
            </a:pPr>
            <a:r>
              <a:rPr lang="ar-SA" sz="2400" b="1" dirty="0"/>
              <a:t>لا يمكننا أن نتحدث مع الله إلا من خلال وسائل غير مباشرة (الصلاة، الكتاب المقدس، الأنبياء، …).</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graphicFrame>
        <p:nvGraphicFramePr>
          <p:cNvPr id="2" name="Diagrama 1">
            <a:extLst>
              <a:ext uri="{FF2B5EF4-FFF2-40B4-BE49-F238E27FC236}">
                <a16:creationId xmlns:a16="http://schemas.microsoft.com/office/drawing/2014/main" id="{15F6C70E-D894-81CB-7ACC-41724AE468C2}"/>
              </a:ext>
            </a:extLst>
          </p:cNvPr>
          <p:cNvGraphicFramePr/>
          <p:nvPr>
            <p:extLst>
              <p:ext uri="{D42A27DB-BD31-4B8C-83A1-F6EECF244321}">
                <p14:modId xmlns:p14="http://schemas.microsoft.com/office/powerpoint/2010/main" val="2227830941"/>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648502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2">
                                            <p:graphicEl>
                                              <a:dgm id="{8F44D221-F2F5-48FD-AE91-8A30813CA4DA}"/>
                                            </p:graphicEl>
                                          </p:spTgt>
                                        </p:tgtEl>
                                        <p:attrNameLst>
                                          <p:attrName>style.visibility</p:attrName>
                                        </p:attrNameLst>
                                      </p:cBhvr>
                                      <p:to>
                                        <p:strVal val="visible"/>
                                      </p:to>
                                    </p:set>
                                    <p:animEffect transition="in" filter="wheel(1)">
                                      <p:cBhvr>
                                        <p:cTn id="34" dur="250"/>
                                        <p:tgtEl>
                                          <p:spTgt spid="2">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2">
                                            <p:graphicEl>
                                              <a:dgm id="{B8CF647B-F574-4FCE-8352-FE92FB35CAB3}"/>
                                            </p:graphicEl>
                                          </p:spTgt>
                                        </p:tgtEl>
                                        <p:attrNameLst>
                                          <p:attrName>style.visibility</p:attrName>
                                        </p:attrNameLst>
                                      </p:cBhvr>
                                      <p:to>
                                        <p:strVal val="visible"/>
                                      </p:to>
                                    </p:set>
                                    <p:animEffect transition="in" filter="wheel(1)">
                                      <p:cBhvr>
                                        <p:cTn id="37" dur="250"/>
                                        <p:tgtEl>
                                          <p:spTgt spid="2">
                                            <p:graphicEl>
                                              <a:dgm id="{B8CF647B-F574-4FCE-8352-FE92FB35CAB3}"/>
                                            </p:graphicEl>
                                          </p:spTgt>
                                        </p:tgtEl>
                                      </p:cBhvr>
                                    </p:animEffect>
                                  </p:childTnLst>
                                </p:cTn>
                              </p:par>
                            </p:childTnLst>
                          </p:cTn>
                        </p:par>
                        <p:par>
                          <p:cTn id="38" fill="hold">
                            <p:stCondLst>
                              <p:cond delay="250"/>
                            </p:stCondLst>
                            <p:childTnLst>
                              <p:par>
                                <p:cTn id="39" presetID="22" presetClass="entr" presetSubtype="2" fill="hold" grpId="1" nodeType="afterEffect">
                                  <p:stCondLst>
                                    <p:cond delay="0"/>
                                  </p:stCondLst>
                                  <p:childTnLst>
                                    <p:set>
                                      <p:cBhvr>
                                        <p:cTn id="40" dur="1" fill="hold">
                                          <p:stCondLst>
                                            <p:cond delay="0"/>
                                          </p:stCondLst>
                                        </p:cTn>
                                        <p:tgtEl>
                                          <p:spTgt spid="2">
                                            <p:graphicEl>
                                              <a:dgm id="{88A4B5C2-68AA-461A-A959-82AF1408014E}"/>
                                            </p:graphicEl>
                                          </p:spTgt>
                                        </p:tgtEl>
                                        <p:attrNameLst>
                                          <p:attrName>style.visibility</p:attrName>
                                        </p:attrNameLst>
                                      </p:cBhvr>
                                      <p:to>
                                        <p:strVal val="visible"/>
                                      </p:to>
                                    </p:set>
                                    <p:animEffect transition="in" filter="wipe(right)">
                                      <p:cBhvr>
                                        <p:cTn id="41" dur="500"/>
                                        <p:tgtEl>
                                          <p:spTgt spid="2">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2">
                                            <p:graphicEl>
                                              <a:dgm id="{521D96E3-37A7-45CD-B7CD-53A035BA3A3F}"/>
                                            </p:graphicEl>
                                          </p:spTgt>
                                        </p:tgtEl>
                                        <p:attrNameLst>
                                          <p:attrName>style.visibility</p:attrName>
                                        </p:attrNameLst>
                                      </p:cBhvr>
                                      <p:to>
                                        <p:strVal val="visible"/>
                                      </p:to>
                                    </p:set>
                                    <p:animEffect transition="in" filter="wheel(1)">
                                      <p:cBhvr>
                                        <p:cTn id="46" dur="250"/>
                                        <p:tgtEl>
                                          <p:spTgt spid="2">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2">
                                            <p:graphicEl>
                                              <a:dgm id="{DDDFDB86-102D-47F8-BD42-78D627B90AFC}"/>
                                            </p:graphicEl>
                                          </p:spTgt>
                                        </p:tgtEl>
                                        <p:attrNameLst>
                                          <p:attrName>style.visibility</p:attrName>
                                        </p:attrNameLst>
                                      </p:cBhvr>
                                      <p:to>
                                        <p:strVal val="visible"/>
                                      </p:to>
                                    </p:set>
                                    <p:animEffect transition="in" filter="wheel(1)">
                                      <p:cBhvr>
                                        <p:cTn id="49" dur="250"/>
                                        <p:tgtEl>
                                          <p:spTgt spid="2">
                                            <p:graphicEl>
                                              <a:dgm id="{DDDFDB86-102D-47F8-BD42-78D627B90AFC}"/>
                                            </p:graphicEl>
                                          </p:spTgt>
                                        </p:tgtEl>
                                      </p:cBhvr>
                                    </p:animEffect>
                                  </p:childTnLst>
                                </p:cTn>
                              </p:par>
                            </p:childTnLst>
                          </p:cTn>
                        </p:par>
                        <p:par>
                          <p:cTn id="50" fill="hold">
                            <p:stCondLst>
                              <p:cond delay="250"/>
                            </p:stCondLst>
                            <p:childTnLst>
                              <p:par>
                                <p:cTn id="51" presetID="22" presetClass="entr" presetSubtype="2" fill="hold" grpId="1" nodeType="afterEffect">
                                  <p:stCondLst>
                                    <p:cond delay="0"/>
                                  </p:stCondLst>
                                  <p:childTnLst>
                                    <p:set>
                                      <p:cBhvr>
                                        <p:cTn id="52" dur="1" fill="hold">
                                          <p:stCondLst>
                                            <p:cond delay="0"/>
                                          </p:stCondLst>
                                        </p:cTn>
                                        <p:tgtEl>
                                          <p:spTgt spid="2">
                                            <p:graphicEl>
                                              <a:dgm id="{E68D658C-2FE9-43DE-BC4D-A18F6DF55924}"/>
                                            </p:graphicEl>
                                          </p:spTgt>
                                        </p:tgtEl>
                                        <p:attrNameLst>
                                          <p:attrName>style.visibility</p:attrName>
                                        </p:attrNameLst>
                                      </p:cBhvr>
                                      <p:to>
                                        <p:strVal val="visible"/>
                                      </p:to>
                                    </p:set>
                                    <p:animEffect transition="in" filter="wipe(right)">
                                      <p:cBhvr>
                                        <p:cTn id="53" dur="500"/>
                                        <p:tgtEl>
                                          <p:spTgt spid="2">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2">
                                            <p:graphicEl>
                                              <a:dgm id="{1AEFD01D-DD54-47AA-9C6C-E1445084A3DD}"/>
                                            </p:graphicEl>
                                          </p:spTgt>
                                        </p:tgtEl>
                                        <p:attrNameLst>
                                          <p:attrName>style.visibility</p:attrName>
                                        </p:attrNameLst>
                                      </p:cBhvr>
                                      <p:to>
                                        <p:strVal val="visible"/>
                                      </p:to>
                                    </p:set>
                                    <p:animEffect transition="in" filter="wheel(1)">
                                      <p:cBhvr>
                                        <p:cTn id="58" dur="250"/>
                                        <p:tgtEl>
                                          <p:spTgt spid="2">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2">
                                            <p:graphicEl>
                                              <a:dgm id="{67B9361A-5011-4506-B9D3-9E6D19D05D5F}"/>
                                            </p:graphicEl>
                                          </p:spTgt>
                                        </p:tgtEl>
                                        <p:attrNameLst>
                                          <p:attrName>style.visibility</p:attrName>
                                        </p:attrNameLst>
                                      </p:cBhvr>
                                      <p:to>
                                        <p:strVal val="visible"/>
                                      </p:to>
                                    </p:set>
                                    <p:animEffect transition="in" filter="wheel(1)">
                                      <p:cBhvr>
                                        <p:cTn id="61" dur="250"/>
                                        <p:tgtEl>
                                          <p:spTgt spid="2">
                                            <p:graphicEl>
                                              <a:dgm id="{67B9361A-5011-4506-B9D3-9E6D19D05D5F}"/>
                                            </p:graphicEl>
                                          </p:spTgt>
                                        </p:tgtEl>
                                      </p:cBhvr>
                                    </p:animEffect>
                                  </p:childTnLst>
                                </p:cTn>
                              </p:par>
                            </p:childTnLst>
                          </p:cTn>
                        </p:par>
                        <p:par>
                          <p:cTn id="62" fill="hold">
                            <p:stCondLst>
                              <p:cond delay="250"/>
                            </p:stCondLst>
                            <p:childTnLst>
                              <p:par>
                                <p:cTn id="63" presetID="22" presetClass="entr" presetSubtype="2" fill="hold" grpId="1" nodeType="afterEffect">
                                  <p:stCondLst>
                                    <p:cond delay="0"/>
                                  </p:stCondLst>
                                  <p:childTnLst>
                                    <p:set>
                                      <p:cBhvr>
                                        <p:cTn id="64" dur="1" fill="hold">
                                          <p:stCondLst>
                                            <p:cond delay="0"/>
                                          </p:stCondLst>
                                        </p:cTn>
                                        <p:tgtEl>
                                          <p:spTgt spid="2">
                                            <p:graphicEl>
                                              <a:dgm id="{243124F9-5C60-4E2E-8E4B-19138C17904C}"/>
                                            </p:graphicEl>
                                          </p:spTgt>
                                        </p:tgtEl>
                                        <p:attrNameLst>
                                          <p:attrName>style.visibility</p:attrName>
                                        </p:attrNameLst>
                                      </p:cBhvr>
                                      <p:to>
                                        <p:strVal val="visible"/>
                                      </p:to>
                                    </p:set>
                                    <p:animEffect transition="in" filter="wipe(right)">
                                      <p:cBhvr>
                                        <p:cTn id="65" dur="500"/>
                                        <p:tgtEl>
                                          <p:spTgt spid="2">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0" nodeType="clickEffect">
                                  <p:stCondLst>
                                    <p:cond delay="0"/>
                                  </p:stCondLst>
                                  <p:childTnLst>
                                    <p:set>
                                      <p:cBhvr>
                                        <p:cTn id="69" dur="1" fill="hold">
                                          <p:stCondLst>
                                            <p:cond delay="0"/>
                                          </p:stCondLst>
                                        </p:cTn>
                                        <p:tgtEl>
                                          <p:spTgt spid="2">
                                            <p:graphicEl>
                                              <a:dgm id="{679928AE-2679-4B59-86AC-089A2906A4F5}"/>
                                            </p:graphicEl>
                                          </p:spTgt>
                                        </p:tgtEl>
                                        <p:attrNameLst>
                                          <p:attrName>style.visibility</p:attrName>
                                        </p:attrNameLst>
                                      </p:cBhvr>
                                      <p:to>
                                        <p:strVal val="visible"/>
                                      </p:to>
                                    </p:set>
                                    <p:animEffect transition="in" filter="wheel(1)">
                                      <p:cBhvr>
                                        <p:cTn id="70" dur="250"/>
                                        <p:tgtEl>
                                          <p:spTgt spid="2">
                                            <p:graphicEl>
                                              <a:dgm id="{679928AE-2679-4B59-86AC-089A2906A4F5}"/>
                                            </p:graphicEl>
                                          </p:spTgt>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2">
                                            <p:graphicEl>
                                              <a:dgm id="{49D5BDFE-8663-4590-9DAD-3F859CCCE0C7}"/>
                                            </p:graphicEl>
                                          </p:spTgt>
                                        </p:tgtEl>
                                        <p:attrNameLst>
                                          <p:attrName>style.visibility</p:attrName>
                                        </p:attrNameLst>
                                      </p:cBhvr>
                                      <p:to>
                                        <p:strVal val="visible"/>
                                      </p:to>
                                    </p:set>
                                    <p:animEffect transition="in" filter="wheel(1)">
                                      <p:cBhvr>
                                        <p:cTn id="73" dur="250"/>
                                        <p:tgtEl>
                                          <p:spTgt spid="2">
                                            <p:graphicEl>
                                              <a:dgm id="{49D5BDFE-8663-4590-9DAD-3F859CCCE0C7}"/>
                                            </p:graphicEl>
                                          </p:spTgt>
                                        </p:tgtEl>
                                      </p:cBhvr>
                                    </p:animEffect>
                                  </p:childTnLst>
                                </p:cTn>
                              </p:par>
                            </p:childTnLst>
                          </p:cTn>
                        </p:par>
                        <p:par>
                          <p:cTn id="74" fill="hold">
                            <p:stCondLst>
                              <p:cond delay="250"/>
                            </p:stCondLst>
                            <p:childTnLst>
                              <p:par>
                                <p:cTn id="75" presetID="22" presetClass="entr" presetSubtype="2" fill="hold" grpId="2" nodeType="afterEffect">
                                  <p:stCondLst>
                                    <p:cond delay="0"/>
                                  </p:stCondLst>
                                  <p:childTnLst>
                                    <p:set>
                                      <p:cBhvr>
                                        <p:cTn id="76" dur="1" fill="hold">
                                          <p:stCondLst>
                                            <p:cond delay="0"/>
                                          </p:stCondLst>
                                        </p:cTn>
                                        <p:tgtEl>
                                          <p:spTgt spid="2">
                                            <p:graphicEl>
                                              <a:dgm id="{782FEEA3-0052-4FF9-A5EA-B54CA2C4537A}"/>
                                            </p:graphicEl>
                                          </p:spTgt>
                                        </p:tgtEl>
                                        <p:attrNameLst>
                                          <p:attrName>style.visibility</p:attrName>
                                        </p:attrNameLst>
                                      </p:cBhvr>
                                      <p:to>
                                        <p:strVal val="visible"/>
                                      </p:to>
                                    </p:set>
                                    <p:animEffect transition="in" filter="wipe(right)">
                                      <p:cBhvr>
                                        <p:cTn id="77" dur="500"/>
                                        <p:tgtEl>
                                          <p:spTgt spid="2">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2" nodeType="clickEffect">
                                  <p:stCondLst>
                                    <p:cond delay="0"/>
                                  </p:stCondLst>
                                  <p:childTnLst>
                                    <p:set>
                                      <p:cBhvr>
                                        <p:cTn id="81" dur="1" fill="hold">
                                          <p:stCondLst>
                                            <p:cond delay="0"/>
                                          </p:stCondLst>
                                        </p:cTn>
                                        <p:tgtEl>
                                          <p:spTgt spid="2">
                                            <p:graphicEl>
                                              <a:dgm id="{A432D7D2-6FD6-4C39-A8B1-0396848A9681}"/>
                                            </p:graphicEl>
                                          </p:spTgt>
                                        </p:tgtEl>
                                        <p:attrNameLst>
                                          <p:attrName>style.visibility</p:attrName>
                                        </p:attrNameLst>
                                      </p:cBhvr>
                                      <p:to>
                                        <p:strVal val="visible"/>
                                      </p:to>
                                    </p:set>
                                    <p:animEffect transition="in" filter="wheel(1)">
                                      <p:cBhvr>
                                        <p:cTn id="82" dur="250"/>
                                        <p:tgtEl>
                                          <p:spTgt spid="2">
                                            <p:graphicEl>
                                              <a:dgm id="{A432D7D2-6FD6-4C39-A8B1-0396848A9681}"/>
                                            </p:graphicEl>
                                          </p:spTgt>
                                        </p:tgtEl>
                                      </p:cBhvr>
                                    </p:animEffect>
                                  </p:childTnLst>
                                </p:cTn>
                              </p:par>
                            </p:childTnLst>
                          </p:cTn>
                        </p:par>
                        <p:par>
                          <p:cTn id="83" fill="hold">
                            <p:stCondLst>
                              <p:cond delay="250"/>
                            </p:stCondLst>
                            <p:childTnLst>
                              <p:par>
                                <p:cTn id="84" presetID="22" presetClass="entr" presetSubtype="2" fill="hold" grpId="4" nodeType="afterEffect">
                                  <p:stCondLst>
                                    <p:cond delay="0"/>
                                  </p:stCondLst>
                                  <p:childTnLst>
                                    <p:set>
                                      <p:cBhvr>
                                        <p:cTn id="85" dur="1" fill="hold">
                                          <p:stCondLst>
                                            <p:cond delay="0"/>
                                          </p:stCondLst>
                                        </p:cTn>
                                        <p:tgtEl>
                                          <p:spTgt spid="2">
                                            <p:graphicEl>
                                              <a:dgm id="{FBFD330B-BB8A-4800-A5D2-C3B6AADA529A}"/>
                                            </p:graphicEl>
                                          </p:spTgt>
                                        </p:tgtEl>
                                        <p:attrNameLst>
                                          <p:attrName>style.visibility</p:attrName>
                                        </p:attrNameLst>
                                      </p:cBhvr>
                                      <p:to>
                                        <p:strVal val="visible"/>
                                      </p:to>
                                    </p:set>
                                    <p:animEffect transition="in" filter="wipe(right)">
                                      <p:cBhvr>
                                        <p:cTn id="86" dur="500"/>
                                        <p:tgtEl>
                                          <p:spTgt spid="2">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Graphic spid="2" grpId="0" uiExpand="1">
        <p:bldSub>
          <a:bldDgm bld="one"/>
        </p:bldSub>
      </p:bldGraphic>
      <p:bldGraphic spid="2" grpId="1" uiExpand="1">
        <p:bldSub>
          <a:bldDgm bld="one"/>
        </p:bldSub>
      </p:bldGraphic>
      <p:bldGraphic spid="2" grpId="2" uiExpand="1">
        <p:bldSub>
          <a:bldDgm bld="one"/>
        </p:bldSub>
      </p:bldGraphic>
      <p:bldGraphic spid="2" grpId="4"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8080009" y="1352987"/>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3864789" y="922078"/>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337025" y="1381562"/>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513240" y="3436965"/>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3877964" y="3872920"/>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812063" y="968622"/>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324030" y="951963"/>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57661" y="3436965"/>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0"/>
            <a:ext cx="12192000" cy="523220"/>
          </a:xfrm>
          <a:prstGeom prst="rect">
            <a:avLst/>
          </a:prstGeom>
          <a:noFill/>
        </p:spPr>
        <p:txBody>
          <a:bodyPr wrap="square">
            <a:spAutoFit/>
          </a:bodyPr>
          <a:lstStyle>
            <a:defPPr>
              <a:defRPr lang="es-ES"/>
            </a:defPPr>
            <a:lvl1pPr algn="ctr">
              <a:defRPr sz="2800" b="1">
                <a:ln w="10160">
                  <a:solidFill>
                    <a:schemeClr val="accent1"/>
                  </a:solidFill>
                  <a:prstDash val="solid"/>
                </a:ln>
                <a:solidFill>
                  <a:srgbClr val="FFFFFF"/>
                </a:solidFill>
                <a:effectLst>
                  <a:outerShdw blurRad="38100" dist="22860" dir="5400000" algn="tl" rotWithShape="0">
                    <a:srgbClr val="000000">
                      <a:alpha val="30000"/>
                    </a:srgbClr>
                  </a:outerShdw>
                </a:effectLst>
              </a:defRPr>
            </a:lvl1pPr>
          </a:lstStyle>
          <a:p>
            <a:pPr rtl="1"/>
            <a:r>
              <a:rPr lang="ar-SA" dirty="0"/>
              <a:t>كيف كان الله يتواصل مع البشرية في الأصل؟</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418685" y="436187"/>
            <a:ext cx="11182350" cy="400110"/>
          </a:xfrm>
          <a:prstGeom prst="rect">
            <a:avLst/>
          </a:prstGeom>
          <a:noFill/>
        </p:spPr>
        <p:txBody>
          <a:bodyPr wrap="square">
            <a:spAutoFit/>
          </a:bodyPr>
          <a:lstStyle>
            <a:defPPr>
              <a:defRPr lang="es-ES"/>
            </a:defPPr>
            <a:lvl1pPr algn="ctr">
              <a:defRPr b="1">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defRPr>
            </a:lvl1pPr>
          </a:lstStyle>
          <a:p>
            <a:pPr rtl="1"/>
            <a:r>
              <a:rPr lang="en" dirty="0"/>
              <a:t>“</a:t>
            </a:r>
            <a:r>
              <a:rPr lang="ar-SA" dirty="0"/>
              <a:t>وَأَمَرَ الرَّبُّ الإِلَهُ آدَمَ قَائِلا: «كُلْ مَا تَشَاءُ مِنْ جَمِيعِ أَشْجَارِ الْجَنَّةِ،</a:t>
            </a:r>
            <a:r>
              <a:rPr lang="fr-FR" dirty="0"/>
              <a:t>)</a:t>
            </a:r>
            <a:r>
              <a:rPr lang="en" dirty="0"/>
              <a:t>” </a:t>
            </a:r>
            <a:r>
              <a:rPr lang="ar-SA" dirty="0"/>
              <a:t>سفر التكوين </a:t>
            </a:r>
            <a:r>
              <a:rPr lang="fr-FR" dirty="0"/>
              <a:t>(16:2</a:t>
            </a:r>
            <a:endParaRPr lang="en" dirty="0"/>
          </a:p>
        </p:txBody>
      </p:sp>
      <p:sp>
        <p:nvSpPr>
          <p:cNvPr id="13" name="CuadroTexto 12">
            <a:extLst>
              <a:ext uri="{FF2B5EF4-FFF2-40B4-BE49-F238E27FC236}">
                <a16:creationId xmlns:a16="http://schemas.microsoft.com/office/drawing/2014/main" id="{BD024289-7396-14BE-03AD-F6E83AF374A7}"/>
              </a:ext>
            </a:extLst>
          </p:cNvPr>
          <p:cNvSpPr txBox="1"/>
          <p:nvPr/>
        </p:nvSpPr>
        <p:spPr>
          <a:xfrm>
            <a:off x="6096000" y="3732207"/>
            <a:ext cx="5943784" cy="830997"/>
          </a:xfrm>
          <a:prstGeom prst="rect">
            <a:avLst/>
          </a:prstGeom>
          <a:noFill/>
        </p:spPr>
        <p:txBody>
          <a:bodyPr wrap="square" rtlCol="0">
            <a:spAutoFit/>
          </a:bodyPr>
          <a:lstStyle/>
          <a:p>
            <a:pPr lvl="0" algn="r" rtl="1">
              <a:spcBef>
                <a:spcPts val="600"/>
              </a:spcBef>
              <a:defRPr/>
            </a:pPr>
            <a:r>
              <a:rPr lang="ar-SA" sz="2400" b="1" dirty="0"/>
              <a:t>في البداية، خلق الله العالم ليكون مسكنًا للبشر </a:t>
            </a:r>
            <a:br>
              <a:rPr lang="es-ES" sz="2400" b="1" dirty="0"/>
            </a:br>
            <a:r>
              <a:rPr lang="ar-SA" sz="2400" b="1" dirty="0"/>
              <a:t>(إشعياء </a:t>
            </a:r>
            <a:r>
              <a:rPr lang="fr-FR" sz="2400" b="1" dirty="0"/>
              <a:t>18:45</a:t>
            </a:r>
            <a:r>
              <a:rPr lang="ar-SA" sz="2400" b="1" dirty="0"/>
              <a:t>).</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019800" y="6028416"/>
            <a:ext cx="6038960" cy="830997"/>
          </a:xfrm>
          <a:prstGeom prst="rect">
            <a:avLst/>
          </a:prstGeom>
          <a:noFill/>
        </p:spPr>
        <p:txBody>
          <a:bodyPr wrap="square">
            <a:spAutoFit/>
          </a:bodyPr>
          <a:lstStyle/>
          <a:p>
            <a:pPr lvl="0" algn="r" rtl="1">
              <a:spcBef>
                <a:spcPts val="600"/>
              </a:spcBef>
              <a:defRPr/>
            </a:pPr>
            <a:r>
              <a:rPr lang="ar-SA" sz="2400" b="1" dirty="0"/>
              <a:t>وهكذا أصبحت البشرية مكتملة ومستعدة للسكن في العالم الذي خلقه الله حديثًا (تكوين </a:t>
            </a:r>
            <a:r>
              <a:rPr lang="fr-FR" sz="2400" b="1" dirty="0"/>
              <a:t>27:1</a:t>
            </a:r>
            <a:r>
              <a:rPr lang="ar-SA" sz="2400" b="1" dirty="0"/>
              <a:t>).</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126480" y="5314799"/>
            <a:ext cx="5943784" cy="907941"/>
          </a:xfrm>
          <a:prstGeom prst="rect">
            <a:avLst/>
          </a:prstGeom>
          <a:noFill/>
        </p:spPr>
        <p:txBody>
          <a:bodyPr wrap="square">
            <a:spAutoFit/>
          </a:bodyPr>
          <a:lstStyle/>
          <a:p>
            <a:pPr lvl="0" algn="r" rtl="1">
              <a:spcBef>
                <a:spcPts val="600"/>
              </a:spcBef>
              <a:defRPr/>
            </a:pPr>
            <a:r>
              <a:rPr lang="ar-SA" sz="2400" b="1" dirty="0"/>
              <a:t>وفي اليوم نفسه، خلق حواء من أحد أضلاع آدم </a:t>
            </a:r>
            <a:endParaRPr lang="fr-FR" sz="2400" b="1" dirty="0"/>
          </a:p>
          <a:p>
            <a:pPr lvl="0" algn="r" rtl="1">
              <a:spcBef>
                <a:spcPts val="600"/>
              </a:spcBef>
              <a:defRPr/>
            </a:pPr>
            <a:r>
              <a:rPr lang="ar-SA" sz="2400" b="1" dirty="0"/>
              <a:t>(تكوين </a:t>
            </a:r>
            <a:r>
              <a:rPr lang="fr-FR" sz="2400" b="1" dirty="0"/>
              <a:t>18:2</a:t>
            </a:r>
            <a:r>
              <a:rPr lang="ar-SA" sz="2400" b="1" dirty="0"/>
              <a:t>، 21-22).</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096000" y="4485031"/>
            <a:ext cx="5943784" cy="907941"/>
          </a:xfrm>
          <a:prstGeom prst="rect">
            <a:avLst/>
          </a:prstGeom>
          <a:noFill/>
        </p:spPr>
        <p:txBody>
          <a:bodyPr wrap="square">
            <a:spAutoFit/>
          </a:bodyPr>
          <a:lstStyle/>
          <a:p>
            <a:pPr lvl="0" algn="r" rtl="1">
              <a:spcBef>
                <a:spcPts val="600"/>
              </a:spcBef>
              <a:defRPr/>
            </a:pPr>
            <a:r>
              <a:rPr lang="ar-SA" sz="2400" b="1" dirty="0"/>
              <a:t>وعندما كان كل شيء جاهزًا، خلق آدم من تراب الأرض </a:t>
            </a:r>
            <a:endParaRPr lang="fr-FR" sz="2400" b="1" dirty="0"/>
          </a:p>
          <a:p>
            <a:pPr lvl="0" algn="r" rtl="1">
              <a:spcBef>
                <a:spcPts val="600"/>
              </a:spcBef>
              <a:defRPr/>
            </a:pPr>
            <a:r>
              <a:rPr lang="ar-SA" sz="2400" b="1" dirty="0"/>
              <a:t>(تكوين </a:t>
            </a:r>
            <a:r>
              <a:rPr lang="fr-FR" sz="2400" b="1" dirty="0"/>
              <a:t>–4:2</a:t>
            </a:r>
            <a:r>
              <a:rPr lang="ar-SA" sz="2400" b="1" dirty="0"/>
              <a:t>7).</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2"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6"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9"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0-#ppt_h/2"/>
                                          </p:val>
                                        </p:tav>
                                        <p:tav tm="100000">
                                          <p:val>
                                            <p:strVal val="#ppt_y"/>
                                          </p:val>
                                        </p:tav>
                                      </p:tavLst>
                                    </p:anim>
                                  </p:childTnLst>
                                </p:cTn>
                              </p:par>
                            </p:childTnLst>
                          </p:cTn>
                        </p:par>
                        <p:par>
                          <p:cTn id="57" fill="hold">
                            <p:stCondLst>
                              <p:cond delay="500"/>
                            </p:stCondLst>
                            <p:childTnLst>
                              <p:par>
                                <p:cTn id="58" presetID="22" presetClass="entr" presetSubtype="2"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righ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2"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righ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4443598" y="1207854"/>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554232" y="1207854"/>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4460912" y="39116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571546" y="3911698"/>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830997"/>
          </a:xfrm>
          <a:prstGeom prst="rect">
            <a:avLst/>
          </a:prstGeom>
          <a:noFill/>
        </p:spPr>
        <p:txBody>
          <a:bodyPr wrap="square" rtlCol="0">
            <a:spAutoFit/>
          </a:bodyPr>
          <a:lstStyle/>
          <a:p>
            <a:pPr lvl="0" algn="r" rtl="1">
              <a:spcBef>
                <a:spcPts val="600"/>
              </a:spcBef>
              <a:defRPr/>
            </a:pPr>
            <a:r>
              <a:rPr lang="ar-SA" sz="2400" b="1" dirty="0"/>
              <a:t>خلال هذه العملية، كان هناك تواصل كبير بين الله وآدم:</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4" name="CuadroTexto 13">
            <a:extLst>
              <a:ext uri="{FF2B5EF4-FFF2-40B4-BE49-F238E27FC236}">
                <a16:creationId xmlns:a16="http://schemas.microsoft.com/office/drawing/2014/main" id="{DAE25D71-D2F5-53E4-7167-E6E6E5CF10B0}"/>
              </a:ext>
            </a:extLst>
          </p:cNvPr>
          <p:cNvSpPr txBox="1"/>
          <p:nvPr/>
        </p:nvSpPr>
        <p:spPr>
          <a:xfrm>
            <a:off x="8659232" y="5542228"/>
            <a:ext cx="2999608" cy="1200329"/>
          </a:xfrm>
          <a:prstGeom prst="rect">
            <a:avLst/>
          </a:prstGeom>
          <a:noFill/>
        </p:spPr>
        <p:txBody>
          <a:bodyPr wrap="square">
            <a:spAutoFit/>
          </a:bodyPr>
          <a:lstStyle/>
          <a:p>
            <a:pPr lvl="0" algn="r" rtl="1">
              <a:spcBef>
                <a:spcPts val="600"/>
              </a:spcBef>
              <a:defRPr/>
            </a:pPr>
            <a:r>
              <a:rPr lang="ar-SA" sz="2400" b="1" dirty="0"/>
              <a:t>وقدّم له حواء، وجمع بينهما في الزواج </a:t>
            </a:r>
            <a:br>
              <a:rPr lang="es-ES" sz="2400" b="1" dirty="0"/>
            </a:br>
            <a:r>
              <a:rPr lang="ar-SA" sz="2400" b="1" dirty="0"/>
              <a:t>(تكوين </a:t>
            </a:r>
            <a:r>
              <a:rPr lang="fr-FR" sz="2400" b="1" dirty="0"/>
              <a:t>22:2</a:t>
            </a:r>
            <a:r>
              <a:rPr lang="ar-SA" sz="2400" b="1" dirty="0"/>
              <a:t>-24).</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6" name="CuadroTexto 15">
            <a:extLst>
              <a:ext uri="{FF2B5EF4-FFF2-40B4-BE49-F238E27FC236}">
                <a16:creationId xmlns:a16="http://schemas.microsoft.com/office/drawing/2014/main" id="{2552D844-1789-CB5F-75E0-24D65A640AED}"/>
              </a:ext>
            </a:extLst>
          </p:cNvPr>
          <p:cNvSpPr txBox="1"/>
          <p:nvPr/>
        </p:nvSpPr>
        <p:spPr>
          <a:xfrm>
            <a:off x="8659231" y="4611547"/>
            <a:ext cx="3011561" cy="830997"/>
          </a:xfrm>
          <a:prstGeom prst="rect">
            <a:avLst/>
          </a:prstGeom>
          <a:noFill/>
        </p:spPr>
        <p:txBody>
          <a:bodyPr wrap="square">
            <a:spAutoFit/>
          </a:bodyPr>
          <a:lstStyle/>
          <a:p>
            <a:pPr lvl="0" algn="r" rtl="1">
              <a:spcBef>
                <a:spcPts val="600"/>
              </a:spcBef>
              <a:defRPr/>
            </a:pPr>
            <a:r>
              <a:rPr lang="ar-SA" sz="2400" b="1" dirty="0"/>
              <a:t>وطلب منه أن يُسمّي الحيوانات (تكوين </a:t>
            </a:r>
            <a:r>
              <a:rPr lang="fr-FR" sz="2400" b="1" dirty="0"/>
              <a:t>19:2</a:t>
            </a:r>
            <a:r>
              <a:rPr lang="ar-SA" sz="2400" b="1" dirty="0"/>
              <a:t>).</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8" name="CuadroTexto 17">
            <a:extLst>
              <a:ext uri="{FF2B5EF4-FFF2-40B4-BE49-F238E27FC236}">
                <a16:creationId xmlns:a16="http://schemas.microsoft.com/office/drawing/2014/main" id="{F2752BFD-04E7-D624-5251-447E7244E87F}"/>
              </a:ext>
            </a:extLst>
          </p:cNvPr>
          <p:cNvSpPr txBox="1"/>
          <p:nvPr/>
        </p:nvSpPr>
        <p:spPr>
          <a:xfrm>
            <a:off x="8659231" y="3311534"/>
            <a:ext cx="3011561" cy="1200329"/>
          </a:xfrm>
          <a:prstGeom prst="rect">
            <a:avLst/>
          </a:prstGeom>
          <a:noFill/>
        </p:spPr>
        <p:txBody>
          <a:bodyPr wrap="square">
            <a:spAutoFit/>
          </a:bodyPr>
          <a:lstStyle/>
          <a:p>
            <a:pPr lvl="0" algn="r" rtl="1">
              <a:spcBef>
                <a:spcPts val="600"/>
              </a:spcBef>
              <a:defRPr/>
            </a:pPr>
            <a:r>
              <a:rPr lang="ar-SA" sz="2400" b="1" dirty="0"/>
              <a:t>وأوضح له حدود ما كان مسموحًا له به </a:t>
            </a:r>
            <a:br>
              <a:rPr lang="es-ES" sz="2400" b="1" dirty="0"/>
            </a:br>
            <a:r>
              <a:rPr lang="ar-SA" sz="2400" b="1" dirty="0"/>
              <a:t>(تكوين </a:t>
            </a:r>
            <a:r>
              <a:rPr lang="fr-FR" sz="2400" b="1" dirty="0"/>
              <a:t>16:2</a:t>
            </a:r>
            <a:r>
              <a:rPr lang="ar-SA" sz="2400" b="1" dirty="0"/>
              <a:t>-17).</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21" name="CuadroTexto 20">
            <a:extLst>
              <a:ext uri="{FF2B5EF4-FFF2-40B4-BE49-F238E27FC236}">
                <a16:creationId xmlns:a16="http://schemas.microsoft.com/office/drawing/2014/main" id="{B82A27D2-2ECB-06C7-9089-CC1E37AF63E4}"/>
              </a:ext>
            </a:extLst>
          </p:cNvPr>
          <p:cNvSpPr txBox="1"/>
          <p:nvPr/>
        </p:nvSpPr>
        <p:spPr>
          <a:xfrm>
            <a:off x="8642670" y="2011521"/>
            <a:ext cx="3016169" cy="1200329"/>
          </a:xfrm>
          <a:prstGeom prst="rect">
            <a:avLst/>
          </a:prstGeom>
          <a:noFill/>
        </p:spPr>
        <p:txBody>
          <a:bodyPr wrap="square">
            <a:spAutoFit/>
          </a:bodyPr>
          <a:lstStyle/>
          <a:p>
            <a:pPr lvl="0" algn="r" rtl="1">
              <a:spcBef>
                <a:spcPts val="600"/>
              </a:spcBef>
              <a:buSzPct val="150000"/>
              <a:defRPr/>
            </a:pPr>
            <a:r>
              <a:rPr lang="ar-SA" sz="2400" b="1" dirty="0"/>
              <a:t>أعطاه تعليمات بشأن العمل الذي كان عليه أن يقوم به في عدن (تكوين </a:t>
            </a:r>
            <a:r>
              <a:rPr lang="fr-FR" sz="2400" b="1" dirty="0"/>
              <a:t>15:2</a:t>
            </a:r>
            <a:r>
              <a:rPr lang="ar-SA" sz="2400" b="1" dirty="0"/>
              <a:t>).</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2032"/>
            <a:ext cx="12192000" cy="523220"/>
          </a:xfrm>
          <a:prstGeom prst="rect">
            <a:avLst/>
          </a:prstGeom>
          <a:noFill/>
        </p:spPr>
        <p:txBody>
          <a:bodyPr wrap="square">
            <a:spAutoFit/>
          </a:bodyPr>
          <a:lstStyle>
            <a:defPPr>
              <a:defRPr lang="es-ES"/>
            </a:defPPr>
            <a:lvl1pPr algn="ctr">
              <a:defRPr sz="2800" b="1">
                <a:ln w="10160">
                  <a:solidFill>
                    <a:schemeClr val="accent1"/>
                  </a:solidFill>
                  <a:prstDash val="solid"/>
                </a:ln>
                <a:solidFill>
                  <a:srgbClr val="FFFFFF"/>
                </a:solidFill>
                <a:effectLst>
                  <a:outerShdw blurRad="38100" dist="22860" dir="5400000" algn="tl" rotWithShape="0">
                    <a:srgbClr val="000000">
                      <a:alpha val="30000"/>
                    </a:srgbClr>
                  </a:outerShdw>
                </a:effectLst>
              </a:defRPr>
            </a:lvl1pPr>
          </a:lstStyle>
          <a:p>
            <a:pPr rtl="1"/>
            <a:r>
              <a:rPr lang="ar-SA" dirty="0"/>
              <a:t>كيف كان الله يتواصل مع البشرية في الأصل؟</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437915"/>
            <a:ext cx="11182350" cy="400110"/>
          </a:xfrm>
          <a:prstGeom prst="rect">
            <a:avLst/>
          </a:prstGeom>
          <a:noFill/>
        </p:spPr>
        <p:txBody>
          <a:bodyPr wrap="square">
            <a:spAutoFit/>
          </a:bodyPr>
          <a:lstStyle>
            <a:defPPr>
              <a:defRPr lang="es-ES"/>
            </a:defPPr>
            <a:lvl1pPr algn="ctr">
              <a:defRPr b="1">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defRPr>
            </a:lvl1pPr>
          </a:lstStyle>
          <a:p>
            <a:pPr rtl="1"/>
            <a:r>
              <a:rPr lang="en" dirty="0"/>
              <a:t>)</a:t>
            </a:r>
            <a:r>
              <a:rPr lang="ar-SA" dirty="0"/>
              <a:t>وَأَمَرَ الرَّبُّ الإِلَهُ آدَمَ قَائِلا: «كُلْ مَا تَشَاءُ مِنْ جَمِيعِ أَشْجَارِ الْجَنَّةِ،</a:t>
            </a:r>
            <a:r>
              <a:rPr lang="en" dirty="0"/>
              <a:t>” </a:t>
            </a:r>
            <a:r>
              <a:rPr lang="ar-SA" dirty="0"/>
              <a:t>سفر التكوين </a:t>
            </a:r>
            <a:r>
              <a:rPr lang="fr-FR" dirty="0"/>
              <a:t>(16:2</a:t>
            </a:r>
            <a:r>
              <a:rPr lang="en" dirty="0"/>
              <a:t>)</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1624077" y="2027179"/>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1641743" y="34411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1650551" y="4683377"/>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11678432" y="560623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2"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righ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2"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righ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2"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righ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2"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righ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8403885" y="1683659"/>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5130027" y="1683659"/>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8432161" y="4746133"/>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5130027" y="4211217"/>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58869" y="1340067"/>
            <a:ext cx="4552041" cy="830997"/>
          </a:xfrm>
          <a:prstGeom prst="rect">
            <a:avLst/>
          </a:prstGeom>
          <a:noFill/>
        </p:spPr>
        <p:txBody>
          <a:bodyPr wrap="square" rtlCol="0">
            <a:spAutoFit/>
          </a:bodyPr>
          <a:lstStyle/>
          <a:p>
            <a:pPr lvl="0" algn="r" rtl="1">
              <a:spcBef>
                <a:spcPts val="600"/>
              </a:spcBef>
              <a:defRPr/>
            </a:pPr>
            <a:r>
              <a:rPr lang="ar-SA" sz="2400" b="1" dirty="0"/>
              <a:t>أوصى الله آدم وحواء بكيفية تصرّفهما وما ينبغي لهما أن يأكلا (تكوين </a:t>
            </a:r>
            <a:r>
              <a:rPr lang="fr-FR" sz="2400" b="1" dirty="0"/>
              <a:t>28:1</a:t>
            </a:r>
            <a:r>
              <a:rPr lang="ar-SA" sz="2400" b="1" dirty="0"/>
              <a:t>-29).</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830997"/>
          </a:xfrm>
          <a:prstGeom prst="rect">
            <a:avLst/>
          </a:prstGeom>
          <a:noFill/>
        </p:spPr>
        <p:txBody>
          <a:bodyPr wrap="square">
            <a:spAutoFit/>
          </a:bodyPr>
          <a:lstStyle/>
          <a:p>
            <a:pPr lvl="0" algn="r" rtl="1">
              <a:spcBef>
                <a:spcPts val="600"/>
              </a:spcBef>
              <a:defRPr/>
            </a:pPr>
            <a:r>
              <a:rPr lang="ar-SA" sz="2400" b="1" dirty="0"/>
              <a:t>ومنذ تلك اللحظة، كان يلتقي بهما كل يوم عند هبوب نسيم النهار (تكوين </a:t>
            </a:r>
            <a:r>
              <a:rPr lang="fr-FR" sz="2400" b="1" dirty="0"/>
              <a:t>(8:3)</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53500"/>
            <a:ext cx="4334685" cy="830997"/>
          </a:xfrm>
          <a:prstGeom prst="rect">
            <a:avLst/>
          </a:prstGeom>
          <a:noFill/>
        </p:spPr>
        <p:txBody>
          <a:bodyPr wrap="square">
            <a:spAutoFit/>
          </a:bodyPr>
          <a:lstStyle/>
          <a:p>
            <a:pPr lvl="0" algn="r" rtl="1">
              <a:spcBef>
                <a:spcPts val="600"/>
              </a:spcBef>
              <a:defRPr/>
            </a:pPr>
            <a:r>
              <a:rPr lang="ar-SA" sz="2400" b="1" dirty="0"/>
              <a:t>ثم خلق اليوم السابع لكي يستمتعا معًا بصحبته طوال ذلك اليوم.</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527452"/>
            <a:ext cx="4334685" cy="1569660"/>
          </a:xfrm>
          <a:prstGeom prst="rect">
            <a:avLst/>
          </a:prstGeom>
          <a:noFill/>
        </p:spPr>
        <p:txBody>
          <a:bodyPr wrap="square">
            <a:spAutoFit/>
          </a:bodyPr>
          <a:lstStyle/>
          <a:p>
            <a:pPr lvl="0" algn="r" rtl="1">
              <a:spcBef>
                <a:spcPts val="600"/>
              </a:spcBef>
              <a:defRPr/>
            </a:pPr>
            <a:r>
              <a:rPr lang="ar-SA" sz="2400" b="1" dirty="0"/>
              <a:t>وخلقهما ككائنين اجتماعيين، لديهما القدرة على التواصل، ليس فقط مع بعضهما بعضًا، بل أيضًا مع كائنات أخرى (مثل الملائكة، على سبيل المثال).</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28" name="CuadroTexto 27">
            <a:extLst>
              <a:ext uri="{FF2B5EF4-FFF2-40B4-BE49-F238E27FC236}">
                <a16:creationId xmlns:a16="http://schemas.microsoft.com/office/drawing/2014/main" id="{45920270-DD91-F817-7911-2B95F1FA0903}"/>
              </a:ext>
            </a:extLst>
          </p:cNvPr>
          <p:cNvSpPr txBox="1"/>
          <p:nvPr/>
        </p:nvSpPr>
        <p:spPr>
          <a:xfrm>
            <a:off x="-1" y="21421"/>
            <a:ext cx="12192000" cy="523220"/>
          </a:xfrm>
          <a:prstGeom prst="rect">
            <a:avLst/>
          </a:prstGeom>
          <a:noFill/>
        </p:spPr>
        <p:txBody>
          <a:bodyPr wrap="square">
            <a:spAutoFit/>
          </a:bodyPr>
          <a:lstStyle>
            <a:defPPr>
              <a:defRPr lang="es-ES"/>
            </a:defPPr>
            <a:lvl1pPr algn="ctr">
              <a:defRPr sz="2800" b="1">
                <a:ln w="10160">
                  <a:solidFill>
                    <a:schemeClr val="accent1"/>
                  </a:solidFill>
                  <a:prstDash val="solid"/>
                </a:ln>
                <a:solidFill>
                  <a:srgbClr val="FFFFFF"/>
                </a:solidFill>
                <a:effectLst>
                  <a:outerShdw blurRad="38100" dist="22860" dir="5400000" algn="tl" rotWithShape="0">
                    <a:srgbClr val="000000">
                      <a:alpha val="30000"/>
                    </a:srgbClr>
                  </a:outerShdw>
                </a:effectLst>
              </a:defRPr>
            </a:lvl1pPr>
          </a:lstStyle>
          <a:p>
            <a:pPr rtl="1"/>
            <a:r>
              <a:rPr lang="ar-SA" dirty="0"/>
              <a:t>كيف حاول الله أن يعيد التواصل مع البشرية؟</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416483"/>
            <a:ext cx="11182350" cy="400110"/>
          </a:xfrm>
          <a:prstGeom prst="rect">
            <a:avLst/>
          </a:prstGeom>
          <a:noFill/>
        </p:spPr>
        <p:txBody>
          <a:bodyPr wrap="square">
            <a:spAutoFit/>
          </a:bodyPr>
          <a:lstStyle>
            <a:defPPr>
              <a:defRPr lang="es-ES"/>
            </a:defPPr>
            <a:lvl1pPr algn="ctr">
              <a:defRPr b="1">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defRPr>
            </a:lvl1pPr>
          </a:lstStyle>
          <a:p>
            <a:pPr rtl="1"/>
            <a:r>
              <a:rPr lang="ar-SA" dirty="0"/>
              <a:t>وَأَمَرَ الرَّبُّ الإِلَهُ آدَمَ قَائِلا: «كُلْ مَا تَشَاءُ مِنْ جَمِيعِ أَشْجَارِ الْجَنَّةِ،</a:t>
            </a:r>
            <a:r>
              <a:rPr lang="fr-FR" dirty="0"/>
              <a:t>)</a:t>
            </a:r>
            <a:r>
              <a:rPr lang="en" dirty="0"/>
              <a:t>” </a:t>
            </a:r>
            <a:r>
              <a:rPr lang="ar-SA" dirty="0"/>
              <a:t>سفر التكوين </a:t>
            </a:r>
            <a:r>
              <a:rPr lang="fr-FR" dirty="0"/>
              <a:t>(16:2</a:t>
            </a:r>
            <a:endParaRPr lang="en" dirty="0"/>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3"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Right)">
                                      <p:cBhvr>
                                        <p:cTn id="20" dur="500"/>
                                        <p:tgtEl>
                                          <p:spTgt spid="2"/>
                                        </p:tgtEl>
                                      </p:cBhvr>
                                    </p:animEffect>
                                  </p:childTnLst>
                                </p:cTn>
                              </p:par>
                            </p:childTnLst>
                          </p:cTn>
                        </p:par>
                        <p:par>
                          <p:cTn id="21" fill="hold">
                            <p:stCondLst>
                              <p:cond delay="1000"/>
                            </p:stCondLst>
                            <p:childTnLst>
                              <p:par>
                                <p:cTn id="22" presetID="22" presetClass="entr" presetSubtype="2"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9"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Left)">
                                      <p:cBhvr>
                                        <p:cTn id="29" dur="500"/>
                                        <p:tgtEl>
                                          <p:spTgt spid="3"/>
                                        </p:tgtEl>
                                      </p:cBhvr>
                                    </p:animEffect>
                                  </p:childTnLst>
                                </p:cTn>
                              </p:par>
                            </p:childTnLst>
                          </p:cTn>
                        </p:par>
                        <p:par>
                          <p:cTn id="30" fill="hold">
                            <p:stCondLst>
                              <p:cond delay="500"/>
                            </p:stCondLst>
                            <p:childTnLst>
                              <p:par>
                                <p:cTn id="31" presetID="22" presetClass="entr" presetSubtype="2"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righ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upRight)">
                                      <p:cBhvr>
                                        <p:cTn id="38" dur="500"/>
                                        <p:tgtEl>
                                          <p:spTgt spid="4"/>
                                        </p:tgtEl>
                                      </p:cBhvr>
                                    </p:animEffect>
                                  </p:childTnLst>
                                </p:cTn>
                              </p:par>
                            </p:childTnLst>
                          </p:cTn>
                        </p:par>
                        <p:par>
                          <p:cTn id="39" fill="hold">
                            <p:stCondLst>
                              <p:cond delay="500"/>
                            </p:stCondLst>
                            <p:childTnLst>
                              <p:par>
                                <p:cTn id="40" presetID="2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righ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upLeft)">
                                      <p:cBhvr>
                                        <p:cTn id="47" dur="500"/>
                                        <p:tgtEl>
                                          <p:spTgt spid="5"/>
                                        </p:tgtEl>
                                      </p:cBhvr>
                                    </p:animEffect>
                                  </p:childTnLst>
                                </p:cTn>
                              </p:par>
                            </p:childTnLst>
                          </p:cTn>
                        </p:par>
                        <p:par>
                          <p:cTn id="48" fill="hold">
                            <p:stCondLst>
                              <p:cond delay="500"/>
                            </p:stCondLst>
                            <p:childTnLst>
                              <p:par>
                                <p:cTn id="49" presetID="22" presetClass="entr" presetSubtype="2"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righ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155642" y="4773722"/>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155642" y="2692517"/>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155638"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2666344" y="1003201"/>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7315198" y="99876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26934"/>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marR="0" lvl="0" indent="0" algn="ctr" fontAlgn="auto">
              <a:lnSpc>
                <a:spcPct val="100000"/>
              </a:lnSpc>
              <a:spcBef>
                <a:spcPts val="0"/>
              </a:spcBef>
              <a:spcAft>
                <a:spcPts val="0"/>
              </a:spcAft>
              <a:buClrTx/>
              <a:buSzTx/>
              <a:buFontTx/>
              <a:buNone/>
              <a:tabLst/>
              <a:defRPr kumimoji="0" sz="2800" b="1" i="0" u="none" strike="noStrike" kern="0" normalizeH="0" baseline="0">
                <a:ln/>
                <a:solidFill>
                  <a:schemeClr val="tx2">
                    <a:lumMod val="50000"/>
                  </a:schemeClr>
                </a:solidFill>
                <a:uLnTx/>
                <a:uFillTx/>
              </a:defRPr>
            </a:lvl1pPr>
          </a:lstStyle>
          <a:p>
            <a:pPr rtl="1"/>
            <a:r>
              <a:rPr lang="ar-SA" dirty="0"/>
              <a:t>كيف توقفت البشرية عن التواصل مع الله؟</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550688"/>
            <a:ext cx="11182349" cy="461665"/>
          </a:xfrm>
          <a:prstGeom prst="rect">
            <a:avLst/>
          </a:prstGeom>
          <a:noFill/>
        </p:spPr>
        <p:txBody>
          <a:bodyPr wrap="square">
            <a:spAutoFit/>
            <a:scene3d>
              <a:camera prst="orthographicFront"/>
              <a:lightRig rig="threePt" dir="t"/>
            </a:scene3d>
            <a:sp3d extrusionH="57150">
              <a:bevelT w="38100" h="38100"/>
            </a:sp3d>
          </a:bodyPr>
          <a:lstStyle>
            <a:defPPr>
              <a:defRPr lang="es-ES"/>
            </a:defPPr>
            <a:lvl1pPr algn="ctr">
              <a:defRPr b="1">
                <a:solidFill>
                  <a:srgbClr val="7030A0"/>
                </a:solidFill>
                <a:latin typeface="Comic Sans MS" panose="030F0702030302020204" pitchFamily="66" charset="0"/>
              </a:defRPr>
            </a:lvl1pPr>
          </a:lstStyle>
          <a:p>
            <a:pPr rtl="1"/>
            <a:r>
              <a:rPr lang="en" dirty="0"/>
              <a:t>“</a:t>
            </a:r>
            <a:r>
              <a:rPr lang="ar-SA" dirty="0"/>
              <a:t>فَأَجَابَ: «سَمِعْتُ صَوْتَكَ فِي الْجَنَّةِ فَاخْتَبَأْتُ خِشْيَةً مِنْكَ لأَنِّي عُرْيَانٌ».</a:t>
            </a:r>
            <a:r>
              <a:rPr lang="en" dirty="0"/>
              <a:t>” </a:t>
            </a:r>
            <a:r>
              <a:rPr lang="ar-SA" dirty="0"/>
              <a:t>تكوين </a:t>
            </a:r>
            <a:r>
              <a:rPr lang="fr-FR" dirty="0"/>
              <a:t>(10:3</a:t>
            </a:r>
            <a:r>
              <a:rPr lang="en" dirty="0"/>
              <a:t>)</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2638425" y="2473145"/>
            <a:ext cx="9525011" cy="830997"/>
          </a:xfrm>
          <a:prstGeom prst="rect">
            <a:avLst/>
          </a:prstGeom>
          <a:noFill/>
        </p:spPr>
        <p:txBody>
          <a:bodyPr wrap="square" rtlCol="0">
            <a:spAutoFit/>
          </a:bodyPr>
          <a:lstStyle/>
          <a:p>
            <a:pPr lvl="0" algn="r" rtl="1">
              <a:spcBef>
                <a:spcPts val="600"/>
              </a:spcBef>
              <a:defRPr/>
            </a:pPr>
            <a:r>
              <a:rPr lang="ar-SA" sz="2400" b="1" dirty="0">
                <a:solidFill>
                  <a:schemeClr val="bg1"/>
                </a:solidFill>
              </a:rPr>
              <a:t>خُلِق آدم وحواء وهما يتمتعان بحرية الاختيار. ولكي يمارسا هذه الحرية، أعطاهما الله كل شيء، لكنه احتفظ لنفسه بشجرة واحدة (تكوين </a:t>
            </a:r>
            <a:r>
              <a:rPr lang="fr-FR" sz="2400" b="1" dirty="0">
                <a:solidFill>
                  <a:schemeClr val="bg1"/>
                </a:solidFill>
              </a:rPr>
              <a:t>16:2</a:t>
            </a:r>
            <a:r>
              <a:rPr lang="ar-SA" sz="2400" b="1" dirty="0">
                <a:solidFill>
                  <a:schemeClr val="bg1"/>
                </a:solidFill>
              </a:rPr>
              <a:t>-17).</a:t>
            </a:r>
            <a:endParaRPr kumimoji="0" lang="en" sz="2400" b="1" i="0" u="none" strike="noStrike" kern="1200" cap="none" spc="0" normalizeH="0" baseline="0" noProof="0" dirty="0">
              <a:ln>
                <a:noFill/>
              </a:ln>
              <a:solidFill>
                <a:schemeClr val="bg1"/>
              </a:solidFill>
              <a:effectLst/>
              <a:uLnTx/>
              <a:uFillTx/>
              <a:latin typeface="Aptos" panose="02110004020202020204"/>
            </a:endParaRPr>
          </a:p>
        </p:txBody>
      </p:sp>
      <p:sp>
        <p:nvSpPr>
          <p:cNvPr id="3" name="CuadroTexto 2">
            <a:extLst>
              <a:ext uri="{FF2B5EF4-FFF2-40B4-BE49-F238E27FC236}">
                <a16:creationId xmlns:a16="http://schemas.microsoft.com/office/drawing/2014/main" id="{A906C58F-45EB-358F-741C-DF9FD53C5E2D}"/>
              </a:ext>
            </a:extLst>
          </p:cNvPr>
          <p:cNvSpPr txBox="1"/>
          <p:nvPr/>
        </p:nvSpPr>
        <p:spPr>
          <a:xfrm>
            <a:off x="2638425" y="6040344"/>
            <a:ext cx="9525007" cy="830997"/>
          </a:xfrm>
          <a:prstGeom prst="rect">
            <a:avLst/>
          </a:prstGeom>
          <a:noFill/>
        </p:spPr>
        <p:txBody>
          <a:bodyPr wrap="square">
            <a:spAutoFit/>
          </a:bodyPr>
          <a:lstStyle/>
          <a:p>
            <a:pPr lvl="0" algn="r" rtl="1">
              <a:spcBef>
                <a:spcPts val="600"/>
              </a:spcBef>
              <a:defRPr/>
            </a:pPr>
            <a:r>
              <a:rPr lang="ar-SA" sz="2400" b="1" dirty="0">
                <a:solidFill>
                  <a:schemeClr val="bg1"/>
                </a:solidFill>
              </a:rPr>
              <a:t>وكانت ردة الفعل السلبية التالية أنهما شعرا بذنب شديد بسبب عصيانهما، فلم يعودا يريدان التواصل مع الله (تكوين </a:t>
            </a:r>
            <a:r>
              <a:rPr lang="fr-FR" sz="2400" b="1" dirty="0">
                <a:solidFill>
                  <a:schemeClr val="bg1"/>
                </a:solidFill>
              </a:rPr>
              <a:t>8:3</a:t>
            </a:r>
            <a:r>
              <a:rPr lang="ar-SA" sz="2400" b="1" dirty="0">
                <a:solidFill>
                  <a:schemeClr val="bg1"/>
                </a:solidFill>
              </a:rPr>
              <a:t>).</a:t>
            </a:r>
            <a:endParaRPr kumimoji="0" lang="en" sz="2400" b="1" i="0" u="none" strike="noStrike" kern="1200" cap="none" spc="0" normalizeH="0" baseline="0" noProof="0" dirty="0">
              <a:ln>
                <a:noFill/>
              </a:ln>
              <a:solidFill>
                <a:schemeClr val="bg1"/>
              </a:solidFill>
              <a:effectLst/>
              <a:uLnTx/>
              <a:uFillTx/>
              <a:latin typeface="Aptos" panose="02110004020202020204"/>
            </a:endParaRPr>
          </a:p>
        </p:txBody>
      </p:sp>
      <p:sp>
        <p:nvSpPr>
          <p:cNvPr id="5" name="CuadroTexto 4">
            <a:extLst>
              <a:ext uri="{FF2B5EF4-FFF2-40B4-BE49-F238E27FC236}">
                <a16:creationId xmlns:a16="http://schemas.microsoft.com/office/drawing/2014/main" id="{E212B4F1-DE63-E026-2E21-07A832DF930A}"/>
              </a:ext>
            </a:extLst>
          </p:cNvPr>
          <p:cNvSpPr txBox="1"/>
          <p:nvPr/>
        </p:nvSpPr>
        <p:spPr>
          <a:xfrm>
            <a:off x="2638420" y="5240877"/>
            <a:ext cx="9525011" cy="830997"/>
          </a:xfrm>
          <a:prstGeom prst="rect">
            <a:avLst/>
          </a:prstGeom>
          <a:noFill/>
        </p:spPr>
        <p:txBody>
          <a:bodyPr wrap="square">
            <a:spAutoFit/>
          </a:bodyPr>
          <a:lstStyle/>
          <a:p>
            <a:pPr lvl="0" algn="r" rtl="1">
              <a:spcBef>
                <a:spcPts val="600"/>
              </a:spcBef>
              <a:defRPr/>
            </a:pPr>
            <a:r>
              <a:rPr lang="ar-SA" sz="2400" b="1" dirty="0">
                <a:solidFill>
                  <a:schemeClr val="bg1"/>
                </a:solidFill>
              </a:rPr>
              <a:t>وفي تلك اللحظة، اختفت عنهما حُلّة المجد التي كانت تغطيهما، فأدركا أنهما عريانان، وحاولا إيجاد حلول لإخفاء خطئهما (تكوين </a:t>
            </a:r>
            <a:r>
              <a:rPr lang="fr-FR" sz="2400" b="1" dirty="0">
                <a:solidFill>
                  <a:schemeClr val="bg1"/>
                </a:solidFill>
              </a:rPr>
              <a:t>7:3</a:t>
            </a:r>
            <a:r>
              <a:rPr lang="ar-SA" sz="2400" b="1" dirty="0">
                <a:solidFill>
                  <a:schemeClr val="bg1"/>
                </a:solidFill>
              </a:rPr>
              <a:t>).</a:t>
            </a:r>
            <a:endParaRPr kumimoji="0" lang="en" sz="2400" b="1" i="0" u="none" strike="noStrike" kern="1200" cap="none" spc="0" normalizeH="0" baseline="0" noProof="0" dirty="0">
              <a:ln>
                <a:noFill/>
              </a:ln>
              <a:solidFill>
                <a:schemeClr val="bg1"/>
              </a:solidFill>
              <a:effectLst/>
              <a:uLnTx/>
              <a:uFillTx/>
              <a:latin typeface="Aptos" panose="02110004020202020204"/>
            </a:endParaRPr>
          </a:p>
        </p:txBody>
      </p:sp>
      <p:sp>
        <p:nvSpPr>
          <p:cNvPr id="11" name="CuadroTexto 10">
            <a:extLst>
              <a:ext uri="{FF2B5EF4-FFF2-40B4-BE49-F238E27FC236}">
                <a16:creationId xmlns:a16="http://schemas.microsoft.com/office/drawing/2014/main" id="{266994BC-768B-37C4-CB16-A25A745B3882}"/>
              </a:ext>
            </a:extLst>
          </p:cNvPr>
          <p:cNvSpPr txBox="1"/>
          <p:nvPr/>
        </p:nvSpPr>
        <p:spPr>
          <a:xfrm>
            <a:off x="2638425" y="4810742"/>
            <a:ext cx="9525005" cy="461665"/>
          </a:xfrm>
          <a:prstGeom prst="rect">
            <a:avLst/>
          </a:prstGeom>
          <a:noFill/>
        </p:spPr>
        <p:txBody>
          <a:bodyPr wrap="square">
            <a:spAutoFit/>
          </a:bodyPr>
          <a:lstStyle/>
          <a:p>
            <a:pPr lvl="0" algn="r" rtl="1">
              <a:spcBef>
                <a:spcPts val="600"/>
              </a:spcBef>
              <a:defRPr/>
            </a:pPr>
            <a:r>
              <a:rPr lang="ar-SA" sz="2400" b="1" dirty="0">
                <a:solidFill>
                  <a:schemeClr val="bg1"/>
                </a:solidFill>
              </a:rPr>
              <a:t>وانبهرت حواء بعجائب الثمرة المحرَّمة، فأكلت منها وأغرت آدم، فأكل هو أيضًا (تكوين </a:t>
            </a:r>
            <a:r>
              <a:rPr lang="fr-FR" sz="2400" b="1" dirty="0">
                <a:solidFill>
                  <a:schemeClr val="bg1"/>
                </a:solidFill>
              </a:rPr>
              <a:t>6:3</a:t>
            </a:r>
            <a:r>
              <a:rPr lang="ar-SA" sz="2400" b="1" dirty="0">
                <a:solidFill>
                  <a:schemeClr val="bg1"/>
                </a:solidFill>
              </a:rPr>
              <a:t>).</a:t>
            </a:r>
            <a:endParaRPr kumimoji="0" lang="en" sz="2400" b="1" i="0" u="none" strike="noStrike" kern="1200" cap="none" spc="0" normalizeH="0" baseline="0" noProof="0" dirty="0">
              <a:ln>
                <a:noFill/>
              </a:ln>
              <a:solidFill>
                <a:schemeClr val="bg1"/>
              </a:solidFill>
              <a:effectLst/>
              <a:uLnTx/>
              <a:uFillTx/>
              <a:latin typeface="Aptos" panose="02110004020202020204"/>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2638425" y="3272612"/>
            <a:ext cx="9525005" cy="1569660"/>
          </a:xfrm>
          <a:prstGeom prst="rect">
            <a:avLst/>
          </a:prstGeom>
          <a:noFill/>
        </p:spPr>
        <p:txBody>
          <a:bodyPr wrap="square">
            <a:spAutoFit/>
          </a:bodyPr>
          <a:lstStyle/>
          <a:p>
            <a:pPr lvl="0" algn="r" rtl="1">
              <a:spcBef>
                <a:spcPts val="600"/>
              </a:spcBef>
              <a:defRPr/>
            </a:pPr>
            <a:r>
              <a:rPr lang="ar-SA" sz="2400" b="1" dirty="0">
                <a:solidFill>
                  <a:schemeClr val="bg1"/>
                </a:solidFill>
              </a:rPr>
              <a:t>وعند تلك الشجرة نفسها، أخبرهما المُجرِّب، متخفيًا في هيئة حيّة ومتظاهرًا بأنه يريد مصلحتهما، سلسلةً من الأكاذيب (ونقلت حواء ما سمعته إلى آدم): أنكما خالدين («لن تموتا»)، وأنكما ستصيران مثل الله («تكونان كالله»)، وأن الله يخفي عنكما الحقيقة («لأن الله عالم...»(تكوين </a:t>
            </a:r>
            <a:r>
              <a:rPr lang="fr-FR" sz="2400" b="1" dirty="0">
                <a:solidFill>
                  <a:schemeClr val="bg1"/>
                </a:solidFill>
              </a:rPr>
              <a:t>1:3</a:t>
            </a:r>
            <a:r>
              <a:rPr lang="ar-SA" sz="2400" b="1" dirty="0">
                <a:solidFill>
                  <a:schemeClr val="bg1"/>
                </a:solidFill>
              </a:rPr>
              <a:t>-5).</a:t>
            </a:r>
            <a:endParaRPr kumimoji="0" lang="en" sz="2400" b="1" i="0" u="none" strike="noStrike" kern="1200" cap="none" spc="0" normalizeH="0" baseline="0" noProof="0" dirty="0">
              <a:ln>
                <a:noFill/>
              </a:ln>
              <a:solidFill>
                <a:schemeClr val="bg1"/>
              </a:solidFill>
              <a:effectLst/>
              <a:uLnTx/>
              <a:uFillTx/>
              <a:latin typeface="Aptos" panose="02110004020202020204"/>
            </a:endParaRP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righ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2"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righ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2"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2"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righ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2"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righ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205359" y="4548497"/>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8509"/>
            <a:ext cx="12192000" cy="584775"/>
          </a:xfrm>
          <a:prstGeom prst="rect">
            <a:avLst/>
          </a:prstGeom>
          <a:noFill/>
        </p:spPr>
        <p:txBody>
          <a:bodyPr wrap="square">
            <a:spAutoFit/>
          </a:bodyPr>
          <a:lstStyle>
            <a:defPPr>
              <a:defRPr lang="es-ES"/>
            </a:defPPr>
            <a:lvl1pPr algn="ctr">
              <a:defRPr sz="3200" b="1">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defRPr>
            </a:lvl1pPr>
          </a:lstStyle>
          <a:p>
            <a:pPr rtl="1"/>
            <a:r>
              <a:rPr lang="ar-SA" dirty="0"/>
              <a:t>كيف حاول الله أن يعيد التواصل مع </a:t>
            </a:r>
            <a:r>
              <a:rPr lang="ar-SA"/>
              <a:t>البشرية؟</a:t>
            </a:r>
            <a:endParaRPr lang="ar-SA" dirty="0"/>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400110"/>
          </a:xfrm>
          <a:prstGeom prst="rect">
            <a:avLst/>
          </a:prstGeom>
          <a:noFill/>
        </p:spPr>
        <p:txBody>
          <a:bodyPr wrap="square">
            <a:spAutoFit/>
          </a:bodyPr>
          <a:lstStyle>
            <a:defPPr>
              <a:defRPr lang="es-ES"/>
            </a:defPPr>
            <a:lvl1pPr algn="ctr">
              <a:defRPr b="1">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defRPr>
            </a:lvl1pPr>
          </a:lstStyle>
          <a:p>
            <a:pPr rtl="1"/>
            <a:r>
              <a:rPr lang="en"/>
              <a:t>“</a:t>
            </a:r>
            <a:r>
              <a:rPr lang="ar-SA" dirty="0"/>
              <a:t>فَنَادَى الرَّبُّ الإِلَهُ آدَمَ: «أَيْنَ </a:t>
            </a:r>
            <a:r>
              <a:rPr lang="ar-SA"/>
              <a:t>أَنْتَ؟»</a:t>
            </a:r>
            <a:r>
              <a:rPr lang="en"/>
              <a:t> )” </a:t>
            </a:r>
            <a:r>
              <a:rPr lang="ar-SA"/>
              <a:t>تكوين </a:t>
            </a:r>
            <a:r>
              <a:rPr lang="fr-FR"/>
              <a:t>(9:3</a:t>
            </a:r>
            <a:endParaRPr lang="en" dirty="0"/>
          </a:p>
        </p:txBody>
      </p:sp>
      <p:sp>
        <p:nvSpPr>
          <p:cNvPr id="2" name="CuadroTexto 1">
            <a:extLst>
              <a:ext uri="{FF2B5EF4-FFF2-40B4-BE49-F238E27FC236}">
                <a16:creationId xmlns:a16="http://schemas.microsoft.com/office/drawing/2014/main" id="{79CC9BC0-F4CD-D121-0358-62EEA312A3FB}"/>
              </a:ext>
            </a:extLst>
          </p:cNvPr>
          <p:cNvSpPr txBox="1"/>
          <p:nvPr/>
        </p:nvSpPr>
        <p:spPr>
          <a:xfrm>
            <a:off x="3727080" y="863403"/>
            <a:ext cx="8447715" cy="1200329"/>
          </a:xfrm>
          <a:prstGeom prst="rect">
            <a:avLst/>
          </a:prstGeom>
          <a:noFill/>
        </p:spPr>
        <p:txBody>
          <a:bodyPr wrap="square" rtlCol="0">
            <a:spAutoFit/>
          </a:bodyPr>
          <a:lstStyle/>
          <a:p>
            <a:pPr lvl="0" algn="r" rtl="1">
              <a:spcBef>
                <a:spcPts val="600"/>
              </a:spcBef>
              <a:defRPr/>
            </a:pPr>
            <a:r>
              <a:rPr lang="ar-SA" sz="2400" b="1" dirty="0"/>
              <a:t>عندما علم الله أن آدم وحواء قد أخطآ، اقترب منهما، كما كان من عادته، ليتحدث معهما. ولأول مرة، بدلًا من أن يخرجا بفرح للقائه، اضطر الله أن يناديهما لكي يلتقيا به (تكوين </a:t>
            </a:r>
            <a:r>
              <a:rPr lang="fr-FR" sz="2400" b="1" dirty="0"/>
              <a:t>8:3</a:t>
            </a:r>
            <a:r>
              <a:rPr lang="ar-SA" sz="2400" b="1" dirty="0"/>
              <a:t>-9).</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60" y="3398249"/>
            <a:ext cx="7636980" cy="907941"/>
          </a:xfrm>
          <a:prstGeom prst="rect">
            <a:avLst/>
          </a:prstGeom>
          <a:noFill/>
        </p:spPr>
        <p:txBody>
          <a:bodyPr wrap="square">
            <a:spAutoFit/>
          </a:bodyPr>
          <a:lstStyle/>
          <a:p>
            <a:pPr lvl="0" algn="r" rtl="1">
              <a:spcBef>
                <a:spcPts val="600"/>
              </a:spcBef>
              <a:defRPr/>
            </a:pPr>
            <a:r>
              <a:rPr lang="ar-SA" sz="2400" b="1" dirty="0"/>
              <a:t>وبعد قرون، نظر الله بنظرة إلى خاطئ آخر لكي يقوده إلى التوبة: بطرس</a:t>
            </a:r>
            <a:endParaRPr lang="fr-FR" sz="2400" b="1" dirty="0"/>
          </a:p>
          <a:p>
            <a:pPr lvl="0" algn="r" rtl="1">
              <a:spcBef>
                <a:spcPts val="600"/>
              </a:spcBef>
              <a:defRPr/>
            </a:pPr>
            <a:r>
              <a:rPr lang="ar-SA" sz="2400" b="1" dirty="0"/>
              <a:t> (لوقا </a:t>
            </a:r>
            <a:r>
              <a:rPr lang="fr-FR" sz="2400" b="1" dirty="0"/>
              <a:t>61:22</a:t>
            </a:r>
            <a:r>
              <a:rPr lang="ar-SA" sz="2400" b="1" dirty="0"/>
              <a:t>-62).</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640707"/>
            <a:ext cx="8187071" cy="1200329"/>
          </a:xfrm>
          <a:prstGeom prst="rect">
            <a:avLst/>
          </a:prstGeom>
          <a:noFill/>
        </p:spPr>
        <p:txBody>
          <a:bodyPr wrap="square">
            <a:spAutoFit/>
          </a:bodyPr>
          <a:lstStyle/>
          <a:p>
            <a:pPr lvl="0" algn="r" rtl="1">
              <a:spcBef>
                <a:spcPts val="600"/>
              </a:spcBef>
              <a:defRPr/>
            </a:pPr>
            <a:r>
              <a:rPr lang="ar-SA" sz="2400" b="1" dirty="0"/>
              <a:t>واليوم، نحن البشر نتبع أنماطًا مشابهة. فنحن نتشبث بالخطية ونحاول تبرير أنفسنا. ومع أن الخطية «تلتصق» بنا، فإن الله لا يزال يريد أن يردّنا إليه ويعيد علاقتنا به، وهو يدعونا قائلًا: «تعالوا إليَّ» (إشعياء </a:t>
            </a:r>
            <a:r>
              <a:rPr lang="fr-FR" sz="2400" b="1" dirty="0"/>
              <a:t>3:55</a:t>
            </a:r>
            <a:r>
              <a:rPr lang="ar-SA" sz="2400" b="1" dirty="0"/>
              <a:t>).</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373284"/>
            <a:ext cx="5648692" cy="1200329"/>
          </a:xfrm>
          <a:prstGeom prst="rect">
            <a:avLst/>
          </a:prstGeom>
          <a:noFill/>
        </p:spPr>
        <p:txBody>
          <a:bodyPr wrap="square">
            <a:spAutoFit/>
          </a:bodyPr>
          <a:lstStyle/>
          <a:p>
            <a:pPr lvl="0" algn="r" rtl="1">
              <a:spcBef>
                <a:spcPts val="600"/>
              </a:spcBef>
              <a:defRPr/>
            </a:pPr>
            <a:r>
              <a:rPr lang="ar-SA" sz="2400" b="1" dirty="0"/>
              <a:t>وعلى عكس بطرس، الذي اعترف بخطيته، بدأ آدم وحواء يبرران نفسيهما أمام الله ويلقي كل منهما اللوم على الآخرين بسبب عصيانهما (تكوين </a:t>
            </a:r>
            <a:r>
              <a:rPr lang="fr-FR" sz="2400" b="1" dirty="0"/>
              <a:t>12:3</a:t>
            </a:r>
            <a:r>
              <a:rPr lang="ar-SA" sz="2400" b="1" dirty="0"/>
              <a:t>-13).</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130826"/>
            <a:ext cx="6290262" cy="1200329"/>
          </a:xfrm>
          <a:prstGeom prst="rect">
            <a:avLst/>
          </a:prstGeom>
          <a:noFill/>
        </p:spPr>
        <p:txBody>
          <a:bodyPr wrap="square">
            <a:spAutoFit/>
          </a:bodyPr>
          <a:lstStyle/>
          <a:p>
            <a:pPr lvl="0" algn="r" rtl="1">
              <a:spcBef>
                <a:spcPts val="600"/>
              </a:spcBef>
              <a:defRPr/>
            </a:pPr>
            <a:r>
              <a:rPr lang="ar-SA" sz="2400" b="1" dirty="0"/>
              <a:t>ومع أنهما لم يرغبا في التواصل مع الله، فإن الله كان يريد أن يتواصل معهما. فلم يبتعد عن الخاطئ، بل واجهه بخطيته، طالبًا منه التوبة (تكوين </a:t>
            </a:r>
            <a:r>
              <a:rPr lang="fr-FR" sz="2400" b="1" dirty="0"/>
              <a:t>10:3</a:t>
            </a:r>
            <a:r>
              <a:rPr lang="ar-SA" sz="2400" b="1" dirty="0"/>
              <a:t>-11).</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righ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2"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2"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righ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righ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97389" y="4459023"/>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355615"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numCol="1">
            <a:prstTxWarp prst="textPlain">
              <a:avLst/>
            </a:prstTxWarp>
            <a:spAutoFit/>
          </a:bodyPr>
          <a:lstStyle>
            <a:defPPr>
              <a:defRPr lang="es-ES"/>
            </a:defPPr>
            <a:lvl1pPr algn="ctr">
              <a:defRPr sz="2400" b="1">
                <a:ln w="22225">
                  <a:noFill/>
                  <a:prstDash val="solid"/>
                </a:ln>
                <a:solidFill>
                  <a:srgbClr val="FFFF99"/>
                </a:solidFill>
                <a:effectLst>
                  <a:outerShdw blurRad="38100" dist="38100" dir="2700000" algn="tl">
                    <a:srgbClr val="000000"/>
                  </a:outerShdw>
                </a:effectLst>
              </a:defRPr>
            </a:lvl1pPr>
          </a:lstStyle>
          <a:p>
            <a:pPr rtl="1"/>
            <a:r>
              <a:rPr lang="ar-SA"/>
              <a:t>• </a:t>
            </a:r>
            <a:r>
              <a:rPr lang="ar-SA" dirty="0"/>
              <a:t>لماذا لا نستطيع التواصل مع الله مباشرةً </a:t>
            </a:r>
            <a:r>
              <a:rPr lang="ar-SA"/>
              <a:t>الآن؟</a:t>
            </a:r>
            <a:endParaRPr lang="en" dirty="0"/>
          </a:p>
        </p:txBody>
      </p:sp>
      <p:sp>
        <p:nvSpPr>
          <p:cNvPr id="4" name="CuadroTexto 3">
            <a:extLst>
              <a:ext uri="{FF2B5EF4-FFF2-40B4-BE49-F238E27FC236}">
                <a16:creationId xmlns:a16="http://schemas.microsoft.com/office/drawing/2014/main" id="{27068971-3808-4BDD-0F68-E0C818825488}"/>
              </a:ext>
            </a:extLst>
          </p:cNvPr>
          <p:cNvSpPr txBox="1"/>
          <p:nvPr/>
        </p:nvSpPr>
        <p:spPr>
          <a:xfrm>
            <a:off x="0" y="551408"/>
            <a:ext cx="12192000" cy="369332"/>
          </a:xfrm>
          <a:prstGeom prst="rect">
            <a:avLst/>
          </a:prstGeom>
          <a:noFill/>
        </p:spPr>
        <p:txBody>
          <a:bodyPr wrap="square">
            <a:spAutoFit/>
          </a:bodyPr>
          <a:lstStyle>
            <a:defPPr>
              <a:defRPr lang="es-ES"/>
            </a:defPPr>
            <a:lvl1pPr algn="ctr">
              <a:defRPr b="1">
                <a:solidFill>
                  <a:schemeClr val="bg1"/>
                </a:solidFill>
                <a:effectLst>
                  <a:glow rad="88900">
                    <a:srgbClr val="6542BF"/>
                  </a:glow>
                  <a:outerShdw blurRad="38100" dist="38100" dir="2700000" algn="tl">
                    <a:srgbClr val="000000"/>
                  </a:outerShdw>
                </a:effectLst>
                <a:latin typeface="Comic Sans MS" panose="030F0702030302020204" pitchFamily="66" charset="0"/>
              </a:defRPr>
            </a:lvl1pPr>
          </a:lstStyle>
          <a:p>
            <a:pPr rtl="1"/>
            <a:r>
              <a:rPr lang="en" dirty="0"/>
              <a:t>“</a:t>
            </a:r>
            <a:r>
              <a:rPr lang="ar-SA" dirty="0"/>
              <a:t>وَهَكَذَا طَرَدَ اللهُ الإِنْسَانَ مِنْ جَنَّةِ عَدْنٍ، وَأَقَامَ مَلائِكَةَ الْكَرُوبِيمِ وَسَيْفاً نَارِيًّا مُتَقَلِّباً شَرْقِيَّ الْجَنَّةِ لِحِرَاسَةِ الطَّرِيقِ الْمُفْضِيَةِ إِلَى «شَجَرَةِ الْحَيَاةِ».</a:t>
            </a:r>
            <a:r>
              <a:rPr lang="en" dirty="0"/>
              <a:t>” </a:t>
            </a:r>
            <a:r>
              <a:rPr lang="ar-SA" dirty="0"/>
              <a:t>تكوين </a:t>
            </a:r>
            <a:r>
              <a:rPr lang="fr-FR" dirty="0"/>
              <a:t>(24:3</a:t>
            </a:r>
            <a:r>
              <a:rPr lang="en" dirty="0"/>
              <a:t>)</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8057513" y="1410981"/>
            <a:ext cx="4028760" cy="1569660"/>
          </a:xfrm>
          <a:prstGeom prst="rect">
            <a:avLst/>
          </a:prstGeom>
          <a:noFill/>
        </p:spPr>
        <p:txBody>
          <a:bodyPr wrap="square" rtlCol="0">
            <a:spAutoFit/>
          </a:bodyPr>
          <a:lstStyle/>
          <a:p>
            <a:pPr lvl="0" algn="r" rtl="1">
              <a:spcBef>
                <a:spcPts val="600"/>
              </a:spcBef>
              <a:defRPr/>
            </a:pPr>
            <a:r>
              <a:rPr lang="ar-SA" sz="2400" b="1" dirty="0"/>
              <a:t>أوضح الله للزوجين الخاطئين عواقب خطيتهما، ومن بينها عدم إمكانية التحدث مع الله مباشرةً مرة أخرى بعد طردهما من عدن </a:t>
            </a:r>
            <a:r>
              <a:rPr lang="ar-SA" sz="2400" dirty="0"/>
              <a:t>(تكوين </a:t>
            </a:r>
            <a:r>
              <a:rPr lang="fr-FR" sz="2400" dirty="0"/>
              <a:t>16:3</a:t>
            </a:r>
            <a:r>
              <a:rPr lang="ar-SA" sz="2400" dirty="0"/>
              <a:t>-24).</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19B914D5-5EBD-D446-1E5F-4006744B21DD}"/>
              </a:ext>
            </a:extLst>
          </p:cNvPr>
          <p:cNvSpPr txBox="1"/>
          <p:nvPr/>
        </p:nvSpPr>
        <p:spPr>
          <a:xfrm>
            <a:off x="0" y="3482655"/>
            <a:ext cx="9153525" cy="830997"/>
          </a:xfrm>
          <a:prstGeom prst="rect">
            <a:avLst/>
          </a:prstGeom>
          <a:noFill/>
        </p:spPr>
        <p:txBody>
          <a:bodyPr wrap="square" rtlCol="0">
            <a:spAutoFit/>
          </a:bodyPr>
          <a:lstStyle/>
          <a:p>
            <a:pPr lvl="0" algn="r" rtl="1">
              <a:spcBef>
                <a:spcPts val="600"/>
              </a:spcBef>
              <a:defRPr/>
            </a:pPr>
            <a:r>
              <a:rPr lang="ar-SA" sz="2400" b="1" dirty="0"/>
              <a:t>قبل أن يُعلن الله لآدم وحواء عواقب الخطية، قدّم لهما الحل: فنسلٌ من نسل حواء سيسحق قوة إبليس ويعيد للبشرية ما فقدته (تكوين </a:t>
            </a:r>
            <a:r>
              <a:rPr lang="fr-FR" sz="2400" b="1" dirty="0"/>
              <a:t>15:3</a:t>
            </a:r>
            <a:r>
              <a:rPr lang="ar-SA" sz="2400" b="1" dirty="0"/>
              <a:t>).</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95EC5FBD-975A-9C4D-27E6-E3E3B006D542}"/>
              </a:ext>
            </a:extLst>
          </p:cNvPr>
          <p:cNvSpPr txBox="1"/>
          <p:nvPr/>
        </p:nvSpPr>
        <p:spPr>
          <a:xfrm>
            <a:off x="4160682" y="4208169"/>
            <a:ext cx="4992843" cy="1569660"/>
          </a:xfrm>
          <a:prstGeom prst="rect">
            <a:avLst/>
          </a:prstGeom>
          <a:noFill/>
        </p:spPr>
        <p:txBody>
          <a:bodyPr wrap="square">
            <a:spAutoFit/>
          </a:bodyPr>
          <a:lstStyle/>
          <a:p>
            <a:pPr lvl="0" algn="r" rtl="1">
              <a:spcBef>
                <a:spcPts val="600"/>
              </a:spcBef>
              <a:defRPr/>
            </a:pPr>
            <a:r>
              <a:rPr lang="ar-SA" sz="2400" b="1" dirty="0"/>
              <a:t>ومن خلال الأنبياء، أعلن الله الطريقة التي ستتم بها عملية الفداء: فالله نفسه تجسّد، ومات من أجل خطايانا، وقام من بين الأموات، ويمنحنا الحياة الأبدية (إشعياء </a:t>
            </a:r>
            <a:r>
              <a:rPr lang="fr-FR" sz="2400" b="1" dirty="0"/>
              <a:t>6;9</a:t>
            </a:r>
            <a:r>
              <a:rPr lang="ar-SA" sz="2400" b="1" dirty="0"/>
              <a:t>؛ </a:t>
            </a:r>
            <a:r>
              <a:rPr lang="fr-FR" sz="2400" b="1" dirty="0"/>
              <a:t>6:53</a:t>
            </a:r>
            <a:r>
              <a:rPr lang="ar-SA" sz="2400" b="1" dirty="0"/>
              <a:t>، 10-11).</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3" name="CuadroTexto 12">
            <a:extLst>
              <a:ext uri="{FF2B5EF4-FFF2-40B4-BE49-F238E27FC236}">
                <a16:creationId xmlns:a16="http://schemas.microsoft.com/office/drawing/2014/main" id="{55103319-64E3-E768-C0C7-BECB9958CC0F}"/>
              </a:ext>
            </a:extLst>
          </p:cNvPr>
          <p:cNvSpPr txBox="1"/>
          <p:nvPr/>
        </p:nvSpPr>
        <p:spPr>
          <a:xfrm>
            <a:off x="3767644" y="1070787"/>
            <a:ext cx="4382136" cy="461665"/>
          </a:xfrm>
          <a:prstGeom prst="rect">
            <a:avLst/>
          </a:prstGeom>
          <a:noFill/>
        </p:spPr>
        <p:txBody>
          <a:bodyPr wrap="square">
            <a:spAutoFit/>
          </a:bodyPr>
          <a:lstStyle/>
          <a:p>
            <a:pPr lvl="0" algn="ctr" rtl="1">
              <a:spcBef>
                <a:spcPts val="600"/>
              </a:spcBef>
              <a:defRPr/>
            </a:pPr>
            <a:r>
              <a:rPr lang="ar-SA" sz="2400" b="1">
                <a:solidFill>
                  <a:prstClr val="black"/>
                </a:solidFill>
              </a:rPr>
              <a:t>العواقب على:</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687698160"/>
              </p:ext>
            </p:extLst>
          </p:nvPr>
        </p:nvGraphicFramePr>
        <p:xfrm>
          <a:off x="3699063" y="1477148"/>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4160682" y="5847779"/>
            <a:ext cx="4992844" cy="830997"/>
          </a:xfrm>
          <a:prstGeom prst="rect">
            <a:avLst/>
          </a:prstGeom>
          <a:noFill/>
        </p:spPr>
        <p:txBody>
          <a:bodyPr wrap="square">
            <a:spAutoFit/>
          </a:bodyPr>
          <a:lstStyle/>
          <a:p>
            <a:pPr lvl="0" algn="r" rtl="1">
              <a:spcBef>
                <a:spcPts val="600"/>
              </a:spcBef>
              <a:defRPr/>
            </a:pPr>
            <a:r>
              <a:rPr lang="ar-SA" sz="2400" b="1" dirty="0"/>
              <a:t>فبمجرد أن ظهرت الخطية، ظهرت معها أيضًا وعود المخلّص.</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righ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righ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2"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righ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2"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righ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2"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righ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2"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righ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2"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righ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874641" y="2357407"/>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60720" y="91042"/>
            <a:ext cx="7470561" cy="707886"/>
          </a:xfrm>
          <a:prstGeom prst="rect">
            <a:avLst/>
          </a:prstGeom>
          <a:noFill/>
          <a:effectLst/>
        </p:spPr>
        <p:txBody>
          <a:bodyPr wrap="square">
            <a:spAutoFit/>
            <a:scene3d>
              <a:camera prst="orthographicFront"/>
              <a:lightRig rig="threePt" dir="t"/>
            </a:scene3d>
            <a:sp3d extrusionH="57150">
              <a:bevelT w="38100" h="38100"/>
            </a:sp3d>
          </a:bodyPr>
          <a:lstStyle>
            <a:defPPr>
              <a:defRPr lang="es-ES"/>
            </a:defPPr>
            <a:lvl1pPr algn="ctr">
              <a:defRPr sz="3200" b="1">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defRPr>
            </a:lvl1pPr>
          </a:lstStyle>
          <a:p>
            <a:pPr rtl="1"/>
            <a:r>
              <a:rPr lang="ar-SA" sz="4000" dirty="0"/>
              <a:t>كيف يمكننا التواصل مع الله اليوم؟</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pAutoFit/>
            <a:scene3d>
              <a:camera prst="orthographicFront"/>
              <a:lightRig rig="threePt" dir="t"/>
            </a:scene3d>
            <a:sp3d extrusionH="57150">
              <a:bevelT w="38100" h="38100"/>
            </a:sp3d>
          </a:bodyPr>
          <a:lstStyle>
            <a:defPPr>
              <a:defRPr lang="es-ES"/>
            </a:defPPr>
            <a:lvl1pPr algn="ctr">
              <a:defRPr b="1">
                <a:solidFill>
                  <a:schemeClr val="tx2">
                    <a:lumMod val="75000"/>
                  </a:schemeClr>
                </a:solidFill>
                <a:latin typeface="Comic Sans MS" panose="030F0702030302020204" pitchFamily="66" charset="0"/>
              </a:defRPr>
            </a:lvl1pPr>
          </a:lstStyle>
          <a:p>
            <a:pPr rtl="1"/>
            <a:r>
              <a:rPr lang="en" sz="2400" dirty="0"/>
              <a:t>“</a:t>
            </a:r>
            <a:r>
              <a:rPr lang="ar-SA" sz="2400" dirty="0"/>
              <a:t>وَأَنْتَ يَا ابْنَ آدَمَ، قَدْ أَقَمْتُكَ رَقِيباً لِشَعْبِ إِسْرَائِيلَ، فَتَسْمَعُ قَضَائِي، وَتُحَذِّرُهُمْ مِنْ قِبَلِي</a:t>
            </a:r>
            <a:r>
              <a:rPr lang="en" sz="2400" dirty="0"/>
              <a:t>.”</a:t>
            </a:r>
            <a:r>
              <a:rPr lang="ar-SA" sz="2400" dirty="0"/>
              <a:t>حزقيال </a:t>
            </a:r>
            <a:r>
              <a:rPr lang="fr-FR" sz="2400" dirty="0"/>
              <a:t>(7;33</a:t>
            </a:r>
            <a:r>
              <a:rPr lang="en" sz="2400" dirty="0"/>
              <a:t>)</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830997"/>
          </a:xfrm>
          <a:prstGeom prst="rect">
            <a:avLst/>
          </a:prstGeom>
          <a:noFill/>
        </p:spPr>
        <p:txBody>
          <a:bodyPr wrap="square" rtlCol="0">
            <a:spAutoFit/>
          </a:bodyPr>
          <a:lstStyle/>
          <a:p>
            <a:pPr lvl="0" algn="r" rtl="1">
              <a:spcBef>
                <a:spcPts val="600"/>
              </a:spcBef>
              <a:defRPr/>
            </a:pPr>
            <a:r>
              <a:rPr lang="ar-SA" sz="2400" b="1" dirty="0"/>
              <a:t>للتواصل معنا اليوم، أعطانا الله «كتابين مرجعيين»: الخليقة والكتاب المقدس (رومية </a:t>
            </a:r>
            <a:r>
              <a:rPr lang="fr-FR" sz="2400" b="1" dirty="0"/>
              <a:t>20;1</a:t>
            </a:r>
            <a:r>
              <a:rPr lang="ar-SA" sz="2400" b="1" dirty="0"/>
              <a:t>؛ 2 تيموثاوس </a:t>
            </a:r>
            <a:r>
              <a:rPr lang="fr-FR" sz="2400" b="1" dirty="0"/>
              <a:t>15:3</a:t>
            </a:r>
            <a:r>
              <a:rPr lang="ar-SA" sz="2400" b="1" dirty="0"/>
              <a:t>).</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662658"/>
            <a:ext cx="7436739" cy="1200329"/>
          </a:xfrm>
          <a:prstGeom prst="rect">
            <a:avLst/>
          </a:prstGeom>
          <a:noFill/>
        </p:spPr>
        <p:txBody>
          <a:bodyPr wrap="square">
            <a:spAutoFit/>
          </a:bodyPr>
          <a:lstStyle/>
          <a:p>
            <a:pPr lvl="0" algn="r" rtl="1">
              <a:spcBef>
                <a:spcPts val="600"/>
              </a:spcBef>
              <a:defRPr/>
            </a:pPr>
            <a:r>
              <a:rPr lang="ar-SA" sz="2400" b="1" dirty="0"/>
              <a:t>علاوةً على ذلك، يتواصل الله معنا من خلال الصلاة (مزمور </a:t>
            </a:r>
            <a:r>
              <a:rPr lang="fr-FR" sz="2400" b="1" dirty="0"/>
              <a:t>2:5</a:t>
            </a:r>
            <a:r>
              <a:rPr lang="ar-SA" sz="2400" b="1" dirty="0"/>
              <a:t>)، والملائكة (أعمال الرسل </a:t>
            </a:r>
            <a:r>
              <a:rPr lang="fr-FR" sz="2400" b="1" dirty="0"/>
              <a:t>2:8</a:t>
            </a:r>
            <a:r>
              <a:rPr lang="ar-SA" sz="2400" b="1" dirty="0"/>
              <a:t>)، والأنبياء (</a:t>
            </a:r>
            <a:r>
              <a:rPr lang="ar-SA" sz="2400" b="1" dirty="0" err="1"/>
              <a:t>يوئيل</a:t>
            </a:r>
            <a:r>
              <a:rPr lang="ar-SA" sz="2400" b="1" dirty="0"/>
              <a:t> </a:t>
            </a:r>
            <a:r>
              <a:rPr lang="fr-FR" sz="2400" b="1" dirty="0"/>
              <a:t>28:2</a:t>
            </a:r>
            <a:r>
              <a:rPr lang="ar-SA" sz="2400" b="1" dirty="0"/>
              <a:t>)، وبشكل خاص من خلال الروح القدس (يوحنا </a:t>
            </a:r>
            <a:r>
              <a:rPr lang="fr-FR" sz="2400" b="1" dirty="0"/>
              <a:t>26:14</a:t>
            </a:r>
            <a:r>
              <a:rPr lang="ar-SA" sz="2400" b="1" dirty="0"/>
              <a:t>).</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738183"/>
            <a:ext cx="7436739" cy="830997"/>
          </a:xfrm>
          <a:prstGeom prst="rect">
            <a:avLst/>
          </a:prstGeom>
          <a:noFill/>
        </p:spPr>
        <p:txBody>
          <a:bodyPr wrap="square">
            <a:spAutoFit/>
          </a:bodyPr>
          <a:lstStyle/>
          <a:p>
            <a:pPr lvl="0" algn="r" rtl="1">
              <a:spcBef>
                <a:spcPts val="600"/>
              </a:spcBef>
              <a:defRPr/>
            </a:pPr>
            <a:r>
              <a:rPr lang="ar-SA" sz="2400" b="1" dirty="0"/>
              <a:t>وفيه نكتشف من نحن، ومن أين أتينا، وإلى أين نحن ذاهبون. وهناك نجد قصد الله لحياتنا.</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3075046"/>
            <a:ext cx="7436739" cy="1569660"/>
          </a:xfrm>
          <a:prstGeom prst="rect">
            <a:avLst/>
          </a:prstGeom>
          <a:noFill/>
        </p:spPr>
        <p:txBody>
          <a:bodyPr wrap="square">
            <a:spAutoFit/>
          </a:bodyPr>
          <a:lstStyle/>
          <a:p>
            <a:pPr lvl="0" algn="r" rtl="1">
              <a:spcBef>
                <a:spcPts val="600"/>
              </a:spcBef>
              <a:defRPr/>
            </a:pPr>
            <a:r>
              <a:rPr lang="ar-SA" sz="2400" b="1" dirty="0"/>
              <a:t>ومع أن الخليقة تتحدث إلينا عن الخالق، فإنها قد تضررت بشدة بسبب الخطية. أما الكتاب المقدس، فيحتوي على إرشادات واضحة ومباشرة، نقلها الأنبياء الذين تلقوا رسائل من الله. وفي الكتاب المقدس نجد أيضًا أكمل إعلان عن الله من خلال حياة يسوع وخدمته (عبرانيين 1:1-2).</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2"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2"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righ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2"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righ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2"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righ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903188" y="849074"/>
            <a:ext cx="10731063" cy="4708981"/>
          </a:xfrm>
          <a:prstGeom prst="rect">
            <a:avLst/>
          </a:prstGeom>
          <a:noFill/>
        </p:spPr>
        <p:txBody>
          <a:bodyPr wrap="square">
            <a:spAutoFit/>
          </a:bodyPr>
          <a:lstStyle/>
          <a:p>
            <a:pPr algn="ctr" rtl="1"/>
            <a:r>
              <a:rPr lang="ar-SA" sz="3000" b="1" dirty="0"/>
              <a:t>«كان ينبغي أن يكون هناك تعاون بين الإنسان والله. لكن هذه الخطة تعرّضت لتدخل كبير بسبب تعدّي آدم. فقد قاد الشيطان آدم إلى الخطية، ولم يعد الرب يتواصل معه بعد أن أخطأ بالطريقة نفسها التي كان يتواصل بها معه عندما كان بلا خطية.</a:t>
            </a:r>
            <a:endParaRPr lang="ar-SA" sz="3000" dirty="0"/>
          </a:p>
          <a:p>
            <a:pPr algn="ctr" rtl="1"/>
            <a:r>
              <a:rPr lang="ar-SA" sz="3000" b="1" dirty="0"/>
              <a:t>وبعد السقوط، أصبح المسيح معلّم آدم. وقد قام مقام الله تجاه البشرية، وأنقذ الجنس البشري من الموت الفوري. واتخذ دور الوسيط. وأُعطي آدم وحواء فترة اختبار للعودة إلى ولائهما لله، وفي هذه الخطة شمل التدبيرُ جميع نسلهما.</a:t>
            </a:r>
            <a:endParaRPr lang="ar-SA" sz="3000" dirty="0"/>
          </a:p>
          <a:p>
            <a:pPr algn="ctr" rtl="1"/>
            <a:r>
              <a:rPr lang="ar-SA" sz="3000" b="1" dirty="0"/>
              <a:t>ولولا كفّارة ابن الله، لما كان هناك أي تواصل للبركة أو الخلاص من الله إلى الإنسان. كان الله غيورًا على كرامة شريعته. وقد سبّب تعدّي تلك الشريعة انفصالًا رهيبًا بين الله والإنسان. لقد مُنح آدم في حالة براءته شركةً مباشرةً وحرةً وسعيدةً مع خالقه. أما بعد تعدّيه، فلم يعد الله يتواصل مع الإنسان إلا من خلال المسيح والملائكة.»</a:t>
            </a:r>
            <a:endParaRPr lang="ar-SA" sz="3000" dirty="0"/>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EGW (Conflict and Courage, January 14)</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91440"/>
            <a:ext cx="12191999" cy="769441"/>
          </a:xfrm>
          <a:prstGeom prst="rect">
            <a:avLst/>
          </a:prstGeom>
          <a:noFill/>
        </p:spPr>
        <p:txBody>
          <a:bodyPr wrap="square" rtlCol="0">
            <a:spAutoFit/>
          </a:bodyPr>
          <a:lstStyle/>
          <a:p>
            <a:pPr lvl="0" algn="ctr">
              <a:defRPr/>
            </a:pPr>
            <a:r>
              <a:rPr lang="ar-SA" sz="4400" b="1">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rPr>
              <a:t>الملحق: سيرة إلين جي. وايت</a:t>
            </a:r>
            <a:endParaRPr kumimoji="0" lang="en" sz="44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7" y="714553"/>
            <a:ext cx="8271641" cy="1200329"/>
          </a:xfrm>
          <a:prstGeom prst="rect">
            <a:avLst/>
          </a:prstGeom>
          <a:noFill/>
        </p:spPr>
        <p:txBody>
          <a:bodyPr wrap="square" rtlCol="0">
            <a:spAutoFit/>
          </a:bodyPr>
          <a:lstStyle/>
          <a:p>
            <a:pPr lvl="0" algn="r" rtl="1">
              <a:spcBef>
                <a:spcPts val="600"/>
              </a:spcBef>
              <a:defRPr/>
            </a:pPr>
            <a:r>
              <a:rPr lang="ar-SA" sz="2400" b="1" dirty="0"/>
              <a:t>عندما كانت إيلين في التاسعة من عمرها، ألقى عليها أحد زملائها في المدرسة حجرًا، مما تسبب في إصابة شديدة في وجهها. وتركت الإصابة آثارًا دائمة أجبرتها على ترك المدرسة، كما حدّت من حياتها الاجتماعية.</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542265" cy="1200329"/>
          </a:xfrm>
          <a:prstGeom prst="rect">
            <a:avLst/>
          </a:prstGeom>
          <a:noFill/>
        </p:spPr>
        <p:txBody>
          <a:bodyPr wrap="square">
            <a:spAutoFit/>
          </a:bodyPr>
          <a:lstStyle/>
          <a:p>
            <a:pPr marL="0" marR="0" lvl="0" indent="0" algn="r" defTabSz="914400" rtl="1" eaLnBrk="1" fontAlgn="auto" latinLnBrk="0" hangingPunct="1">
              <a:lnSpc>
                <a:spcPct val="100000"/>
              </a:lnSpc>
              <a:spcBef>
                <a:spcPts val="600"/>
              </a:spcBef>
              <a:spcAft>
                <a:spcPts val="0"/>
              </a:spcAft>
              <a:buClrTx/>
              <a:buSzTx/>
              <a:buFontTx/>
              <a:buNone/>
              <a:tabLst/>
              <a:defRPr/>
            </a:pPr>
            <a:r>
              <a:rPr lang="ar-SA" sz="2400" b="1" dirty="0"/>
              <a:t>عندما كانت إيلين في التاسعة من عمرها، ألقى عليها أحد زملائها في المدرسة حجرًا، مما تسبب في إصابة شديدة في وجهها. وتركت الإصابة آثارًا دائمة أجبرتها على ترك المدرسة، كما حدّت من حياتها الاجتماعية.</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9" y="3648992"/>
            <a:ext cx="6265008" cy="830997"/>
          </a:xfrm>
          <a:prstGeom prst="rect">
            <a:avLst/>
          </a:prstGeom>
          <a:noFill/>
        </p:spPr>
        <p:txBody>
          <a:bodyPr wrap="square">
            <a:spAutoFit/>
          </a:bodyPr>
          <a:lstStyle/>
          <a:p>
            <a:pPr lvl="0" algn="r" rtl="1">
              <a:spcBef>
                <a:spcPts val="600"/>
              </a:spcBef>
              <a:defRPr/>
            </a:pPr>
            <a:r>
              <a:rPr lang="ar-SA" sz="2400" b="1" dirty="0"/>
              <a:t>اعتنقت الأسرة تعاليم ويليام ميلر، واعتمدت إيلين في الكنيسة الميثودية عام 1842.</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9" y="4500376"/>
            <a:ext cx="5198332" cy="1200329"/>
          </a:xfrm>
          <a:prstGeom prst="rect">
            <a:avLst/>
          </a:prstGeom>
          <a:noFill/>
        </p:spPr>
        <p:txBody>
          <a:bodyPr wrap="square">
            <a:spAutoFit/>
          </a:bodyPr>
          <a:lstStyle/>
          <a:p>
            <a:pPr lvl="0" algn="r" rtl="1">
              <a:spcBef>
                <a:spcPts val="600"/>
              </a:spcBef>
              <a:defRPr/>
            </a:pPr>
            <a:r>
              <a:rPr lang="ar-SA" sz="2400" b="1" dirty="0"/>
              <a:t>لكن إيلين شعرت بالضياع، واعتقدت أنها غير مستحقة للخلاص، إلى أن ساعدها القس ليفاي </a:t>
            </a:r>
            <a:r>
              <a:rPr lang="ar-SA" sz="2400" b="1" dirty="0" err="1"/>
              <a:t>ستوكمان</a:t>
            </a:r>
            <a:r>
              <a:rPr lang="ar-SA" sz="2400" b="1" dirty="0"/>
              <a:t> على فهم محبة الله الحقيقية.</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721091"/>
            <a:ext cx="4424857" cy="830997"/>
          </a:xfrm>
          <a:prstGeom prst="rect">
            <a:avLst/>
          </a:prstGeom>
          <a:noFill/>
        </p:spPr>
        <p:txBody>
          <a:bodyPr wrap="square">
            <a:spAutoFit/>
          </a:bodyPr>
          <a:lstStyle/>
          <a:p>
            <a:pPr lvl="0" algn="r" rtl="1">
              <a:spcBef>
                <a:spcPts val="600"/>
              </a:spcBef>
              <a:defRPr/>
            </a:pPr>
            <a:r>
              <a:rPr lang="ar-SA" sz="2400" b="1" dirty="0"/>
              <a:t>ومنذ ذلك الوقت، أحبت يسوع حبًا عميقًا، وخدمته طوال بقية حياتها.</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756081"/>
            <a:ext cx="8271640" cy="830997"/>
          </a:xfrm>
          <a:prstGeom prst="rect">
            <a:avLst/>
          </a:prstGeom>
          <a:noFill/>
        </p:spPr>
        <p:txBody>
          <a:bodyPr wrap="square">
            <a:spAutoFit/>
          </a:bodyPr>
          <a:lstStyle/>
          <a:p>
            <a:pPr marL="0" marR="0" lvl="0" indent="0" algn="r" defTabSz="914400" rtl="1" eaLnBrk="1" fontAlgn="auto" latinLnBrk="0" hangingPunct="1">
              <a:lnSpc>
                <a:spcPct val="100000"/>
              </a:lnSpc>
              <a:spcBef>
                <a:spcPts val="600"/>
              </a:spcBef>
              <a:spcAft>
                <a:spcPts val="0"/>
              </a:spcAft>
              <a:buClrTx/>
              <a:buSzTx/>
              <a:buFontTx/>
              <a:buNone/>
              <a:tabLst/>
              <a:defRPr/>
            </a:pPr>
            <a:r>
              <a:rPr lang="ar-SA" sz="2400" b="1" dirty="0"/>
              <a:t>وبعد ذلك بوقت قصير، انتقلت الأسرة إلى بورتلاند، وهي مدينة رئيسية في ولاية مين، لتوسيع تجارتها في صناعة القبعات.</a:t>
            </a:r>
            <a:endParaRPr kumimoji="0" lang="en" sz="24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2"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righ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2"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righ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311</TotalTime>
  <Words>1489</Words>
  <Application>Microsoft Office PowerPoint</Application>
  <PresentationFormat>Panorámica</PresentationFormat>
  <Paragraphs>85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vt:lpstr>
      <vt:lpstr>Aptos Display</vt:lpstr>
      <vt:lpstr>Arial</vt:lpstr>
      <vt:lpstr>Calibri</vt:lpstr>
      <vt:lpstr>Comic Sans MS</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61</cp:revision>
  <dcterms:created xsi:type="dcterms:W3CDTF">2026-09-07T12:37:12Z</dcterms:created>
  <dcterms:modified xsi:type="dcterms:W3CDTF">2026-10-03T06:56:52Z</dcterms:modified>
</cp:coreProperties>
</file>