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94" r:id="rId3"/>
    <p:sldId id="295" r:id="rId4"/>
    <p:sldId id="257" r:id="rId5"/>
    <p:sldId id="258" r:id="rId6"/>
    <p:sldId id="292" r:id="rId7"/>
    <p:sldId id="259" r:id="rId8"/>
    <p:sldId id="260" r:id="rId9"/>
    <p:sldId id="296" r:id="rId10"/>
    <p:sldId id="261" r:id="rId11"/>
    <p:sldId id="262" r:id="rId12"/>
    <p:sldId id="289" r:id="rId13"/>
    <p:sldId id="264"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E5BE"/>
    <a:srgbClr val="145423"/>
    <a:srgbClr val="B9F5FD"/>
    <a:srgbClr val="94F0FC"/>
    <a:srgbClr val="6ADC85"/>
    <a:srgbClr val="2DBD4F"/>
    <a:srgbClr val="6699FF"/>
    <a:srgbClr val="B7CFFF"/>
    <a:srgbClr val="97BAFF"/>
    <a:srgbClr val="3CAA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pPr algn="r" rtl="1"/>
          <a:r>
            <a:rPr lang="ar-SA" sz="2400" b="1" dirty="0">
              <a:effectLst>
                <a:outerShdw blurRad="38100" dist="38100" dir="2700000" algn="tl">
                  <a:srgbClr val="000000">
                    <a:alpha val="43137"/>
                  </a:srgbClr>
                </a:outerShdw>
              </a:effectLst>
            </a:rPr>
            <a:t>في تلك اللحظة نفسها، أقام الله عهدًا مع أبرام، إذ مرَّ في وسط الذبائح (تكوين 15: 7-21).</a:t>
          </a:r>
          <a:endParaRPr lang="en-US" sz="2400" noProof="0" dirty="0">
            <a:effectLst>
              <a:outerShdw blurRad="38100" dist="38100" dir="2700000" algn="tl">
                <a:srgbClr val="000000">
                  <a:alpha val="43137"/>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43137"/>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43137"/>
                </a:srgbClr>
              </a:outerShdw>
            </a:effectLst>
          </a:endParaRPr>
        </a:p>
      </dgm:t>
    </dgm:pt>
    <dgm:pt modelId="{1645775C-B166-4877-AE68-92D7E00D3383}">
      <dgm:prSet custT="1"/>
      <dgm:spPr>
        <a:solidFill>
          <a:schemeClr val="accent6">
            <a:lumMod val="75000"/>
          </a:schemeClr>
        </a:solidFill>
      </dgm:spPr>
      <dgm:t>
        <a:bodyPr/>
        <a:lstStyle/>
        <a:p>
          <a:pPr algn="r" rtl="1"/>
          <a:r>
            <a:rPr lang="ar-SA" sz="2400" b="1" dirty="0">
              <a:effectLst>
                <a:outerShdw blurRad="38100" dist="38100" dir="2700000" algn="tl">
                  <a:srgbClr val="000000">
                    <a:alpha val="43137"/>
                  </a:srgbClr>
                </a:outerShdw>
              </a:effectLst>
            </a:rPr>
            <a:t>غيّر الله اسم أبرام إلى إبراهيم، واسم ساراي إلى سارة، وأكّد له أن نسله الموعود سيكون من سارة (تكوين 17: 1-8، 15-16).</a:t>
          </a:r>
          <a:endParaRPr lang="en-US" sz="2400" noProof="0" dirty="0">
            <a:effectLst>
              <a:outerShdw blurRad="38100" dist="38100" dir="2700000" algn="tl">
                <a:srgbClr val="000000">
                  <a:alpha val="43137"/>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43137"/>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43137"/>
                </a:srgbClr>
              </a:outerShdw>
            </a:effectLst>
          </a:endParaRPr>
        </a:p>
      </dgm:t>
    </dgm:pt>
    <dgm:pt modelId="{B80B4D25-B8C0-4234-BE4B-8943C9D019EA}">
      <dgm:prSet custT="1"/>
      <dgm:spPr>
        <a:solidFill>
          <a:schemeClr val="tx2">
            <a:lumMod val="75000"/>
          </a:schemeClr>
        </a:solidFill>
      </dgm:spPr>
      <dgm:t>
        <a:bodyPr/>
        <a:lstStyle/>
        <a:p>
          <a:pPr algn="r" rtl="1"/>
          <a:r>
            <a:rPr lang="ar-SA" sz="2400" b="1" dirty="0">
              <a:effectLst>
                <a:outerShdw blurRad="38100" dist="38100" dir="2700000" algn="tl">
                  <a:srgbClr val="000000">
                    <a:alpha val="43137"/>
                  </a:srgbClr>
                </a:outerShdw>
              </a:effectLst>
            </a:rPr>
            <a:t>ظهر الله لإبراهيم ظهورًا جسديًا، برفقة ملاكين، وأعلن له أن سارة ستلد إسحاق </a:t>
          </a:r>
          <a:br>
            <a:rPr lang="es-ES" sz="2400" b="1" dirty="0">
              <a:effectLst>
                <a:outerShdw blurRad="38100" dist="38100" dir="2700000" algn="tl">
                  <a:srgbClr val="000000">
                    <a:alpha val="43137"/>
                  </a:srgbClr>
                </a:outerShdw>
              </a:effectLst>
            </a:rPr>
          </a:br>
          <a:r>
            <a:rPr lang="ar-SA" sz="2400" b="1" dirty="0">
              <a:effectLst>
                <a:outerShdw blurRad="38100" dist="38100" dir="2700000" algn="tl">
                  <a:srgbClr val="000000">
                    <a:alpha val="43137"/>
                  </a:srgbClr>
                </a:outerShdw>
              </a:effectLst>
            </a:rPr>
            <a:t>(تكوين 18: 1-2، 10).</a:t>
          </a:r>
          <a:endParaRPr lang="en-US" sz="2400" noProof="0" dirty="0">
            <a:effectLst>
              <a:outerShdw blurRad="38100" dist="38100" dir="2700000" algn="tl">
                <a:srgbClr val="000000">
                  <a:alpha val="43137"/>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43137"/>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43137"/>
                </a:srgbClr>
              </a:outerShdw>
            </a:effectLst>
          </a:endParaRPr>
        </a:p>
      </dgm:t>
    </dgm:pt>
    <dgm:pt modelId="{C980763B-B45D-47D8-A091-59CD3B2ED63E}">
      <dgm:prSet custT="1"/>
      <dgm:spPr>
        <a:solidFill>
          <a:srgbClr val="98465F"/>
        </a:solidFill>
      </dgm:spPr>
      <dgm:t>
        <a:bodyPr/>
        <a:lstStyle/>
        <a:p>
          <a:pPr algn="r" rtl="1"/>
          <a:r>
            <a:rPr lang="ar-SA" sz="2400" b="1" dirty="0">
              <a:effectLst>
                <a:outerShdw blurRad="38100" dist="38100" dir="2700000" algn="tl">
                  <a:srgbClr val="000000">
                    <a:alpha val="43137"/>
                  </a:srgbClr>
                </a:outerShdw>
              </a:effectLst>
            </a:rPr>
            <a:t>طلب الله من إبراهيم أن يقدّم ابنه إسحاق ذبيحةً. ومن خلال تقديم ذبيحة بديلة، كُشفت له خطة الفداء العظيمة (تكوين 22: 1-3، 9-13).</a:t>
          </a:r>
          <a:endParaRPr lang="en-US" sz="2400" noProof="0" dirty="0">
            <a:effectLst>
              <a:outerShdw blurRad="38100" dist="38100" dir="2700000" algn="tl">
                <a:srgbClr val="000000">
                  <a:alpha val="43137"/>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43137"/>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43137"/>
                </a:srgbClr>
              </a:outerShdw>
            </a:effectLst>
          </a:endParaRPr>
        </a:p>
      </dgm:t>
    </dgm:pt>
    <dgm:pt modelId="{66940E5F-11B5-4318-8D9F-ABC59C67A972}" type="pres">
      <dgm:prSet presAssocID="{B153A74C-6CDA-4FA6-8EAA-A3D9D306606B}" presName="linear" presStyleCnt="0">
        <dgm:presLayoutVars>
          <dgm:dir val="rev"/>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custLinFactNeighborY="-5206"/>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pPr algn="r" rtl="1"/>
          <a:r>
            <a:rPr lang="ar-SA" sz="2400" b="1" dirty="0">
              <a:effectLst>
                <a:outerShdw blurRad="38100" dist="38100" dir="2700000" algn="tl">
                  <a:srgbClr val="000000">
                    <a:alpha val="43137"/>
                  </a:srgbClr>
                </a:outerShdw>
              </a:effectLst>
            </a:rPr>
            <a:t>في شكيم، وعده الله بأن نسله سيرث أرض كنعان (تكوين 12: 6-7).</a:t>
          </a:r>
          <a:endParaRPr lang="en-US" sz="2400" b="1" noProof="0" dirty="0">
            <a:effectLst>
              <a:outerShdw blurRad="38100" dist="38100" dir="2700000" algn="tl">
                <a:srgbClr val="000000">
                  <a:alpha val="43137"/>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algn="r" rtl="1"/>
          <a:r>
            <a:rPr lang="ar-SA" sz="2400" b="1" dirty="0"/>
            <a:t>في بيت إيل، جدّد الله عهده معه، وأخبره أن نسله سيكون مثل «تراب الأرض» (تكوين 13: 14-18).</a:t>
          </a:r>
          <a:endParaRPr lang="en-US" sz="24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pPr algn="r" rtl="1"/>
          <a:r>
            <a:rPr lang="ar-SA" sz="2400" b="1" dirty="0"/>
            <a:t>في ممرا، طمأنه الله بأن نسله سيكون كثيرًا كعدد النجوم. «فَآمَنَ أَبْرَامُ بِالرَّبِّ فَحَسِبَهَا لَهُ بِرًّا» (تكوين 15: 1-6).</a:t>
          </a:r>
          <a:endParaRPr lang="en-US" sz="24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val="rev"/>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2" qsCatId="3D" csTypeId="urn:microsoft.com/office/officeart/2005/8/colors/colorful1#4"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pPr algn="r" rtl="1"/>
          <a:r>
            <a:rPr lang="ar-SA" sz="2000" b="1" dirty="0"/>
            <a:t>لم تكن دعوته جسدية، بل روحية (الآية 2).</a:t>
          </a:r>
          <a:endParaRPr lang="es-ES" sz="2000" dirty="0"/>
        </a:p>
      </dgm:t>
    </dgm:pt>
    <dgm:pt modelId="{9EF17351-858D-42CC-A53A-654F3F1A230E}" type="parTrans" cxnId="{8EF2366F-25A2-44F0-8103-4FBABD4D95B5}">
      <dgm:prSet/>
      <dgm:spPr/>
      <dgm:t>
        <a:bodyPr/>
        <a:lstStyle/>
        <a:p>
          <a:endParaRPr lang="es-ES" sz="2000"/>
        </a:p>
      </dgm:t>
    </dgm:pt>
    <dgm:pt modelId="{6012DC52-1026-4642-8474-5511A643BF7D}" type="sibTrans" cxnId="{8EF2366F-25A2-44F0-8103-4FBABD4D95B5}">
      <dgm:prSet/>
      <dgm:spPr/>
      <dgm:t>
        <a:bodyPr/>
        <a:lstStyle/>
        <a:p>
          <a:endParaRPr lang="es-ES" sz="20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pPr algn="r" rtl="1"/>
          <a:r>
            <a:rPr lang="ar-SA" sz="2000" b="1" dirty="0"/>
            <a:t>كان مُحتقرًا، ومكسورًا، ومرفوضًا (العدد 3).</a:t>
          </a:r>
          <a:endParaRPr lang="es-ES" sz="2000" dirty="0"/>
        </a:p>
      </dgm:t>
    </dgm:pt>
    <dgm:pt modelId="{B733B311-22A7-4109-9E76-D4DED783F57E}" type="parTrans" cxnId="{1B818C11-BA74-4D62-8CF0-EA08E0B958D5}">
      <dgm:prSet/>
      <dgm:spPr/>
      <dgm:t>
        <a:bodyPr/>
        <a:lstStyle/>
        <a:p>
          <a:endParaRPr lang="es-ES" sz="2000"/>
        </a:p>
      </dgm:t>
    </dgm:pt>
    <dgm:pt modelId="{6991A908-6CC1-4845-8E33-A4D94CD0CB88}" type="sibTrans" cxnId="{1B818C11-BA74-4D62-8CF0-EA08E0B958D5}">
      <dgm:prSet/>
      <dgm:spPr/>
      <dgm:t>
        <a:bodyPr/>
        <a:lstStyle/>
        <a:p>
          <a:endParaRPr lang="es-ES" sz="20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pPr algn="r" rtl="1"/>
          <a:r>
            <a:rPr lang="ar-SA" sz="2000" b="1" dirty="0"/>
            <a:t>مع أنه شفى جموعًا كثيرة، فإنهم لم يقبلوه (العدد 4).</a:t>
          </a:r>
          <a:endParaRPr lang="es-ES" sz="2000" dirty="0"/>
        </a:p>
      </dgm:t>
    </dgm:pt>
    <dgm:pt modelId="{248FCA8B-D634-4C59-80EB-9365DC7BBFFC}" type="parTrans" cxnId="{FD0FB32C-23BB-4B35-A9C7-686DA919AF8D}">
      <dgm:prSet/>
      <dgm:spPr/>
      <dgm:t>
        <a:bodyPr/>
        <a:lstStyle/>
        <a:p>
          <a:endParaRPr lang="es-ES" sz="2000"/>
        </a:p>
      </dgm:t>
    </dgm:pt>
    <dgm:pt modelId="{29FA3C20-713A-4918-AADC-E88263134FF7}" type="sibTrans" cxnId="{FD0FB32C-23BB-4B35-A9C7-686DA919AF8D}">
      <dgm:prSet/>
      <dgm:spPr/>
      <dgm:t>
        <a:bodyPr/>
        <a:lstStyle/>
        <a:p>
          <a:endParaRPr lang="es-ES" sz="20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pPr algn="r" rtl="1"/>
          <a:r>
            <a:rPr lang="ar-SA" sz="2000" b="1" dirty="0"/>
            <a:t>من خلال موته على الصليب، وفّر لنا الخلاص (الآية 5).</a:t>
          </a:r>
          <a:endParaRPr lang="es-ES" sz="2000" dirty="0"/>
        </a:p>
      </dgm:t>
    </dgm:pt>
    <dgm:pt modelId="{09FF405C-48B6-4750-AE10-89659BE9B458}" type="parTrans" cxnId="{820B0BAE-47AE-49AC-B82E-E050E2D8EE63}">
      <dgm:prSet/>
      <dgm:spPr/>
      <dgm:t>
        <a:bodyPr/>
        <a:lstStyle/>
        <a:p>
          <a:endParaRPr lang="es-ES" sz="2000"/>
        </a:p>
      </dgm:t>
    </dgm:pt>
    <dgm:pt modelId="{45E1D0F5-6913-4BC9-A914-36B0546AD27E}" type="sibTrans" cxnId="{820B0BAE-47AE-49AC-B82E-E050E2D8EE63}">
      <dgm:prSet/>
      <dgm:spPr/>
      <dgm:t>
        <a:bodyPr/>
        <a:lstStyle/>
        <a:p>
          <a:endParaRPr lang="es-ES" sz="20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pPr algn="r" rtl="1"/>
          <a:r>
            <a:rPr lang="ar-SA" sz="2000" b="1" dirty="0"/>
            <a:t>وضع الله عليه جميع خطايانا (العدد 6).</a:t>
          </a:r>
          <a:endParaRPr lang="es-ES" sz="2000" dirty="0"/>
        </a:p>
      </dgm:t>
    </dgm:pt>
    <dgm:pt modelId="{D725D9D1-8860-46B5-899B-2392C3737577}" type="parTrans" cxnId="{FEAB4EA7-3DD3-49F0-9F37-39539930F610}">
      <dgm:prSet/>
      <dgm:spPr/>
      <dgm:t>
        <a:bodyPr/>
        <a:lstStyle/>
        <a:p>
          <a:endParaRPr lang="es-ES" sz="2000"/>
        </a:p>
      </dgm:t>
    </dgm:pt>
    <dgm:pt modelId="{7DB41B7B-54C8-4BD5-9F9F-40BA8F957016}" type="sibTrans" cxnId="{FEAB4EA7-3DD3-49F0-9F37-39539930F610}">
      <dgm:prSet/>
      <dgm:spPr/>
      <dgm:t>
        <a:bodyPr/>
        <a:lstStyle/>
        <a:p>
          <a:endParaRPr lang="es-ES" sz="20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pPr algn="r" rtl="1"/>
          <a:r>
            <a:rPr lang="ar-SA" sz="2000" b="1" dirty="0"/>
            <a:t>لم يدافع عن نفسه أمام متهميه (العدد 7).</a:t>
          </a:r>
          <a:endParaRPr lang="es-ES" sz="2000" dirty="0"/>
        </a:p>
      </dgm:t>
    </dgm:pt>
    <dgm:pt modelId="{008715D0-6B1D-4526-8C5B-CFB06D81D2BF}" type="parTrans" cxnId="{874E38AD-1524-4897-88A0-34FE8A86B650}">
      <dgm:prSet/>
      <dgm:spPr/>
      <dgm:t>
        <a:bodyPr/>
        <a:lstStyle/>
        <a:p>
          <a:endParaRPr lang="es-ES" sz="2000"/>
        </a:p>
      </dgm:t>
    </dgm:pt>
    <dgm:pt modelId="{0DEADBDD-8602-4BA7-8B3F-2E9D04E12553}" type="sibTrans" cxnId="{874E38AD-1524-4897-88A0-34FE8A86B650}">
      <dgm:prSet/>
      <dgm:spPr/>
      <dgm:t>
        <a:bodyPr/>
        <a:lstStyle/>
        <a:p>
          <a:endParaRPr lang="es-ES" sz="2000"/>
        </a:p>
      </dgm:t>
    </dgm:pt>
    <dgm:pt modelId="{21EE72C8-3711-4DB1-A109-33D4D7CD99F3}">
      <dgm:prSet custT="1"/>
      <dgm:spPr>
        <a:solidFill>
          <a:srgbClr val="FFE697"/>
        </a:solidFill>
        <a:ln>
          <a:solidFill>
            <a:srgbClr val="FFC000"/>
          </a:solidFill>
        </a:ln>
      </dgm:spPr>
      <dgm:t>
        <a:bodyPr/>
        <a:lstStyle/>
        <a:p>
          <a:pPr algn="r" rtl="1"/>
          <a:r>
            <a:rPr lang="ar-SA" sz="2000" b="1" dirty="0"/>
            <a:t>حُوكم وأُدين بالموت </a:t>
          </a:r>
          <a:br>
            <a:rPr lang="es-ES" sz="2000" b="1" dirty="0"/>
          </a:br>
          <a:r>
            <a:rPr lang="ar-SA" sz="2000" b="1" dirty="0"/>
            <a:t>(الآية 8).</a:t>
          </a:r>
          <a:endParaRPr lang="es-ES" sz="2000" dirty="0"/>
        </a:p>
      </dgm:t>
    </dgm:pt>
    <dgm:pt modelId="{E136CDE6-FB94-4C34-B03E-ED4F6D51F429}" type="parTrans" cxnId="{9B4C6B4C-84B2-4F86-AE05-8BAB70C0434B}">
      <dgm:prSet/>
      <dgm:spPr/>
      <dgm:t>
        <a:bodyPr/>
        <a:lstStyle/>
        <a:p>
          <a:endParaRPr lang="es-ES" sz="2000"/>
        </a:p>
      </dgm:t>
    </dgm:pt>
    <dgm:pt modelId="{FEF0D992-562B-4EBA-86B1-8749E906A822}" type="sibTrans" cxnId="{9B4C6B4C-84B2-4F86-AE05-8BAB70C0434B}">
      <dgm:prSet/>
      <dgm:spPr/>
      <dgm:t>
        <a:bodyPr/>
        <a:lstStyle/>
        <a:p>
          <a:endParaRPr lang="es-ES" sz="2000"/>
        </a:p>
      </dgm:t>
    </dgm:pt>
    <dgm:pt modelId="{E51F8748-5080-4473-A708-CBDE928097B8}">
      <dgm:prSet custT="1"/>
      <dgm:spPr>
        <a:solidFill>
          <a:srgbClr val="FEC3A8"/>
        </a:solidFill>
        <a:ln>
          <a:solidFill>
            <a:srgbClr val="FF0000"/>
          </a:solidFill>
        </a:ln>
      </dgm:spPr>
      <dgm:t>
        <a:bodyPr/>
        <a:lstStyle/>
        <a:p>
          <a:pPr algn="r" rtl="1"/>
          <a:r>
            <a:rPr lang="ar-SA" sz="2000" b="1" dirty="0"/>
            <a:t>دُفِنَ مع الأغنياء (العدد 9أ).</a:t>
          </a:r>
          <a:endParaRPr lang="es-ES" sz="2000" dirty="0"/>
        </a:p>
      </dgm:t>
    </dgm:pt>
    <dgm:pt modelId="{3274F435-899E-4A53-B2CF-6FEB74E19A5B}" type="parTrans" cxnId="{3EB70F7C-679D-4A68-B04D-FAC24E6503CB}">
      <dgm:prSet/>
      <dgm:spPr/>
      <dgm:t>
        <a:bodyPr/>
        <a:lstStyle/>
        <a:p>
          <a:endParaRPr lang="es-ES" sz="2000"/>
        </a:p>
      </dgm:t>
    </dgm:pt>
    <dgm:pt modelId="{C4EC3406-B545-44B5-91BD-6A8F470D4471}" type="sibTrans" cxnId="{3EB70F7C-679D-4A68-B04D-FAC24E6503CB}">
      <dgm:prSet/>
      <dgm:spPr/>
      <dgm:t>
        <a:bodyPr/>
        <a:lstStyle/>
        <a:p>
          <a:endParaRPr lang="es-ES" sz="2000"/>
        </a:p>
      </dgm:t>
    </dgm:pt>
    <dgm:pt modelId="{A8489E5A-4D3C-4631-9A0A-1917F9FD7026}">
      <dgm:prSet custT="1"/>
      <dgm:spPr>
        <a:solidFill>
          <a:srgbClr val="EBE600"/>
        </a:solidFill>
        <a:ln>
          <a:solidFill>
            <a:srgbClr val="9E9A00"/>
          </a:solidFill>
        </a:ln>
      </dgm:spPr>
      <dgm:t>
        <a:bodyPr/>
        <a:lstStyle/>
        <a:p>
          <a:pPr algn="r" rtl="1"/>
          <a:r>
            <a:rPr lang="ar-SA" sz="2000" b="1" dirty="0"/>
            <a:t>لم يرتكب أي خطية قط (العدد 9ب).</a:t>
          </a:r>
          <a:endParaRPr lang="es-ES" sz="2000" dirty="0"/>
        </a:p>
      </dgm:t>
    </dgm:pt>
    <dgm:pt modelId="{06D51938-7E7D-4514-BF73-9834CA84EB0E}" type="parTrans" cxnId="{C029E5B5-3427-48E8-904B-AEDAF0C0FB23}">
      <dgm:prSet/>
      <dgm:spPr/>
      <dgm:t>
        <a:bodyPr/>
        <a:lstStyle/>
        <a:p>
          <a:endParaRPr lang="es-ES" sz="2000"/>
        </a:p>
      </dgm:t>
    </dgm:pt>
    <dgm:pt modelId="{535EFA2F-14F3-4CB6-8C07-21741E6B72D6}" type="sibTrans" cxnId="{C029E5B5-3427-48E8-904B-AEDAF0C0FB23}">
      <dgm:prSet/>
      <dgm:spPr/>
      <dgm:t>
        <a:bodyPr/>
        <a:lstStyle/>
        <a:p>
          <a:endParaRPr lang="es-ES" sz="2000"/>
        </a:p>
      </dgm:t>
    </dgm:pt>
    <dgm:pt modelId="{CCBFFEC0-A33B-4D8F-8A80-432BF59E3C6C}">
      <dgm:prSet custT="1"/>
      <dgm:spPr>
        <a:solidFill>
          <a:srgbClr val="DCC5ED"/>
        </a:solidFill>
        <a:ln>
          <a:solidFill>
            <a:srgbClr val="7030A0"/>
          </a:solidFill>
        </a:ln>
      </dgm:spPr>
      <dgm:t>
        <a:bodyPr/>
        <a:lstStyle/>
        <a:p>
          <a:pPr algn="r" rtl="1"/>
          <a:r>
            <a:rPr lang="ar-SA" sz="2000" b="1" dirty="0"/>
            <a:t>قام من بين الأموات بعد موته الكفّاري (الآية 10).</a:t>
          </a:r>
          <a:endParaRPr lang="es-ES" sz="2000" dirty="0"/>
        </a:p>
      </dgm:t>
    </dgm:pt>
    <dgm:pt modelId="{2DD4180E-9E58-41E1-B518-AE10E8829094}" type="parTrans" cxnId="{B924DCFA-CB7F-4CCE-AF57-B1160064C72C}">
      <dgm:prSet/>
      <dgm:spPr/>
      <dgm:t>
        <a:bodyPr/>
        <a:lstStyle/>
        <a:p>
          <a:endParaRPr lang="es-ES" sz="2000"/>
        </a:p>
      </dgm:t>
    </dgm:pt>
    <dgm:pt modelId="{0756EBA2-2341-4E04-8A81-7C6E95A35EB8}" type="sibTrans" cxnId="{B924DCFA-CB7F-4CCE-AF57-B1160064C72C}">
      <dgm:prSet/>
      <dgm:spPr/>
      <dgm:t>
        <a:bodyPr/>
        <a:lstStyle/>
        <a:p>
          <a:endParaRPr lang="es-ES" sz="2000"/>
        </a:p>
      </dgm:t>
    </dgm:pt>
    <dgm:pt modelId="{E5A4BF27-BB31-463F-ABAD-0BA3DDFCB256}">
      <dgm:prSet custT="1"/>
      <dgm:spPr>
        <a:solidFill>
          <a:srgbClr val="B5E5BE"/>
        </a:solidFill>
        <a:ln>
          <a:solidFill>
            <a:srgbClr val="3CAA51"/>
          </a:solidFill>
        </a:ln>
      </dgm:spPr>
      <dgm:t>
        <a:bodyPr/>
        <a:lstStyle/>
        <a:p>
          <a:pPr algn="r" rtl="1"/>
          <a:r>
            <a:rPr lang="ar-SA" sz="2000" b="1" dirty="0"/>
            <a:t>وفي يومٍ ما سيعيش مع الذين افتداهم (العدد 11)</a:t>
          </a:r>
          <a:endParaRPr lang="es-ES" sz="2000" dirty="0"/>
        </a:p>
      </dgm:t>
    </dgm:pt>
    <dgm:pt modelId="{05537A22-D189-4770-B207-2D979DAB1F35}" type="parTrans" cxnId="{55AF1E61-DAF6-4BB7-AD4F-7F2D9A0FBB8E}">
      <dgm:prSet/>
      <dgm:spPr/>
      <dgm:t>
        <a:bodyPr/>
        <a:lstStyle/>
        <a:p>
          <a:endParaRPr lang="es-ES" sz="2000"/>
        </a:p>
      </dgm:t>
    </dgm:pt>
    <dgm:pt modelId="{099F6F00-4A8A-4EEB-93AB-78F9DE250298}" type="sibTrans" cxnId="{55AF1E61-DAF6-4BB7-AD4F-7F2D9A0FBB8E}">
      <dgm:prSet/>
      <dgm:spPr/>
      <dgm:t>
        <a:bodyPr/>
        <a:lstStyle/>
        <a:p>
          <a:endParaRPr lang="es-ES" sz="2000"/>
        </a:p>
      </dgm:t>
    </dgm:pt>
    <dgm:pt modelId="{C95EA1E6-6989-4819-AA86-E90AFEFE3ADD}">
      <dgm:prSet custT="1"/>
      <dgm:spPr>
        <a:solidFill>
          <a:srgbClr val="B7CFFF"/>
        </a:solidFill>
        <a:ln>
          <a:solidFill>
            <a:srgbClr val="6699FF"/>
          </a:solidFill>
        </a:ln>
      </dgm:spPr>
      <dgm:t>
        <a:bodyPr/>
        <a:lstStyle/>
        <a:p>
          <a:pPr algn="r" rtl="1"/>
          <a:r>
            <a:rPr lang="ar-SA" sz="2000" b="1" dirty="0"/>
            <a:t>وفي الوقت نفسه، يشفع من أجلنا (العدد 12).</a:t>
          </a:r>
          <a:endParaRPr lang="es-ES" sz="2000" dirty="0"/>
        </a:p>
      </dgm:t>
    </dgm:pt>
    <dgm:pt modelId="{4B1392BB-9B4A-4A66-914A-A563ACFA2EE5}" type="parTrans" cxnId="{A032D48D-ED10-4494-AED1-6F01C97C0125}">
      <dgm:prSet/>
      <dgm:spPr/>
      <dgm:t>
        <a:bodyPr/>
        <a:lstStyle/>
        <a:p>
          <a:endParaRPr lang="es-ES" sz="2000"/>
        </a:p>
      </dgm:t>
    </dgm:pt>
    <dgm:pt modelId="{2A7C9424-2497-4FFC-ADF3-A620F5D311EE}" type="sibTrans" cxnId="{A032D48D-ED10-4494-AED1-6F01C97C0125}">
      <dgm:prSet/>
      <dgm:spPr/>
      <dgm:t>
        <a:bodyPr/>
        <a:lstStyle/>
        <a:p>
          <a:endParaRPr lang="es-ES" sz="2000"/>
        </a:p>
      </dgm:t>
    </dgm:pt>
    <dgm:pt modelId="{8882939E-6804-403B-BA2B-9DB638CEF473}" type="pres">
      <dgm:prSet presAssocID="{6A2313FD-589B-48BE-A6EA-644340E3294E}" presName="Name0" presStyleCnt="0">
        <dgm:presLayoutVars>
          <dgm:dir val="rev"/>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2941">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1448"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10419">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16451"/>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7917">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47523"/>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2941">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1451" custLinFactNeighborX="100000" custLinFactNeighborY="981"/>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10419">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16451"/>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7917">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47523"/>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2941">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1451" custLinFactNeighborX="100000" custLinFactNeighborY="981"/>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10419">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16451"/>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7917">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47523"/>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2941">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1451" custLinFactNeighborX="100000" custLinFactNeighborY="981"/>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10419">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16451"/>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7917">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47523"/>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effectLst>
                <a:outerShdw blurRad="38100" dist="38100" dir="2700000" algn="tl">
                  <a:srgbClr val="000000">
                    <a:alpha val="43137"/>
                  </a:srgbClr>
                </a:outerShdw>
              </a:effectLst>
            </a:rPr>
            <a:t>في تلك اللحظة نفسها، أقام الله عهدًا مع أبرام، إذ مرَّ في وسط الذبائح (تكوين 15: 7-21).</a:t>
          </a:r>
          <a:endParaRPr lang="en-US" sz="2400" kern="1200" noProof="0" dirty="0">
            <a:effectLst>
              <a:outerShdw blurRad="38100" dist="38100" dir="2700000" algn="tl">
                <a:srgbClr val="000000">
                  <a:alpha val="43137"/>
                </a:srgbClr>
              </a:outerShdw>
            </a:effectLst>
          </a:endParaRPr>
        </a:p>
      </dsp:txBody>
      <dsp:txXfrm>
        <a:off x="0" y="0"/>
        <a:ext cx="4942345" cy="1249562"/>
      </dsp:txXfrm>
    </dsp:sp>
    <dsp:sp modelId="{51B27083-B009-4DBA-8978-E052AC4B7311}">
      <dsp:nvSpPr>
        <dsp:cNvPr id="0" name=""/>
        <dsp:cNvSpPr/>
      </dsp:nvSpPr>
      <dsp:spPr>
        <a:xfrm>
          <a:off x="4942345"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09466"/>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effectLst>
                <a:outerShdw blurRad="38100" dist="38100" dir="2700000" algn="tl">
                  <a:srgbClr val="000000">
                    <a:alpha val="43137"/>
                  </a:srgbClr>
                </a:outerShdw>
              </a:effectLst>
            </a:rPr>
            <a:t>غيّر الله اسم أبرام إلى إبراهيم، واسم ساراي إلى سارة، وأكّد له أن نسله الموعود سيكون من سارة (تكوين 17: 1-8، 15-16).</a:t>
          </a:r>
          <a:endParaRPr lang="en-US" sz="2400" kern="1200" noProof="0" dirty="0">
            <a:effectLst>
              <a:outerShdw blurRad="38100" dist="38100" dir="2700000" algn="tl">
                <a:srgbClr val="000000">
                  <a:alpha val="43137"/>
                </a:srgbClr>
              </a:outerShdw>
            </a:effectLst>
          </a:endParaRPr>
        </a:p>
      </dsp:txBody>
      <dsp:txXfrm>
        <a:off x="0" y="1309466"/>
        <a:ext cx="4942345" cy="1249562"/>
      </dsp:txXfrm>
    </dsp:sp>
    <dsp:sp modelId="{71011F65-FDA4-4BA7-AB08-D129F5FB81CD}">
      <dsp:nvSpPr>
        <dsp:cNvPr id="0" name=""/>
        <dsp:cNvSpPr/>
      </dsp:nvSpPr>
      <dsp:spPr>
        <a:xfrm>
          <a:off x="4942345"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effectLst>
                <a:outerShdw blurRad="38100" dist="38100" dir="2700000" algn="tl">
                  <a:srgbClr val="000000">
                    <a:alpha val="43137"/>
                  </a:srgbClr>
                </a:outerShdw>
              </a:effectLst>
            </a:rPr>
            <a:t>ظهر الله لإبراهيم ظهورًا جسديًا، برفقة ملاكين، وأعلن له أن سارة ستلد إسحاق </a:t>
          </a:r>
          <a:br>
            <a:rPr lang="es-ES" sz="2400" b="1" kern="1200" dirty="0">
              <a:effectLst>
                <a:outerShdw blurRad="38100" dist="38100" dir="2700000" algn="tl">
                  <a:srgbClr val="000000">
                    <a:alpha val="43137"/>
                  </a:srgbClr>
                </a:outerShdw>
              </a:effectLst>
            </a:rPr>
          </a:br>
          <a:r>
            <a:rPr lang="ar-SA" sz="2400" b="1" kern="1200" dirty="0">
              <a:effectLst>
                <a:outerShdw blurRad="38100" dist="38100" dir="2700000" algn="tl">
                  <a:srgbClr val="000000">
                    <a:alpha val="43137"/>
                  </a:srgbClr>
                </a:outerShdw>
              </a:effectLst>
            </a:rPr>
            <a:t>(تكوين 18: 1-2، 10).</a:t>
          </a:r>
          <a:endParaRPr lang="en-US" sz="2400" kern="1200" noProof="0" dirty="0">
            <a:effectLst>
              <a:outerShdw blurRad="38100" dist="38100" dir="2700000" algn="tl">
                <a:srgbClr val="000000">
                  <a:alpha val="43137"/>
                </a:srgbClr>
              </a:outerShdw>
            </a:effectLst>
          </a:endParaRPr>
        </a:p>
      </dsp:txBody>
      <dsp:txXfrm>
        <a:off x="0" y="2749037"/>
        <a:ext cx="4942345" cy="1249562"/>
      </dsp:txXfrm>
    </dsp:sp>
    <dsp:sp modelId="{61254A0A-9E03-4BE7-82AB-482A33CC26F4}">
      <dsp:nvSpPr>
        <dsp:cNvPr id="0" name=""/>
        <dsp:cNvSpPr/>
      </dsp:nvSpPr>
      <dsp:spPr>
        <a:xfrm>
          <a:off x="4942345"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effectLst>
                <a:outerShdw blurRad="38100" dist="38100" dir="2700000" algn="tl">
                  <a:srgbClr val="000000">
                    <a:alpha val="43137"/>
                  </a:srgbClr>
                </a:outerShdw>
              </a:effectLst>
            </a:rPr>
            <a:t>طلب الله من إبراهيم أن يقدّم ابنه إسحاق ذبيحةً. ومن خلال تقديم ذبيحة بديلة، كُشفت له خطة الفداء العظيمة (تكوين 22: 1-3، 9-13).</a:t>
          </a:r>
          <a:endParaRPr lang="en-US" sz="2400" kern="1200" noProof="0" dirty="0">
            <a:effectLst>
              <a:outerShdw blurRad="38100" dist="38100" dir="2700000" algn="tl">
                <a:srgbClr val="000000">
                  <a:alpha val="43137"/>
                </a:srgbClr>
              </a:outerShdw>
            </a:effectLst>
          </a:endParaRPr>
        </a:p>
      </dsp:txBody>
      <dsp:txXfrm>
        <a:off x="0" y="4123555"/>
        <a:ext cx="4942345" cy="1249562"/>
      </dsp:txXfrm>
    </dsp:sp>
    <dsp:sp modelId="{8A842A48-1079-4542-94D2-33CB6B8C61FF}">
      <dsp:nvSpPr>
        <dsp:cNvPr id="0" name=""/>
        <dsp:cNvSpPr/>
      </dsp:nvSpPr>
      <dsp:spPr>
        <a:xfrm>
          <a:off x="4942345"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effectLst>
                <a:outerShdw blurRad="38100" dist="38100" dir="2700000" algn="tl">
                  <a:srgbClr val="000000">
                    <a:alpha val="43137"/>
                  </a:srgbClr>
                </a:outerShdw>
              </a:effectLst>
            </a:rPr>
            <a:t>في شكيم، وعده الله بأن نسله سيرث أرض كنعان (تكوين 12: 6-7).</a:t>
          </a:r>
          <a:endParaRPr lang="en-US" sz="2400" b="1" kern="1200" noProof="0" dirty="0">
            <a:effectLst>
              <a:outerShdw blurRad="38100" dist="38100" dir="2700000" algn="tl">
                <a:srgbClr val="000000">
                  <a:alpha val="43137"/>
                </a:srgbClr>
              </a:outerShdw>
            </a:effectLst>
          </a:endParaRPr>
        </a:p>
      </dsp:txBody>
      <dsp:txXfrm>
        <a:off x="0" y="0"/>
        <a:ext cx="4334262" cy="1158186"/>
      </dsp:txXfrm>
    </dsp:sp>
    <dsp:sp modelId="{FDBE7BA9-F2C9-492E-83BA-2EED7B3E52A1}">
      <dsp:nvSpPr>
        <dsp:cNvPr id="0" name=""/>
        <dsp:cNvSpPr/>
      </dsp:nvSpPr>
      <dsp:spPr>
        <a:xfrm>
          <a:off x="4334262"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t>في بيت إيل، جدّد الله عهده معه، وأخبره أن نسله سيكون مثل «تراب الأرض» (تكوين 13: 14-18).</a:t>
          </a:r>
          <a:endParaRPr lang="en-US" sz="2400" kern="1200" noProof="0" dirty="0">
            <a:effectLst>
              <a:outerShdw blurRad="38100" dist="38100" dir="2700000" algn="tl">
                <a:srgbClr val="000000">
                  <a:alpha val="59000"/>
                </a:srgbClr>
              </a:outerShdw>
            </a:effectLst>
          </a:endParaRPr>
        </a:p>
      </dsp:txBody>
      <dsp:txXfrm>
        <a:off x="0" y="1274004"/>
        <a:ext cx="4334262" cy="1158186"/>
      </dsp:txXfrm>
    </dsp:sp>
    <dsp:sp modelId="{64766CB8-A1C6-464D-9FA2-A493A09185E9}">
      <dsp:nvSpPr>
        <dsp:cNvPr id="0" name=""/>
        <dsp:cNvSpPr/>
      </dsp:nvSpPr>
      <dsp:spPr>
        <a:xfrm>
          <a:off x="4334262"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t>في ممرا، طمأنه الله بأن نسله سيكون كثيرًا كعدد النجوم. «فَآمَنَ أَبْرَامُ بِالرَّبِّ فَحَسِبَهَا لَهُ بِرًّا» (تكوين 15: 1-6).</a:t>
          </a:r>
          <a:endParaRPr lang="en-US" sz="2400" kern="1200" noProof="0" dirty="0">
            <a:effectLst>
              <a:outerShdw blurRad="38100" dist="38100" dir="2700000" algn="tl">
                <a:srgbClr val="000000">
                  <a:alpha val="59000"/>
                </a:srgbClr>
              </a:outerShdw>
            </a:effectLst>
          </a:endParaRPr>
        </a:p>
      </dsp:txBody>
      <dsp:txXfrm>
        <a:off x="0" y="2548009"/>
        <a:ext cx="4334262" cy="1461596"/>
      </dsp:txXfrm>
    </dsp:sp>
    <dsp:sp modelId="{EB2C40E9-8ADC-4E8F-B069-5B0EF8221EA8}">
      <dsp:nvSpPr>
        <dsp:cNvPr id="0" name=""/>
        <dsp:cNvSpPr/>
      </dsp:nvSpPr>
      <dsp:spPr>
        <a:xfrm>
          <a:off x="4334262"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785998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لم تكن دعوته جسدية، بل روحية (الآية 2).</a:t>
          </a:r>
          <a:endParaRPr lang="es-ES" sz="2000" kern="1200" dirty="0"/>
        </a:p>
      </dsp:txBody>
      <dsp:txXfrm>
        <a:off x="7859989" y="156973"/>
        <a:ext cx="2961245" cy="925389"/>
      </dsp:txXfrm>
    </dsp:sp>
    <dsp:sp modelId="{F6438344-8F0F-4DC4-B75E-CF562DB342BA}">
      <dsp:nvSpPr>
        <dsp:cNvPr id="0" name=""/>
        <dsp:cNvSpPr/>
      </dsp:nvSpPr>
      <dsp:spPr>
        <a:xfrm>
          <a:off x="10541336"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3934881"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كان مُحتقرًا، ومكسورًا، ومرفوضًا (العدد 3).</a:t>
          </a:r>
          <a:endParaRPr lang="es-ES" sz="2000" kern="1200" dirty="0"/>
        </a:p>
      </dsp:txBody>
      <dsp:txXfrm>
        <a:off x="3934881" y="156973"/>
        <a:ext cx="2961245" cy="925389"/>
      </dsp:txXfrm>
    </dsp:sp>
    <dsp:sp modelId="{7DF17FC3-A427-416A-9371-0A0113350C66}">
      <dsp:nvSpPr>
        <dsp:cNvPr id="0" name=""/>
        <dsp:cNvSpPr/>
      </dsp:nvSpPr>
      <dsp:spPr>
        <a:xfrm>
          <a:off x="6461262"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مع أنه شفى جموعًا كثيرة، فإنهم لم يقبلوه (العدد 4).</a:t>
          </a:r>
          <a:endParaRPr lang="es-ES" sz="2000" kern="1200" dirty="0"/>
        </a:p>
      </dsp:txBody>
      <dsp:txXfrm>
        <a:off x="0" y="156973"/>
        <a:ext cx="2961245" cy="925389"/>
      </dsp:txXfrm>
    </dsp:sp>
    <dsp:sp modelId="{24448896-CA1D-4883-BE3F-84CB5DDCC757}">
      <dsp:nvSpPr>
        <dsp:cNvPr id="0" name=""/>
        <dsp:cNvSpPr/>
      </dsp:nvSpPr>
      <dsp:spPr>
        <a:xfrm>
          <a:off x="2517370"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785998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من خلال موته على الصليب، وفّر لنا الخلاص (الآية 5).</a:t>
          </a:r>
          <a:endParaRPr lang="es-ES" sz="2000" kern="1200" dirty="0"/>
        </a:p>
      </dsp:txBody>
      <dsp:txXfrm>
        <a:off x="7859989" y="1321935"/>
        <a:ext cx="2961245" cy="925389"/>
      </dsp:txXfrm>
    </dsp:sp>
    <dsp:sp modelId="{5BA0408C-669B-45DF-995D-F2F35FC9DD3D}">
      <dsp:nvSpPr>
        <dsp:cNvPr id="0" name=""/>
        <dsp:cNvSpPr/>
      </dsp:nvSpPr>
      <dsp:spPr>
        <a:xfrm>
          <a:off x="10541355" y="1197800"/>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3934881"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وضع الله عليه جميع خطايانا (العدد 6).</a:t>
          </a:r>
          <a:endParaRPr lang="es-ES" sz="2000" kern="1200" dirty="0"/>
        </a:p>
      </dsp:txBody>
      <dsp:txXfrm>
        <a:off x="3934881" y="1321935"/>
        <a:ext cx="2961245" cy="925389"/>
      </dsp:txXfrm>
    </dsp:sp>
    <dsp:sp modelId="{AE878031-4BBF-4EF4-9556-33969B6A0D0E}">
      <dsp:nvSpPr>
        <dsp:cNvPr id="0" name=""/>
        <dsp:cNvSpPr/>
      </dsp:nvSpPr>
      <dsp:spPr>
        <a:xfrm>
          <a:off x="6461262"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لم يدافع عن نفسه أمام متهميه (العدد 7).</a:t>
          </a:r>
          <a:endParaRPr lang="es-ES" sz="2000" kern="1200" dirty="0"/>
        </a:p>
      </dsp:txBody>
      <dsp:txXfrm>
        <a:off x="0" y="1321935"/>
        <a:ext cx="2961245" cy="925389"/>
      </dsp:txXfrm>
    </dsp:sp>
    <dsp:sp modelId="{A3375F40-8DD6-4373-81D7-EE4B422B8BEF}">
      <dsp:nvSpPr>
        <dsp:cNvPr id="0" name=""/>
        <dsp:cNvSpPr/>
      </dsp:nvSpPr>
      <dsp:spPr>
        <a:xfrm>
          <a:off x="2517370"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785998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حُوكم وأُدين بالموت </a:t>
          </a:r>
          <a:br>
            <a:rPr lang="es-ES" sz="2000" b="1" kern="1200" dirty="0"/>
          </a:br>
          <a:r>
            <a:rPr lang="ar-SA" sz="2000" b="1" kern="1200" dirty="0"/>
            <a:t>(الآية 8).</a:t>
          </a:r>
          <a:endParaRPr lang="es-ES" sz="2000" kern="1200" dirty="0"/>
        </a:p>
      </dsp:txBody>
      <dsp:txXfrm>
        <a:off x="7859989" y="2486898"/>
        <a:ext cx="2961245" cy="925389"/>
      </dsp:txXfrm>
    </dsp:sp>
    <dsp:sp modelId="{5237D0B7-7F65-4461-9797-CB2C5C38E1A5}">
      <dsp:nvSpPr>
        <dsp:cNvPr id="0" name=""/>
        <dsp:cNvSpPr/>
      </dsp:nvSpPr>
      <dsp:spPr>
        <a:xfrm>
          <a:off x="10541355" y="2362762"/>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3934881"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دُفِنَ مع الأغنياء (العدد 9أ).</a:t>
          </a:r>
          <a:endParaRPr lang="es-ES" sz="2000" kern="1200" dirty="0"/>
        </a:p>
      </dsp:txBody>
      <dsp:txXfrm>
        <a:off x="3934881" y="2486898"/>
        <a:ext cx="2961245" cy="925389"/>
      </dsp:txXfrm>
    </dsp:sp>
    <dsp:sp modelId="{12656DD7-776A-4FBB-B7F0-7C60A02F2F49}">
      <dsp:nvSpPr>
        <dsp:cNvPr id="0" name=""/>
        <dsp:cNvSpPr/>
      </dsp:nvSpPr>
      <dsp:spPr>
        <a:xfrm>
          <a:off x="6461262"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لم يرتكب أي خطية قط (العدد 9ب).</a:t>
          </a:r>
          <a:endParaRPr lang="es-ES" sz="2000" kern="1200" dirty="0"/>
        </a:p>
      </dsp:txBody>
      <dsp:txXfrm>
        <a:off x="0" y="2486898"/>
        <a:ext cx="2961245" cy="925389"/>
      </dsp:txXfrm>
    </dsp:sp>
    <dsp:sp modelId="{5B87B8EE-EC59-410A-BC31-2F01366AE4A7}">
      <dsp:nvSpPr>
        <dsp:cNvPr id="0" name=""/>
        <dsp:cNvSpPr/>
      </dsp:nvSpPr>
      <dsp:spPr>
        <a:xfrm>
          <a:off x="2517370"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785998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قام من بين الأموات بعد موته الكفّاري (الآية 10).</a:t>
          </a:r>
          <a:endParaRPr lang="es-ES" sz="2000" kern="1200" dirty="0"/>
        </a:p>
      </dsp:txBody>
      <dsp:txXfrm>
        <a:off x="7859989" y="3651860"/>
        <a:ext cx="2961245" cy="925389"/>
      </dsp:txXfrm>
    </dsp:sp>
    <dsp:sp modelId="{221F4DF1-C4D6-463F-A71F-CFB4A107A606}">
      <dsp:nvSpPr>
        <dsp:cNvPr id="0" name=""/>
        <dsp:cNvSpPr/>
      </dsp:nvSpPr>
      <dsp:spPr>
        <a:xfrm>
          <a:off x="10541355" y="3527724"/>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3934881"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وفي يومٍ ما سيعيش مع الذين افتداهم (العدد 11)</a:t>
          </a:r>
          <a:endParaRPr lang="es-ES" sz="2000" kern="1200" dirty="0"/>
        </a:p>
      </dsp:txBody>
      <dsp:txXfrm>
        <a:off x="3934881" y="3651860"/>
        <a:ext cx="2961245" cy="925389"/>
      </dsp:txXfrm>
    </dsp:sp>
    <dsp:sp modelId="{CD8BC6EB-CBE6-4AFE-872D-39830C0A1935}">
      <dsp:nvSpPr>
        <dsp:cNvPr id="0" name=""/>
        <dsp:cNvSpPr/>
      </dsp:nvSpPr>
      <dsp:spPr>
        <a:xfrm>
          <a:off x="6461262"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626797" bIns="76200" numCol="1" spcCol="1270" anchor="ctr" anchorCtr="0">
          <a:noAutofit/>
        </a:bodyPr>
        <a:lstStyle/>
        <a:p>
          <a:pPr marL="0" lvl="0" indent="0" algn="r" defTabSz="889000" rtl="1">
            <a:lnSpc>
              <a:spcPct val="90000"/>
            </a:lnSpc>
            <a:spcBef>
              <a:spcPct val="0"/>
            </a:spcBef>
            <a:spcAft>
              <a:spcPct val="35000"/>
            </a:spcAft>
            <a:buNone/>
          </a:pPr>
          <a:r>
            <a:rPr lang="ar-SA" sz="2000" b="1" kern="1200" dirty="0"/>
            <a:t>وفي الوقت نفسه، يشفع من أجلنا (العدد 12).</a:t>
          </a:r>
          <a:endParaRPr lang="es-ES" sz="2000" kern="1200" dirty="0"/>
        </a:p>
      </dsp:txBody>
      <dsp:txXfrm>
        <a:off x="0" y="3651860"/>
        <a:ext cx="2961245" cy="925389"/>
      </dsp:txXfrm>
    </dsp:sp>
    <dsp:sp modelId="{A6C372CA-8BFD-4004-8FB0-0CAC06FFF0DA}">
      <dsp:nvSpPr>
        <dsp:cNvPr id="0" name=""/>
        <dsp:cNvSpPr/>
      </dsp:nvSpPr>
      <dsp:spPr>
        <a:xfrm>
          <a:off x="2517370"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954107"/>
          </a:xfrm>
          <a:prstGeom prst="rect">
            <a:avLst/>
          </a:prstGeom>
          <a:noFill/>
        </p:spPr>
        <p:txBody>
          <a:bodyPr wrap="square" rtlCol="0">
            <a:spAutoFit/>
          </a:bodyPr>
          <a:lstStyle/>
          <a:p>
            <a:pPr algn="ctr" rtl="1">
              <a:spcBef>
                <a:spcPts val="600"/>
              </a:spcBef>
            </a:pPr>
            <a:r>
              <a:rPr lang="ar-SA" sz="5600" b="1" noProof="0" dirty="0">
                <a:ln w="10160">
                  <a:solidFill>
                    <a:schemeClr val="accent5"/>
                  </a:solidFill>
                  <a:prstDash val="solid"/>
                </a:ln>
                <a:solidFill>
                  <a:srgbClr val="FFFFFF"/>
                </a:solidFill>
                <a:effectLst>
                  <a:outerShdw blurRad="38100" dist="22860" dir="5400000" algn="tl" rotWithShape="0">
                    <a:srgbClr val="000000"/>
                  </a:outerShdw>
                </a:effectLst>
              </a:rPr>
              <a:t>دعوة اللّه لأنبِيائه </a:t>
            </a:r>
            <a:endParaRPr lang="en-US" sz="5600" b="1" noProof="0" dirty="0">
              <a:ln w="10160">
                <a:solidFill>
                  <a:schemeClr val="accent5"/>
                </a:solidFill>
                <a:prstDash val="solid"/>
              </a:ln>
              <a:solidFill>
                <a:srgbClr val="FFFFFF"/>
              </a:solidFill>
              <a:effectLst>
                <a:outerShdw blurRad="38100" dist="22860" dir="5400000" algn="tl" rotWithShape="0">
                  <a:srgbClr val="000000"/>
                </a:outerShdw>
              </a:effectLst>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rtl="1"/>
            <a:r>
              <a:rPr lang="ar-SA" sz="1600" b="1">
                <a:solidFill>
                  <a:srgbClr val="145423"/>
                </a:solidFill>
              </a:rPr>
              <a:t>الدرس الثاني ليوم 10 أكتوبر 2026</a:t>
            </a:r>
            <a:endParaRPr lang="en-US" sz="1600" b="1" noProof="0" dirty="0">
              <a:solidFill>
                <a:srgbClr val="145423"/>
              </a:solidFill>
            </a:endParaRP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185214"/>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rtl="1">
              <a:defRPr/>
            </a:pPr>
            <a:r>
              <a:rPr lang="en-US" sz="2800" b="1" i="0" dirty="0">
                <a:solidFill>
                  <a:srgbClr val="156082">
                    <a:lumMod val="75000"/>
                  </a:srgbClr>
                </a:solidFill>
                <a:effectLst/>
                <a:latin typeface="Comic Sans MS" panose="030F0702030302020204" pitchFamily="66" charset="0"/>
              </a:rPr>
              <a:t>)</a:t>
            </a:r>
            <a:r>
              <a:rPr lang="ar-SA" sz="2800" b="1" i="0" dirty="0">
                <a:solidFill>
                  <a:srgbClr val="121212"/>
                </a:solidFill>
                <a:effectLst/>
                <a:latin typeface="Source Serif Pro" panose="02040603050405020204" pitchFamily="18" charset="0"/>
              </a:rPr>
              <a:t>وَسَمِعْتُ صَوْتَ الرَّبِّ يَقُولُ: «مَنْ أُرْسِلُ، وَمَنْ يَذْهَبُ مِنْ أَجْلِنَا؟» عِنْدَئِذٍ قُلْتُ: </a:t>
            </a:r>
            <a:endParaRPr lang="fr-FR" sz="2800" b="1" i="0" dirty="0">
              <a:solidFill>
                <a:srgbClr val="121212"/>
              </a:solidFill>
              <a:effectLst/>
              <a:latin typeface="Source Serif Pro" panose="02040603050405020204" pitchFamily="18" charset="0"/>
            </a:endParaRPr>
          </a:p>
          <a:p>
            <a:pPr lvl="0" algn="ctr" rtl="1">
              <a:defRPr/>
            </a:pPr>
            <a:r>
              <a:rPr lang="ar-SA" sz="2800" b="1" i="0" dirty="0">
                <a:solidFill>
                  <a:srgbClr val="121212"/>
                </a:solidFill>
                <a:effectLst/>
                <a:latin typeface="Source Serif Pro" panose="02040603050405020204" pitchFamily="18" charset="0"/>
              </a:rPr>
              <a:t>«هَا أَنَا أَرْسِلْنِي»</a:t>
            </a:r>
            <a:r>
              <a:rPr lang="fr-FR" sz="2800" b="1" i="0" dirty="0">
                <a:solidFill>
                  <a:srgbClr val="121212"/>
                </a:solidFill>
                <a:effectLst/>
                <a:latin typeface="Source Serif Pro" panose="02040603050405020204" pitchFamily="18" charset="0"/>
              </a:rPr>
              <a:t>(</a:t>
            </a:r>
            <a:r>
              <a:rPr lang="ar-SA" sz="2800" b="1" i="0" dirty="0">
                <a:solidFill>
                  <a:srgbClr val="121212"/>
                </a:solidFill>
                <a:effectLst/>
                <a:latin typeface="Source Serif Pro" panose="02040603050405020204" pitchFamily="18" charset="0"/>
              </a:rPr>
              <a:t>.</a:t>
            </a:r>
            <a:br>
              <a:rPr kumimoji="0" lang="en-US" sz="2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lang="ar-SA" sz="2000" dirty="0">
                <a:solidFill>
                  <a:srgbClr val="156082">
                    <a:lumMod val="75000"/>
                  </a:srgbClr>
                </a:solidFill>
                <a:latin typeface="Comic Sans MS" panose="030F0702030302020204" pitchFamily="66" charset="0"/>
              </a:rPr>
              <a:t>إشعياء </a:t>
            </a:r>
            <a:r>
              <a:rPr lang="fr-FR" sz="2000" dirty="0">
                <a:solidFill>
                  <a:srgbClr val="156082">
                    <a:lumMod val="75000"/>
                  </a:srgbClr>
                </a:solidFill>
                <a:latin typeface="Comic Sans MS" panose="030F0702030302020204" pitchFamily="66" charset="0"/>
              </a:rPr>
              <a:t>(8:6)</a:t>
            </a:r>
            <a:endParaRPr kumimoji="0" lang="en-US" sz="2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5274309" y="3436476"/>
            <a:ext cx="6205855" cy="3354765"/>
          </a:xfrm>
          <a:prstGeom prst="rect">
            <a:avLst/>
          </a:prstGeom>
          <a:noFill/>
        </p:spPr>
        <p:txBody>
          <a:bodyPr wrap="square" rtlCol="0">
            <a:spAutoFit/>
            <a:scene3d>
              <a:camera prst="orthographicFront"/>
              <a:lightRig rig="threePt" dir="t"/>
            </a:scene3d>
            <a:sp3d extrusionH="57150">
              <a:bevelT w="38100" h="38100"/>
            </a:sp3d>
          </a:bodyPr>
          <a:lstStyle/>
          <a:p>
            <a:pPr algn="r" rtl="1">
              <a:lnSpc>
                <a:spcPct val="150000"/>
              </a:lnSpc>
            </a:pPr>
            <a:r>
              <a:rPr lang="ar-SA" sz="2800" b="1" dirty="0">
                <a:solidFill>
                  <a:schemeClr val="accent6"/>
                </a:solidFill>
              </a:rPr>
              <a:t>إبراهيم</a:t>
            </a:r>
            <a:r>
              <a:rPr lang="ar-SA" sz="2000" b="1" dirty="0"/>
              <a:t>: نبيّ العهد</a:t>
            </a:r>
          </a:p>
          <a:p>
            <a:pPr algn="r" rtl="1">
              <a:lnSpc>
                <a:spcPct val="150000"/>
              </a:lnSpc>
            </a:pPr>
            <a:r>
              <a:rPr lang="ar-SA" sz="2800" b="1" dirty="0">
                <a:solidFill>
                  <a:schemeClr val="tx2"/>
                </a:solidFill>
              </a:rPr>
              <a:t>إيليّا</a:t>
            </a:r>
            <a:r>
              <a:rPr lang="ar-SA" sz="2000" b="1" dirty="0"/>
              <a:t>: نبيّ الإصلاح والاسترداد</a:t>
            </a:r>
          </a:p>
          <a:p>
            <a:pPr algn="r" rtl="1">
              <a:lnSpc>
                <a:spcPct val="150000"/>
              </a:lnSpc>
            </a:pPr>
            <a:r>
              <a:rPr lang="ar-SA" sz="2800" b="1" dirty="0">
                <a:solidFill>
                  <a:schemeClr val="bg2">
                    <a:lumMod val="75000"/>
                  </a:schemeClr>
                </a:solidFill>
              </a:rPr>
              <a:t>إشعياء</a:t>
            </a:r>
            <a:r>
              <a:rPr lang="ar-SA" sz="2000" b="1" dirty="0"/>
              <a:t>: نبيّ </a:t>
            </a:r>
            <a:r>
              <a:rPr lang="ar-SA" sz="2000" b="1" dirty="0" err="1"/>
              <a:t>المسيّا</a:t>
            </a:r>
            <a:endParaRPr lang="ar-SA" sz="2000" b="1" dirty="0"/>
          </a:p>
          <a:p>
            <a:pPr algn="r" rtl="1">
              <a:lnSpc>
                <a:spcPct val="150000"/>
              </a:lnSpc>
            </a:pPr>
            <a:r>
              <a:rPr lang="ar-SA" sz="2800" b="1" dirty="0">
                <a:solidFill>
                  <a:schemeClr val="accent2"/>
                </a:solidFill>
              </a:rPr>
              <a:t>دانيال</a:t>
            </a:r>
            <a:r>
              <a:rPr lang="ar-SA" sz="2000" b="1" dirty="0"/>
              <a:t>: نبيّ المستقبل</a:t>
            </a:r>
          </a:p>
          <a:p>
            <a:pPr marL="1619250" indent="-1619250" algn="r" rtl="1"/>
            <a:r>
              <a:rPr lang="ar-SA" sz="2400" b="1" dirty="0">
                <a:solidFill>
                  <a:schemeClr val="accent5">
                    <a:lumMod val="60000"/>
                    <a:lumOff val="40000"/>
                  </a:schemeClr>
                </a:solidFill>
              </a:rPr>
              <a:t>يوحنا المعمدان</a:t>
            </a:r>
            <a:r>
              <a:rPr lang="ar-SA" sz="2000" b="1" dirty="0"/>
              <a:t>: النبيّ السابق لمجيء المسيح </a:t>
            </a:r>
            <a:br>
              <a:rPr lang="es-ES" sz="2000" b="1" dirty="0"/>
            </a:br>
            <a:r>
              <a:rPr lang="ar-SA" sz="2000" b="1" dirty="0"/>
              <a:t>(الممهِّد للطريق أمامه)</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50044"/>
            <a:ext cx="8801101" cy="830997"/>
          </a:xfrm>
          <a:prstGeom prst="rect">
            <a:avLst/>
          </a:prstGeom>
          <a:noFill/>
        </p:spPr>
        <p:txBody>
          <a:bodyPr wrap="square" rtlCol="0">
            <a:spAutoFit/>
          </a:bodyPr>
          <a:lstStyle/>
          <a:p>
            <a:pPr algn="r" rtl="1">
              <a:spcBef>
                <a:spcPts val="600"/>
              </a:spcBef>
            </a:pPr>
            <a:r>
              <a:rPr lang="ar-SA" sz="2400" b="1" dirty="0"/>
              <a:t>تفصل حوالي 1900 سنة بين إبراهيم (أول نبي في العهد القديم) ويوحنا المعمدان (أول نبي في العهد الجديد).</a:t>
            </a:r>
            <a:endParaRPr lang="en-US" sz="2400" b="1" noProof="0" dirty="0"/>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years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rtl="1"/>
              <a:r>
                <a:rPr lang="ar-SA" sz="1400" b="1" dirty="0">
                  <a:solidFill>
                    <a:schemeClr val="bg1"/>
                  </a:solidFill>
                  <a:effectLst>
                    <a:outerShdw blurRad="38100" dist="38100" dir="2700000" algn="tl">
                      <a:srgbClr val="000000">
                        <a:alpha val="43137"/>
                      </a:srgbClr>
                    </a:outerShdw>
                  </a:effectLst>
                </a:rPr>
                <a:t>إبراهام
القرن التاسع عشر قبل الميلاد</a:t>
              </a:r>
              <a:endParaRPr lang="en-US" sz="14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523220"/>
            </a:xfrm>
            <a:prstGeom prst="rect">
              <a:avLst/>
            </a:prstGeom>
            <a:noFill/>
          </p:spPr>
          <p:txBody>
            <a:bodyPr wrap="square" rtlCol="0">
              <a:spAutoFit/>
            </a:bodyPr>
            <a:lstStyle/>
            <a:p>
              <a:pPr algn="ctr" rtl="1"/>
              <a:r>
                <a:rPr lang="ar-SA" sz="1400" b="1" dirty="0">
                  <a:solidFill>
                    <a:schemeClr val="bg1"/>
                  </a:solidFill>
                  <a:effectLst>
                    <a:outerShdw blurRad="38100" dist="38100" dir="2700000" algn="tl">
                      <a:srgbClr val="000000">
                        <a:alpha val="43137"/>
                      </a:srgbClr>
                    </a:outerShdw>
                  </a:effectLst>
                </a:rPr>
                <a:t>يوحنا المعمدان
القرن الأول الميلادي</a:t>
              </a:r>
              <a:endParaRPr lang="en-US" sz="1400" b="1" noProof="0" dirty="0">
                <a:solidFill>
                  <a:schemeClr val="bg1"/>
                </a:solidFill>
                <a:effectLst>
                  <a:outerShdw blurRad="38100" dist="38100" dir="2700000" algn="tl">
                    <a:srgbClr val="000000">
                      <a:alpha val="43137"/>
                    </a:srgbClr>
                  </a:outerShdw>
                </a:effectLst>
              </a:endParaRP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436387">
            <a:off x="11521066" y="3715352"/>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539311">
            <a:off x="11497645" y="4314731"/>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800000">
            <a:off x="11497645" y="491411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348008">
            <a:off x="11517952" y="5513489"/>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420105">
            <a:off x="11529415" y="6112868"/>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926734"/>
            <a:ext cx="8786814" cy="461665"/>
          </a:xfrm>
          <a:prstGeom prst="rect">
            <a:avLst/>
          </a:prstGeom>
          <a:noFill/>
        </p:spPr>
        <p:txBody>
          <a:bodyPr wrap="square">
            <a:spAutoFit/>
          </a:bodyPr>
          <a:lstStyle/>
          <a:p>
            <a:pPr lvl="0" algn="r" rtl="1">
              <a:spcBef>
                <a:spcPts val="600"/>
              </a:spcBef>
              <a:defRPr/>
            </a:pPr>
            <a:r>
              <a:rPr lang="ar-SA" sz="2400" b="1" dirty="0"/>
              <a:t>كيف تم اختيار هؤلاء الأنبياء؟ وكيف استجابوا لدعوتهم النبوية؟</a:t>
            </a:r>
            <a:endParaRPr lang="en-US" sz="2400" b="1" noProof="0" dirty="0">
              <a:solidFill>
                <a:prstClr val="black"/>
              </a:solidFill>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967838"/>
            <a:ext cx="8786814" cy="830997"/>
          </a:xfrm>
          <a:prstGeom prst="rect">
            <a:avLst/>
          </a:prstGeom>
          <a:noFill/>
        </p:spPr>
        <p:txBody>
          <a:bodyPr wrap="square">
            <a:spAutoFit/>
          </a:bodyPr>
          <a:lstStyle/>
          <a:p>
            <a:pPr lvl="0" algn="r" rtl="1">
              <a:spcBef>
                <a:spcPts val="600"/>
              </a:spcBef>
              <a:defRPr/>
            </a:pPr>
            <a:r>
              <a:rPr lang="ar-SA" sz="2400" b="1" dirty="0"/>
              <a:t>وخلال هذه الفترة، دُعي أنبياء آخرون لإعادة الشعب إلى الشركة مع الله، والمحافظة على انتظار مجيء </a:t>
            </a:r>
            <a:r>
              <a:rPr lang="ar-SA" sz="2400" b="1" dirty="0" err="1"/>
              <a:t>المسيّا</a:t>
            </a:r>
            <a:r>
              <a:rPr lang="ar-SA" sz="2400" b="1" dirty="0"/>
              <a:t>. بل إن بعضهم أعلنوا حتى عن الوقت المحدد لمجيء </a:t>
            </a:r>
            <a:r>
              <a:rPr lang="ar-SA" sz="2400" b="1" dirty="0" err="1"/>
              <a:t>المسيّا</a:t>
            </a:r>
            <a:r>
              <a:rPr lang="ar-SA" sz="2400" b="1" dirty="0"/>
              <a:t>.</a:t>
            </a:r>
            <a:endParaRPr lang="en-US" sz="2400" b="1" noProof="0" dirty="0">
              <a:solidFill>
                <a:prstClr val="black"/>
              </a:solidFill>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1008941"/>
            <a:ext cx="8801100" cy="830997"/>
          </a:xfrm>
          <a:prstGeom prst="rect">
            <a:avLst/>
          </a:prstGeom>
          <a:noFill/>
        </p:spPr>
        <p:txBody>
          <a:bodyPr wrap="square">
            <a:spAutoFit/>
          </a:bodyPr>
          <a:lstStyle/>
          <a:p>
            <a:pPr lvl="0" algn="r" rtl="1">
              <a:spcBef>
                <a:spcPts val="600"/>
              </a:spcBef>
              <a:defRPr/>
            </a:pPr>
            <a:r>
              <a:rPr lang="ar-SA" sz="2400" b="1" dirty="0"/>
              <a:t>أعلن الأول عن العهد من خلال «النسل»، بينما أعلن الثاني عن مجيء «النسل» (يسوع)، الذي سيُتمّم العهد الموعود به.</a:t>
            </a:r>
            <a:endParaRPr lang="en-US" sz="2400" b="1" noProof="0" dirty="0">
              <a:solidFill>
                <a:prstClr val="black"/>
              </a:solidFill>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2"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2"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righ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2"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2"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righ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2"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2"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righ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2"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2"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righ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2"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2"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righ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4699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defPPr>
              <a:defRPr lang="es-ES"/>
            </a:defPPr>
            <a:lvl1pPr algn="ctr">
              <a:defRPr sz="4400" b="1" spc="300">
                <a:ln/>
                <a:solidFill>
                  <a:schemeClr val="accent3"/>
                </a:solidFill>
                <a:effectLst>
                  <a:outerShdw blurRad="50800" dist="63500" dir="13320000" algn="ctr" rotWithShape="0">
                    <a:schemeClr val="bg1"/>
                  </a:outerShdw>
                </a:effectLst>
              </a:defRPr>
            </a:lvl1pPr>
          </a:lstStyle>
          <a:p>
            <a:r>
              <a:rPr lang="ar-SA"/>
              <a:t>إبراهيم: نبي العهد</a:t>
            </a:r>
            <a:endParaRPr lang="en-US" dirty="0"/>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369332"/>
          </a:xfrm>
          <a:prstGeom prst="rect">
            <a:avLst/>
          </a:prstGeom>
          <a:noFill/>
        </p:spPr>
        <p:txBody>
          <a:bodyPr wrap="square">
            <a:spAutoFit/>
            <a:scene3d>
              <a:camera prst="orthographicFront"/>
              <a:lightRig rig="threePt" dir="t"/>
            </a:scene3d>
            <a:sp3d extrusionH="57150">
              <a:bevelT w="38100" h="38100"/>
            </a:sp3d>
          </a:bodyPr>
          <a:lstStyle/>
          <a:p>
            <a:pPr algn="ctr" rtl="1"/>
            <a:r>
              <a:rPr lang="en-US" b="1" noProof="0" dirty="0">
                <a:solidFill>
                  <a:schemeClr val="accent1">
                    <a:lumMod val="75000"/>
                  </a:schemeClr>
                </a:solidFill>
                <a:latin typeface="Comic Sans MS" panose="030F0702030302020204" pitchFamily="66" charset="0"/>
              </a:rPr>
              <a:t>“</a:t>
            </a:r>
            <a:r>
              <a:rPr lang="ar-SA" b="1" dirty="0"/>
              <a:t>وَقَالَ الرَّبُّ لأَبْرَامَ: «اتْرُكْ أَرْضَكَ وَعَشِيرَتَكَ وَبَيْتَ أَبِيكَ وَاذْهَبْ إِلَى الأَرْضِ الَّتِي أُرِيكَ</a:t>
            </a:r>
            <a:r>
              <a:rPr lang="en-US" b="1" noProof="0" dirty="0">
                <a:solidFill>
                  <a:schemeClr val="accent1">
                    <a:lumMod val="75000"/>
                  </a:schemeClr>
                </a:solidFill>
                <a:latin typeface="Comic Sans MS" panose="030F0702030302020204" pitchFamily="66" charset="0"/>
              </a:rPr>
              <a:t>” </a:t>
            </a:r>
            <a:r>
              <a:rPr lang="en-US" sz="1400" b="1" noProof="0" dirty="0">
                <a:latin typeface="Comic Sans MS" panose="030F0702030302020204" pitchFamily="66" charset="0"/>
              </a:rPr>
              <a:t>(</a:t>
            </a:r>
            <a:r>
              <a:rPr lang="ar-SA" sz="1400" b="1" dirty="0">
                <a:solidFill>
                  <a:schemeClr val="accent1">
                    <a:lumMod val="75000"/>
                  </a:schemeClr>
                </a:solidFill>
                <a:latin typeface="Comic Sans MS" panose="030F0702030302020204" pitchFamily="66" charset="0"/>
              </a:rPr>
              <a:t>سفر التكوين </a:t>
            </a:r>
            <a:r>
              <a:rPr lang="fr-FR" sz="1400" b="1" dirty="0">
                <a:solidFill>
                  <a:schemeClr val="accent1">
                    <a:lumMod val="75000"/>
                  </a:schemeClr>
                </a:solidFill>
                <a:latin typeface="Comic Sans MS" panose="030F0702030302020204" pitchFamily="66" charset="0"/>
              </a:rPr>
              <a:t>(1:12</a:t>
            </a:r>
            <a:r>
              <a:rPr lang="en-US" sz="1400" b="1" noProof="0" dirty="0">
                <a:solidFill>
                  <a:schemeClr val="accent1">
                    <a:lumMod val="75000"/>
                  </a:schemeClr>
                </a:solidFill>
                <a:latin typeface="Comic Sans MS" panose="030F0702030302020204" pitchFamily="66" charset="0"/>
              </a:rPr>
              <a:t>)</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0" y="1462682"/>
            <a:ext cx="6972299" cy="1200329"/>
          </a:xfrm>
          <a:prstGeom prst="rect">
            <a:avLst/>
          </a:prstGeom>
          <a:noFill/>
        </p:spPr>
        <p:txBody>
          <a:bodyPr wrap="square" rtlCol="0">
            <a:spAutoFit/>
          </a:bodyPr>
          <a:lstStyle/>
          <a:p>
            <a:pPr algn="r" rtl="1">
              <a:spcBef>
                <a:spcPts val="600"/>
              </a:spcBef>
            </a:pPr>
            <a:r>
              <a:rPr lang="ar-SA" sz="2400" b="1" dirty="0"/>
              <a:t>إبراهيم هو أول شخص يُطلق عليه لقب «نبيّ» (تكوين 20: 7). دعاه الله مباشرةً، وطلب منه أن يترك الوثنية والفساد الأخلاقي اللذين كانا يحيطان به، وأن يذهب إلى مكان لا يعرفه (تكوين 12: 1).</a:t>
            </a:r>
            <a:endParaRPr lang="en-US" sz="2400" b="1" noProof="0" dirty="0"/>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5943" r="5943"/>
          <a:stretch>
            <a:fillRect/>
          </a:stretch>
        </p:blipFill>
        <p:spPr>
          <a:xfrm>
            <a:off x="6991352" y="1387310"/>
            <a:ext cx="504985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133850" y="4676261"/>
            <a:ext cx="8058151" cy="1200329"/>
          </a:xfrm>
          <a:prstGeom prst="rect">
            <a:avLst/>
          </a:prstGeom>
          <a:noFill/>
        </p:spPr>
        <p:txBody>
          <a:bodyPr wrap="square">
            <a:spAutoFit/>
          </a:bodyPr>
          <a:lstStyle/>
          <a:p>
            <a:pPr algn="r" rtl="1"/>
            <a:r>
              <a:rPr lang="ar-SA" sz="2400" b="1" dirty="0"/>
              <a:t>كيف استجاب إبراهيم لهذه الدعوة؟</a:t>
            </a:r>
            <a:r>
              <a:rPr lang="es-ES" sz="2400" b="1" dirty="0"/>
              <a:t> </a:t>
            </a:r>
            <a:r>
              <a:rPr lang="ar-SA" sz="2400" b="1" dirty="0"/>
              <a:t>«بالإيمان، أطاع إبراهيم عندما دُعي أن يخرج إلى المكان الذي كان عتيدًا أن يأخذه ميراثًا، فخرج وهو لا يعلم إلى أين يأتي» (عبرانيين 11: 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71226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0" y="2509896"/>
            <a:ext cx="6972299" cy="1200329"/>
          </a:xfrm>
          <a:prstGeom prst="rect">
            <a:avLst/>
          </a:prstGeom>
          <a:noFill/>
        </p:spPr>
        <p:txBody>
          <a:bodyPr wrap="square">
            <a:spAutoFit/>
          </a:bodyPr>
          <a:lstStyle/>
          <a:p>
            <a:pPr lvl="0" algn="r" rtl="1">
              <a:spcBef>
                <a:spcPts val="600"/>
              </a:spcBef>
              <a:defRPr/>
            </a:pPr>
            <a:r>
              <a:rPr lang="ar-SA" sz="2400" b="1" dirty="0"/>
              <a:t>وقد رافقت هذه الدعوةَ عدةُ وعود. فسيباركه الله، ويجعل اسمه عظيمًا، وعن طريقه ستصل البركة إلى «جميع قبائل الأرض» </a:t>
            </a:r>
            <a:br>
              <a:rPr lang="es-ES" sz="2400" b="1" dirty="0"/>
            </a:br>
            <a:r>
              <a:rPr lang="ar-SA" sz="2400" b="1" dirty="0"/>
              <a:t>(تكوين 12: 2-3).</a:t>
            </a:r>
            <a:endParaRPr lang="en-US" sz="2400" b="1" noProof="0" dirty="0">
              <a:solidFill>
                <a:prstClr val="black"/>
              </a:solidFill>
            </a:endParaRP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400548" y="5730024"/>
            <a:ext cx="7791451" cy="1200329"/>
          </a:xfrm>
          <a:prstGeom prst="rect">
            <a:avLst/>
          </a:prstGeom>
          <a:noFill/>
        </p:spPr>
        <p:txBody>
          <a:bodyPr wrap="square">
            <a:spAutoFit/>
          </a:bodyPr>
          <a:lstStyle/>
          <a:p>
            <a:pPr lvl="0" algn="r" rtl="1">
              <a:spcBef>
                <a:spcPts val="600"/>
              </a:spcBef>
              <a:defRPr/>
            </a:pPr>
            <a:r>
              <a:rPr lang="ar-SA" sz="2400" b="1" dirty="0"/>
              <a:t>وبصفته نبيًّا، لم تكن دعوة إبراهيم هي الإعلان عن كارثة وشيكة الحدوث، بل كانت دعوته أن يُعرّف الناس بالإله الحقيقي، وأن يُعلن وعد الخلاص من خلال </a:t>
            </a:r>
            <a:r>
              <a:rPr lang="ar-SA" sz="2400" b="1" dirty="0" err="1"/>
              <a:t>المسيّا</a:t>
            </a:r>
            <a:r>
              <a:rPr lang="ar-SA" sz="2400" b="1" dirty="0"/>
              <a:t> (المسيح).</a:t>
            </a:r>
            <a:endParaRPr lang="en-US" sz="2400" b="1" noProof="0" dirty="0">
              <a:solidFill>
                <a:prstClr val="black"/>
              </a:solidFill>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righ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2"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1" y="-75485"/>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rtl="1"/>
            <a:r>
              <a:rPr lang="ar-SA" sz="4000" b="1" spc="300">
                <a:ln/>
                <a:solidFill>
                  <a:schemeClr val="accent3"/>
                </a:solidFill>
                <a:effectLst>
                  <a:outerShdw blurRad="50800" dist="63500" dir="13320000" algn="ctr" rotWithShape="0">
                    <a:schemeClr val="bg1"/>
                  </a:outerShdw>
                </a:effectLst>
              </a:rPr>
              <a:t>إبراهيم: نبي العهد</a:t>
            </a:r>
            <a:endParaRPr lang="en-US" sz="4000" b="1" spc="300" noProof="0" dirty="0">
              <a:ln/>
              <a:solidFill>
                <a:schemeClr val="accent3"/>
              </a:solidFill>
              <a:effectLst>
                <a:outerShdw blurRad="50800" dist="63500" dir="13320000" algn="ctr" rotWithShape="0">
                  <a:schemeClr val="bg1"/>
                </a:outerShdw>
              </a:effectLst>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795010"/>
            <a:ext cx="9486900" cy="369332"/>
          </a:xfrm>
          <a:prstGeom prst="rect">
            <a:avLst/>
          </a:prstGeom>
          <a:noFill/>
        </p:spPr>
        <p:txBody>
          <a:bodyPr wrap="square">
            <a:spAutoFit/>
            <a:scene3d>
              <a:camera prst="orthographicFront"/>
              <a:lightRig rig="threePt" dir="t"/>
            </a:scene3d>
            <a:sp3d extrusionH="57150">
              <a:bevelT w="38100" h="38100"/>
            </a:sp3d>
          </a:bodyPr>
          <a:lstStyle/>
          <a:p>
            <a:pPr algn="ctr" rtl="1"/>
            <a:r>
              <a:rPr lang="en-US" b="1" noProof="0" dirty="0">
                <a:solidFill>
                  <a:schemeClr val="accent1">
                    <a:lumMod val="75000"/>
                  </a:schemeClr>
                </a:solidFill>
                <a:latin typeface="Comic Sans MS" panose="030F0702030302020204" pitchFamily="66" charset="0"/>
              </a:rPr>
              <a:t>“</a:t>
            </a:r>
            <a:r>
              <a:rPr lang="ar-SA" b="1" dirty="0"/>
              <a:t>وَقَالَ الرَّبُّ لأَبْرَامَ: «اتْرُكْ أَرْضَكَ وَعَشِيرَتَكَ وَبَيْتَ أَبِيكَ وَاذْهَبْ إِلَى الأَرْضِ الَّتِي أُرِيكَ</a:t>
            </a:r>
            <a:r>
              <a:rPr lang="en-US" b="1" noProof="0" dirty="0">
                <a:solidFill>
                  <a:schemeClr val="accent1">
                    <a:lumMod val="75000"/>
                  </a:schemeClr>
                </a:solidFill>
                <a:latin typeface="Comic Sans MS" panose="030F0702030302020204" pitchFamily="66" charset="0"/>
              </a:rPr>
              <a:t>” </a:t>
            </a:r>
            <a:r>
              <a:rPr lang="en-US" sz="1400" b="1" noProof="0" dirty="0">
                <a:latin typeface="Comic Sans MS" panose="030F0702030302020204" pitchFamily="66" charset="0"/>
              </a:rPr>
              <a:t>(</a:t>
            </a:r>
            <a:r>
              <a:rPr lang="ar-SA" sz="1400" b="1" dirty="0">
                <a:solidFill>
                  <a:schemeClr val="accent1">
                    <a:lumMod val="75000"/>
                  </a:schemeClr>
                </a:solidFill>
                <a:latin typeface="Comic Sans MS" panose="030F0702030302020204" pitchFamily="66" charset="0"/>
              </a:rPr>
              <a:t>سفر التكوين </a:t>
            </a:r>
            <a:r>
              <a:rPr lang="fr-FR" sz="1400" b="1" dirty="0">
                <a:solidFill>
                  <a:schemeClr val="accent1">
                    <a:lumMod val="75000"/>
                  </a:schemeClr>
                </a:solidFill>
                <a:latin typeface="Comic Sans MS" panose="030F0702030302020204" pitchFamily="66" charset="0"/>
              </a:rPr>
              <a:t>(1:12</a:t>
            </a:r>
            <a:r>
              <a:rPr lang="en-US" sz="1400" b="1" noProof="0" dirty="0">
                <a:solidFill>
                  <a:schemeClr val="accent1">
                    <a:lumMod val="75000"/>
                  </a:schemeClr>
                </a:solidFill>
                <a:latin typeface="Comic Sans MS" panose="030F0702030302020204" pitchFamily="66" charset="0"/>
              </a:rPr>
              <a:t>)</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1101103325"/>
              </p:ext>
            </p:extLst>
          </p:nvPr>
        </p:nvGraphicFramePr>
        <p:xfrm>
          <a:off x="13335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3258710875"/>
              </p:ext>
            </p:extLst>
          </p:nvPr>
        </p:nvGraphicFramePr>
        <p:xfrm>
          <a:off x="6572247"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6819897" y="1424582"/>
            <a:ext cx="5400678" cy="1200329"/>
          </a:xfrm>
          <a:prstGeom prst="rect">
            <a:avLst/>
          </a:prstGeom>
          <a:noFill/>
        </p:spPr>
        <p:txBody>
          <a:bodyPr wrap="square">
            <a:spAutoFit/>
          </a:bodyPr>
          <a:lstStyle/>
          <a:p>
            <a:pPr algn="r" rtl="1">
              <a:spcBef>
                <a:spcPts val="600"/>
              </a:spcBef>
            </a:pPr>
            <a:r>
              <a:rPr lang="ar-SA" sz="2400" b="1" dirty="0"/>
              <a:t>أثناء إقامته في أرض كنعان، كانت لإبراهيم (الذي كان اسمه الأصلي أبرام) لقاءات عديدة مع الله، تلقّى خلالها رسائل مختلفة.</a:t>
            </a:r>
            <a:endParaRPr lang="en-US" sz="2400" b="1" noProof="0" dirty="0"/>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righ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righ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righ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2"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righ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2"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righ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2"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righ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2"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righ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261770"/>
            <a:ext cx="12192000" cy="982513"/>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rtl="1">
              <a:lnSpc>
                <a:spcPct val="150000"/>
              </a:lnSpc>
            </a:pPr>
            <a:r>
              <a:rPr lang="ar-SA" sz="4400" b="1" dirty="0">
                <a:solidFill>
                  <a:schemeClr val="bg1"/>
                </a:solidFill>
              </a:rPr>
              <a:t>إيليّا</a:t>
            </a:r>
            <a:r>
              <a:rPr lang="ar-SA" sz="3600" b="1" dirty="0">
                <a:solidFill>
                  <a:schemeClr val="bg1"/>
                </a:solidFill>
              </a:rPr>
              <a:t>: نبيّ الإصلاح والاسترداد</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5532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defPPr>
              <a:defRPr lang="es-ES"/>
            </a:defPPr>
            <a:lvl1pPr algn="ctr">
              <a:defRPr b="1">
                <a:solidFill>
                  <a:schemeClr val="accent3">
                    <a:lumMod val="75000"/>
                  </a:schemeClr>
                </a:solidFill>
                <a:latin typeface="Comic Sans MS" panose="030F0702030302020204" pitchFamily="66" charset="0"/>
              </a:defRPr>
            </a:lvl1pPr>
          </a:lstStyle>
          <a:p>
            <a:pPr rtl="1"/>
            <a:r>
              <a:rPr lang="en-US" dirty="0"/>
              <a:t>“</a:t>
            </a:r>
            <a:r>
              <a:rPr lang="ar-SA" dirty="0"/>
              <a:t>فَخَاطَبَ إيلِيَّا كُلَّ الشَّعْبِ وَقَالَ: «حَتَّى مَتَى تَتَرَدَّدُونَ كَالعُرْجِ بَيْنَ طَريِقَينِ؟ إنْ كَانَ يهوه هُوَ الإلَهُ الحَقِيقِيُّ، فَاتْبَعُوهُ! وَإنْ كَانَ البَعلُ هُوَ الإلَهُ الحَقِيقِيُّ، فَاتْبَعُوهُ!» فَلَمْ يَقُلِ الشَّعْبُ شَيْئً</a:t>
            </a:r>
            <a:r>
              <a:rPr lang="es-ES" dirty="0"/>
              <a:t>”</a:t>
            </a:r>
            <a:r>
              <a:rPr lang="ar-SA" dirty="0"/>
              <a:t> 1 ملوك 18: 21</a:t>
            </a:r>
            <a:endParaRPr lang="en-US" dirty="0"/>
          </a:p>
        </p:txBody>
      </p:sp>
      <p:sp>
        <p:nvSpPr>
          <p:cNvPr id="5" name="CuadroTexto 4">
            <a:extLst>
              <a:ext uri="{FF2B5EF4-FFF2-40B4-BE49-F238E27FC236}">
                <a16:creationId xmlns:a16="http://schemas.microsoft.com/office/drawing/2014/main" id="{298A78E7-6F19-B481-A30C-209A60FE6CF4}"/>
              </a:ext>
            </a:extLst>
          </p:cNvPr>
          <p:cNvSpPr txBox="1"/>
          <p:nvPr/>
        </p:nvSpPr>
        <p:spPr>
          <a:xfrm>
            <a:off x="2039965" y="1354500"/>
            <a:ext cx="6591978" cy="1569660"/>
          </a:xfrm>
          <a:prstGeom prst="rect">
            <a:avLst/>
          </a:prstGeom>
          <a:noFill/>
        </p:spPr>
        <p:txBody>
          <a:bodyPr wrap="square" rtlCol="0">
            <a:spAutoFit/>
          </a:bodyPr>
          <a:lstStyle/>
          <a:p>
            <a:pPr algn="r" rtl="1">
              <a:spcBef>
                <a:spcPts val="600"/>
              </a:spcBef>
            </a:pPr>
            <a:r>
              <a:rPr lang="ar-SA" sz="2400" b="1" dirty="0"/>
              <a:t>قاد أخاب </a:t>
            </a:r>
            <a:r>
              <a:rPr lang="ar-SA" sz="2400" b="1" dirty="0" err="1"/>
              <a:t>وإيزابل</a:t>
            </a:r>
            <a:r>
              <a:rPr lang="ar-SA" sz="2400" b="1" dirty="0"/>
              <a:t> شعب إسرائيل إلى ارتداد خطير. ولم يكن يخدم الله سوى عدد قليل، بينما كان الباقون يعبدون البعل </a:t>
            </a:r>
            <a:r>
              <a:rPr lang="ar-SA" sz="2400" b="1" dirty="0" err="1"/>
              <a:t>وعشتاروت</a:t>
            </a:r>
            <a:r>
              <a:rPr lang="ar-SA" sz="2400" b="1" dirty="0"/>
              <a:t> وآلهة أخرى. وفي هذا السياق، دعا الله النبي إيليا لإعادة العلاقة بينه وبين شعبه المختار (1 ملوك 17: 1).</a:t>
            </a:r>
            <a:endParaRPr lang="en-US" sz="2400" b="1" noProof="0" dirty="0"/>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487187" y="1531899"/>
            <a:ext cx="3644199"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790701" y="4339320"/>
            <a:ext cx="6841242" cy="1200329"/>
          </a:xfrm>
          <a:prstGeom prst="rect">
            <a:avLst/>
          </a:prstGeom>
          <a:noFill/>
        </p:spPr>
        <p:txBody>
          <a:bodyPr wrap="square">
            <a:spAutoFit/>
          </a:bodyPr>
          <a:lstStyle/>
          <a:p>
            <a:pPr algn="r" rtl="1">
              <a:spcBef>
                <a:spcPts val="600"/>
              </a:spcBef>
            </a:pPr>
            <a:r>
              <a:rPr lang="ar-SA" sz="2400" b="1" dirty="0"/>
              <a:t>إن رسالة النبي إيليا — أي ترك عبادة الأوثان والرجوع إلى الله — ستُعلن مرة أخرى بقوة قبل المجيء الثاني للمسيح. والهدف الأساسي منها هو إعادة المذبح العائلي إلى مكانه (ملاخي 4: 5-6).</a:t>
            </a:r>
            <a:endParaRPr lang="en-US" sz="2400" b="1" noProof="0" dirty="0"/>
          </a:p>
        </p:txBody>
      </p:sp>
      <p:sp>
        <p:nvSpPr>
          <p:cNvPr id="7" name="CuadroTexto 6">
            <a:extLst>
              <a:ext uri="{FF2B5EF4-FFF2-40B4-BE49-F238E27FC236}">
                <a16:creationId xmlns:a16="http://schemas.microsoft.com/office/drawing/2014/main" id="{868A092B-3EAB-D30B-D107-80943A7D0A37}"/>
              </a:ext>
            </a:extLst>
          </p:cNvPr>
          <p:cNvSpPr txBox="1"/>
          <p:nvPr/>
        </p:nvSpPr>
        <p:spPr>
          <a:xfrm>
            <a:off x="2108933" y="2836750"/>
            <a:ext cx="6523010" cy="1569660"/>
          </a:xfrm>
          <a:prstGeom prst="rect">
            <a:avLst/>
          </a:prstGeom>
          <a:noFill/>
        </p:spPr>
        <p:txBody>
          <a:bodyPr wrap="square">
            <a:spAutoFit/>
          </a:bodyPr>
          <a:lstStyle/>
          <a:p>
            <a:pPr lvl="0" algn="r" rtl="1">
              <a:spcBef>
                <a:spcPts val="600"/>
              </a:spcBef>
              <a:defRPr/>
            </a:pPr>
            <a:r>
              <a:rPr lang="ar-SA" sz="2400" b="1" dirty="0"/>
              <a:t>بعد عدة سنوات من الجفاف، دعا إيليا إسرائيل إلى جبل الكرمل، وشجّعهم على الرجوع إلى الله، لكنهم لم يستجيبوا (1 ملوك 18: 21). وكان لا بد من حدوث معجزة لكي يدركوا من هو الإله الحقيقي (1 ملوك 18: 30-39).</a:t>
            </a:r>
            <a:endParaRPr lang="en-US" sz="2400" b="1" noProof="0" dirty="0">
              <a:solidFill>
                <a:prstClr val="black"/>
              </a:solidFill>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2144462" y="5625553"/>
            <a:ext cx="6487481" cy="1200329"/>
          </a:xfrm>
          <a:prstGeom prst="rect">
            <a:avLst/>
          </a:prstGeom>
          <a:noFill/>
        </p:spPr>
        <p:txBody>
          <a:bodyPr wrap="square">
            <a:spAutoFit/>
          </a:bodyPr>
          <a:lstStyle/>
          <a:p>
            <a:pPr lvl="0" algn="r" rtl="1">
              <a:spcBef>
                <a:spcPts val="600"/>
              </a:spcBef>
              <a:defRPr/>
            </a:pPr>
            <a:r>
              <a:rPr lang="ar-SA" sz="2400" b="1" dirty="0"/>
              <a:t>ومن خلال الأسرة، ستُستعاد العبادة في الكنيسة والمجتمعات والأمم. فمن سيُنجز هذا العمل؟ أنت وأنا؛ فنحن إيليا الذي يحتاج إليه المجتمع اليوم.</a:t>
            </a:r>
            <a:endParaRPr lang="en-US" sz="2400" b="1" noProof="0" dirty="0">
              <a:solidFill>
                <a:prstClr val="black"/>
              </a:solidFill>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righ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2"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righ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2"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righ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3520" y="0"/>
            <a:ext cx="12188480" cy="769441"/>
          </a:xfrm>
          <a:prstGeom prst="rect">
            <a:avLst/>
          </a:prstGeom>
          <a:noFill/>
        </p:spPr>
        <p:txBody>
          <a:bodyPr wrap="square">
            <a:spAutoFit/>
            <a:scene3d>
              <a:camera prst="orthographicFront"/>
              <a:lightRig rig="brightRoom" dir="t"/>
            </a:scene3d>
            <a:sp3d extrusionH="57150">
              <a:bevelT w="69850" h="38100" prst="cross"/>
            </a:sp3d>
          </a:bodyPr>
          <a:lstStyle>
            <a:defPPr>
              <a:defRPr lang="es-ES"/>
            </a:defPPr>
            <a:lvl1pPr marR="0" lvl="0" indent="0" algn="ctr" rtl="1" fontAlgn="auto">
              <a:lnSpc>
                <a:spcPct val="100000"/>
              </a:lnSpc>
              <a:spcBef>
                <a:spcPts val="0"/>
              </a:spcBef>
              <a:spcAft>
                <a:spcPts val="0"/>
              </a:spcAft>
              <a:buClrTx/>
              <a:buSzTx/>
              <a:buFontTx/>
              <a:buNone/>
              <a:tabLst/>
              <a:defRPr kumimoji="0" sz="4400" b="1" i="0" u="none" strike="noStrike" cap="none" spc="300" normalizeH="0" baseline="0">
                <a:ln w="12700" cmpd="sng">
                  <a:solidFill>
                    <a:srgbClr val="48CEE0"/>
                  </a:solidFill>
                  <a:prstDash val="solid"/>
                </a:ln>
                <a:gradFill>
                  <a:gsLst>
                    <a:gs pos="0">
                      <a:srgbClr val="48CEE0"/>
                    </a:gs>
                    <a:gs pos="4000">
                      <a:srgbClr val="48CEE0">
                        <a:lumMod val="60000"/>
                        <a:lumOff val="40000"/>
                      </a:srgbClr>
                    </a:gs>
                    <a:gs pos="87000">
                      <a:srgbClr val="48CEE0">
                        <a:lumMod val="20000"/>
                        <a:lumOff val="80000"/>
                      </a:srgbClr>
                    </a:gs>
                  </a:gsLst>
                  <a:lin ang="5400000"/>
                </a:gradFill>
                <a:effectLst>
                  <a:outerShdw blurRad="38100" dist="38100" dir="2700000" algn="tl">
                    <a:srgbClr val="000000">
                      <a:alpha val="43137"/>
                    </a:srgbClr>
                  </a:outerShdw>
                </a:effectLst>
                <a:uLnTx/>
                <a:uFillTx/>
                <a:latin typeface="Aptos" panose="02110004020202020204"/>
              </a:defRPr>
            </a:lvl1pPr>
          </a:lstStyle>
          <a:p>
            <a:r>
              <a:rPr lang="ar-SA"/>
              <a:t>إشعياء</a:t>
            </a:r>
            <a:r>
              <a:rPr lang="ar-SA" dirty="0"/>
              <a:t>: </a:t>
            </a:r>
            <a:r>
              <a:rPr lang="ar-SA"/>
              <a:t>نبيّ المسيّا</a:t>
            </a:r>
            <a:endParaRPr lang="ar-SA" dirty="0"/>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748327"/>
            <a:ext cx="9620250" cy="400110"/>
          </a:xfrm>
          <a:prstGeom prst="rect">
            <a:avLst/>
          </a:prstGeom>
          <a:noFill/>
        </p:spPr>
        <p:txBody>
          <a:bodyPr wrap="square">
            <a:spAutoFit/>
          </a:bodyPr>
          <a:lstStyle>
            <a:defPPr>
              <a:defRPr lang="es-ES"/>
            </a:defPPr>
            <a:lvl1pPr marR="0" lvl="0" indent="0" algn="ctr" rtl="1" fontAlgn="auto">
              <a:lnSpc>
                <a:spcPct val="100000"/>
              </a:lnSpc>
              <a:spcBef>
                <a:spcPts val="0"/>
              </a:spcBef>
              <a:spcAft>
                <a:spcPts val="0"/>
              </a:spcAft>
              <a:buClrTx/>
              <a:buSzTx/>
              <a:buFontTx/>
              <a:buNone/>
              <a:tabLst/>
              <a:defRPr kumimoji="0" b="1" i="0" u="none" strike="noStrike" cap="none" spc="0" normalizeH="0" baseline="0">
                <a:ln>
                  <a:noFill/>
                </a:ln>
                <a:solidFill>
                  <a:srgbClr val="CCCC00">
                    <a:lumMod val="40000"/>
                    <a:lumOff val="60000"/>
                  </a:srgbClr>
                </a:solidFill>
                <a:effectLst>
                  <a:outerShdw blurRad="38100" dist="38100" dir="2700000" algn="tl">
                    <a:srgbClr val="000000">
                      <a:alpha val="43137"/>
                    </a:srgbClr>
                  </a:outerShdw>
                </a:effectLst>
                <a:uLnTx/>
                <a:uFillTx/>
                <a:latin typeface="Comic Sans MS" panose="030F0702030302020204" pitchFamily="66" charset="0"/>
              </a:defRPr>
            </a:lvl1pPr>
          </a:lstStyle>
          <a:p>
            <a:r>
              <a:rPr lang="en-US"/>
              <a:t>“</a:t>
            </a:r>
            <a:r>
              <a:rPr lang="ar-SA" dirty="0"/>
              <a:t>كُلُّنَا كَغَنَمٍ شَرَدْنَا مِلْنَا كُلُّ وَاحِدٍ إِلَى سَبِيلِهِ، فَأَثْقَلَ الرَّبُّ كَاهِلَهُ بِإِثْمِ </a:t>
            </a:r>
            <a:r>
              <a:rPr lang="ar-SA"/>
              <a:t>جَمِيعِنَا.</a:t>
            </a:r>
            <a:r>
              <a:rPr lang="en-US"/>
              <a:t>.” </a:t>
            </a:r>
            <a:r>
              <a:rPr lang="ar-SA"/>
              <a:t>إشعياء </a:t>
            </a:r>
            <a:r>
              <a:rPr lang="fr-FR" dirty="0"/>
              <a:t>(</a:t>
            </a:r>
            <a:r>
              <a:rPr lang="fr-FR"/>
              <a:t>6:53)</a:t>
            </a:r>
            <a:endParaRPr lang="en-US" dirty="0"/>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5" y="1403928"/>
            <a:ext cx="6703267" cy="830997"/>
          </a:xfrm>
          <a:prstGeom prst="rect">
            <a:avLst/>
          </a:prstGeom>
          <a:noFill/>
        </p:spPr>
        <p:txBody>
          <a:bodyPr wrap="square" rtlCol="0">
            <a:spAutoFit/>
          </a:bodyPr>
          <a:lstStyle/>
          <a:p>
            <a:pPr algn="r" rtl="1">
              <a:spcBef>
                <a:spcPts val="600"/>
              </a:spcBef>
            </a:pPr>
            <a:r>
              <a:rPr lang="ar-SA" sz="2400" b="1" dirty="0"/>
              <a:t>دُعِيَ إشعياء إلى أن يطلب من الشعب أن يعترفوا بخطاياهم ويقبلوا غفران الله (إشعياء </a:t>
            </a:r>
            <a:r>
              <a:rPr lang="fr-FR" sz="2400" b="1" dirty="0"/>
              <a:t>18:1</a:t>
            </a:r>
            <a:r>
              <a:rPr lang="ar-SA" sz="2400" b="1" dirty="0"/>
              <a:t>).</a:t>
            </a:r>
            <a:endParaRPr lang="en-US" sz="2400" b="1" noProof="0" dirty="0"/>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2297" r="2297"/>
          <a:stretch>
            <a:fillRect/>
          </a:stretch>
        </p:blipFill>
        <p:spPr>
          <a:xfrm>
            <a:off x="2794035" y="4783830"/>
            <a:ext cx="330196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29197" y="2112910"/>
            <a:ext cx="9043754" cy="1200329"/>
          </a:xfrm>
          <a:prstGeom prst="rect">
            <a:avLst/>
          </a:prstGeom>
          <a:noFill/>
        </p:spPr>
        <p:txBody>
          <a:bodyPr wrap="square">
            <a:spAutoFit/>
          </a:bodyPr>
          <a:lstStyle/>
          <a:p>
            <a:pPr algn="r" rtl="1">
              <a:spcBef>
                <a:spcPts val="600"/>
              </a:spcBef>
            </a:pPr>
            <a:r>
              <a:rPr lang="ar-SA" sz="2400" b="1" dirty="0"/>
              <a:t>عندما مات الملك عُزِّيَّا، رأى إشعياء رؤيا مهيبة ظل يتذكرها طوال فترة خدمته: كان الله في هيكله المقدس، وبينما كانت عتبات الأبواب ترتج، ارتجف قلب النبي أيضًا بسبب شعوره بعدم استحقاقه (إشعياء </a:t>
            </a:r>
            <a:r>
              <a:rPr lang="fr-FR" sz="2400" b="1" dirty="0"/>
              <a:t>5-1:6</a:t>
            </a:r>
            <a:r>
              <a:rPr lang="ar-SA" sz="2400" b="1" dirty="0"/>
              <a:t>).</a:t>
            </a:r>
            <a:endParaRPr lang="en-US" sz="2400" b="1" noProof="0" dirty="0"/>
          </a:p>
        </p:txBody>
      </p:sp>
      <p:sp>
        <p:nvSpPr>
          <p:cNvPr id="18" name="CuadroTexto 17">
            <a:extLst>
              <a:ext uri="{FF2B5EF4-FFF2-40B4-BE49-F238E27FC236}">
                <a16:creationId xmlns:a16="http://schemas.microsoft.com/office/drawing/2014/main" id="{F8B5EFB4-A222-A83C-5868-F173FF4FFD7D}"/>
              </a:ext>
            </a:extLst>
          </p:cNvPr>
          <p:cNvSpPr txBox="1"/>
          <p:nvPr/>
        </p:nvSpPr>
        <p:spPr>
          <a:xfrm>
            <a:off x="6019800" y="4539406"/>
            <a:ext cx="3119528" cy="2308324"/>
          </a:xfrm>
          <a:prstGeom prst="rect">
            <a:avLst/>
          </a:prstGeom>
          <a:noFill/>
        </p:spPr>
        <p:txBody>
          <a:bodyPr wrap="square">
            <a:spAutoFit/>
          </a:bodyPr>
          <a:lstStyle/>
          <a:p>
            <a:pPr algn="r" rtl="1">
              <a:spcBef>
                <a:spcPts val="600"/>
              </a:spcBef>
            </a:pPr>
            <a:r>
              <a:rPr lang="ar-SA" sz="2400" b="1" dirty="0"/>
              <a:t>وليس من المستغرب أن يُسمّى سفر إشعياء «الإنجيل الأولي» (أي: الإنجيل قبل الإنجيل)، لأنه يحتوي على العديد من النبوات الواضحة عن المسيح وعمله الخلاصي.</a:t>
            </a:r>
            <a:endParaRPr lang="en-US" sz="2400" b="1" noProof="0" dirty="0"/>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00206"/>
            <a:ext cx="9043754" cy="830997"/>
          </a:xfrm>
          <a:prstGeom prst="rect">
            <a:avLst/>
          </a:prstGeom>
          <a:noFill/>
        </p:spPr>
        <p:txBody>
          <a:bodyPr wrap="square">
            <a:spAutoFit/>
          </a:bodyPr>
          <a:lstStyle/>
          <a:p>
            <a:pPr algn="r" rtl="1">
              <a:spcBef>
                <a:spcPts val="600"/>
              </a:spcBef>
            </a:pPr>
            <a:r>
              <a:rPr lang="ar-SA" sz="2400" b="1" dirty="0"/>
              <a:t>ولم تقتصر خدمته الطويلة على الدعوة إلى التوبة، بل أعلن بصورة خاصة عن عمل يسوع المسيح، </a:t>
            </a:r>
            <a:r>
              <a:rPr lang="ar-SA" sz="2400" b="1" dirty="0" err="1"/>
              <a:t>المسيا</a:t>
            </a:r>
            <a:r>
              <a:rPr lang="ar-SA" sz="2400" b="1" dirty="0"/>
              <a:t>.</a:t>
            </a:r>
            <a:endParaRPr lang="en-US" sz="2400" b="1" noProof="0" dirty="0"/>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191224"/>
            <a:ext cx="9043754" cy="830997"/>
          </a:xfrm>
          <a:prstGeom prst="rect">
            <a:avLst/>
          </a:prstGeom>
          <a:noFill/>
        </p:spPr>
        <p:txBody>
          <a:bodyPr wrap="square">
            <a:spAutoFit/>
          </a:bodyPr>
          <a:lstStyle/>
          <a:p>
            <a:pPr lvl="0" algn="r" rtl="1">
              <a:spcBef>
                <a:spcPts val="600"/>
              </a:spcBef>
              <a:defRPr/>
            </a:pPr>
            <a:r>
              <a:rPr lang="ar-SA" sz="2400" b="1" dirty="0"/>
              <a:t>وبعد أن نال الغفران، استطاع أن يعلن رسالة الله دون خوف، قائلًا: «</a:t>
            </a:r>
            <a:r>
              <a:rPr lang="ar-SA" sz="2400" b="1" dirty="0" err="1"/>
              <a:t>هَأَنَذَا</a:t>
            </a:r>
            <a:r>
              <a:rPr lang="ar-SA" sz="2400" b="1" dirty="0"/>
              <a:t>، أَرْسِلْنِي» (إشعياء 6:6-8).</a:t>
            </a:r>
            <a:endParaRPr lang="en-US" sz="2400" b="1" noProof="0" dirty="0">
              <a:solidFill>
                <a:prstClr val="black"/>
              </a:solidFill>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2"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righ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righ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300" normalizeH="0" baseline="0" noProof="0" dirty="0">
                <a:ln w="12700" cmpd="sng">
                  <a:solidFill>
                    <a:srgbClr val="48CEE0"/>
                  </a:solidFill>
                  <a:prstDash val="solid"/>
                </a:ln>
                <a:gradFill>
                  <a:gsLst>
                    <a:gs pos="0">
                      <a:srgbClr val="48CEE0"/>
                    </a:gs>
                    <a:gs pos="4000">
                      <a:srgbClr val="48CEE0">
                        <a:lumMod val="60000"/>
                        <a:lumOff val="40000"/>
                      </a:srgbClr>
                    </a:gs>
                    <a:gs pos="87000">
                      <a:srgbClr val="48CEE0">
                        <a:lumMod val="20000"/>
                        <a:lumOff val="80000"/>
                      </a:srgbClr>
                    </a:gs>
                  </a:gsLst>
                  <a:lin ang="5400000"/>
                </a:gradFill>
                <a:effectLst>
                  <a:outerShdw blurRad="38100" dist="38100" dir="2700000" algn="tl">
                    <a:srgbClr val="000000">
                      <a:alpha val="43137"/>
                    </a:srgbClr>
                  </a:outerShdw>
                </a:effectLst>
                <a:uLnTx/>
                <a:uFillTx/>
                <a:latin typeface="Aptos" panose="02110004020202020204"/>
                <a:ea typeface="+mn-ea"/>
                <a:cs typeface="+mn-cs"/>
              </a:rPr>
              <a:t>إشعياء: نبيّ المسيّا</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888117"/>
            <a:ext cx="9620250"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CCCC00">
                    <a:lumMod val="40000"/>
                    <a:lumOff val="6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“كُلُّنَا كَغَنَمٍ شَرَدْنَا مِلْنَا كُلُّ وَاحِدٍ إِلَى سَبِيلِهِ، فَأَثْقَلَ الرَّبُّ كَاهِلَهُ بِإِثْمِ جَمِيعِنَا..” “إشعياء (6:53)</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827462902"/>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120161" y="1503073"/>
            <a:ext cx="8251314" cy="461665"/>
          </a:xfrm>
          <a:prstGeom prst="rect">
            <a:avLst/>
          </a:prstGeom>
          <a:noFill/>
        </p:spPr>
        <p:txBody>
          <a:bodyPr wrap="square" rtlCol="0">
            <a:spAutoFit/>
          </a:bodyPr>
          <a:lstStyle/>
          <a:p>
            <a:pPr lvl="0" algn="ctr" rtl="1">
              <a:spcBef>
                <a:spcPts val="600"/>
              </a:spcBef>
            </a:pPr>
            <a:r>
              <a:rPr lang="ar-SA" sz="2400" b="1" dirty="0">
                <a:solidFill>
                  <a:prstClr val="black"/>
                </a:solidFill>
              </a:rPr>
              <a:t>يحتوي الفصل 53 من إشعياء على شرح مفصل لخطة الفداء التي نفذها يسوع:</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1647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2" y="-109537"/>
            <a:ext cx="12191998" cy="769441"/>
          </a:xfrm>
          <a:prstGeom prst="rect">
            <a:avLst/>
          </a:prstGeom>
          <a:noFill/>
        </p:spPr>
        <p:txBody>
          <a:bodyPr wrap="square">
            <a:spAutoFit/>
          </a:bodyPr>
          <a:lstStyle>
            <a:defPPr>
              <a:defRPr lang="es-ES"/>
            </a:defPPr>
            <a:lvl1pPr algn="ctr">
              <a:defRPr sz="4400" b="1">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defRPr>
            </a:lvl1pPr>
          </a:lstStyle>
          <a:p>
            <a:pPr rtl="1"/>
            <a:r>
              <a:rPr lang="ar-SA"/>
              <a:t>دانيال</a:t>
            </a:r>
            <a:r>
              <a:rPr lang="ar-SA" dirty="0"/>
              <a:t>: نبيّ المستقبل</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636091"/>
            <a:ext cx="11715750" cy="584775"/>
          </a:xfrm>
          <a:prstGeom prst="rect">
            <a:avLst/>
          </a:prstGeom>
          <a:noFill/>
        </p:spPr>
        <p:txBody>
          <a:bodyPr wrap="square">
            <a:spAutoFit/>
            <a:scene3d>
              <a:camera prst="orthographicFront"/>
              <a:lightRig rig="threePt" dir="t"/>
            </a:scene3d>
            <a:sp3d extrusionH="57150">
              <a:bevelT w="38100" h="38100"/>
            </a:sp3d>
          </a:bodyPr>
          <a:lstStyle/>
          <a:p>
            <a:pPr algn="ctr" rtl="1"/>
            <a:r>
              <a:rPr lang="en-US" b="1" noProof="0" dirty="0">
                <a:solidFill>
                  <a:schemeClr val="accent6">
                    <a:lumMod val="75000"/>
                  </a:schemeClr>
                </a:solidFill>
                <a:latin typeface="Comic Sans MS" panose="030F0702030302020204" pitchFamily="66" charset="0"/>
              </a:rPr>
              <a:t>“</a:t>
            </a:r>
            <a:r>
              <a:rPr lang="ar-SA" b="1" dirty="0"/>
              <a:t>وَلَكِنْ هُنَاكَ إِلَهٌ فِي السَّمَاءِ يُعْلِنُ الْخَفَايَا. وَقَدْ عَرَّفَ الْمَلِكَ </a:t>
            </a:r>
            <a:r>
              <a:rPr lang="ar-SA" b="1" dirty="0" err="1"/>
              <a:t>نَبُوخَذْنَصَّرَ</a:t>
            </a:r>
            <a:r>
              <a:rPr lang="ar-SA" b="1" dirty="0"/>
              <a:t> عَمَّا سَيَحْدُثُ فِي آخِرِ الأَيَّامِ. أَمَّا حُلْمُكَ وَالرُّؤْيَا الَّتِي شَهِدْتَهَا فِي مَنَامِكَ فَهِيَ هَذِهِ: </a:t>
            </a:r>
            <a:endParaRPr lang="fr-FR" b="1" dirty="0"/>
          </a:p>
          <a:p>
            <a:pPr algn="ctr" rtl="1"/>
            <a:r>
              <a:rPr lang="en-US" sz="1400" b="1" noProof="0" dirty="0">
                <a:solidFill>
                  <a:schemeClr val="accent6">
                    <a:lumMod val="75000"/>
                  </a:schemeClr>
                </a:solidFill>
                <a:latin typeface="Comic Sans MS" panose="030F0702030302020204" pitchFamily="66" charset="0"/>
              </a:rPr>
              <a:t>)</a:t>
            </a:r>
            <a:r>
              <a:rPr lang="ar-SA" sz="1400" b="1" dirty="0">
                <a:solidFill>
                  <a:schemeClr val="accent6">
                    <a:lumMod val="75000"/>
                  </a:schemeClr>
                </a:solidFill>
                <a:latin typeface="Comic Sans MS" panose="030F0702030302020204" pitchFamily="66" charset="0"/>
              </a:rPr>
              <a:t>دانيال </a:t>
            </a:r>
            <a:r>
              <a:rPr lang="fr-FR" sz="1400" b="1" dirty="0">
                <a:solidFill>
                  <a:schemeClr val="accent6">
                    <a:lumMod val="75000"/>
                  </a:schemeClr>
                </a:solidFill>
                <a:latin typeface="Comic Sans MS" panose="030F0702030302020204" pitchFamily="66" charset="0"/>
              </a:rPr>
              <a:t>28:2</a:t>
            </a:r>
            <a:r>
              <a:rPr lang="ar-SA" sz="1400" b="1" dirty="0">
                <a:solidFill>
                  <a:schemeClr val="accent6">
                    <a:lumMod val="75000"/>
                  </a:schemeClr>
                </a:solidFill>
                <a:latin typeface="Comic Sans MS" panose="030F0702030302020204" pitchFamily="66" charset="0"/>
              </a:rPr>
              <a:t>أ</a:t>
            </a:r>
            <a:r>
              <a:rPr lang="en-US" sz="1400" b="1" noProof="0" dirty="0">
                <a:solidFill>
                  <a:schemeClr val="accent6">
                    <a:lumMod val="75000"/>
                  </a:schemeClr>
                </a:solidFill>
                <a:latin typeface="Comic Sans MS" panose="030F0702030302020204" pitchFamily="66" charset="0"/>
              </a:rPr>
              <a:t>(</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74243"/>
            <a:ext cx="5286375" cy="1938992"/>
          </a:xfrm>
          <a:prstGeom prst="rect">
            <a:avLst/>
          </a:prstGeom>
          <a:noFill/>
        </p:spPr>
        <p:txBody>
          <a:bodyPr wrap="square" rtlCol="0">
            <a:spAutoFit/>
          </a:bodyPr>
          <a:lstStyle/>
          <a:p>
            <a:pPr algn="r" rtl="1">
              <a:spcBef>
                <a:spcPts val="600"/>
              </a:spcBef>
            </a:pPr>
            <a:r>
              <a:rPr lang="ar-SA" sz="2000" b="1" dirty="0"/>
              <a:t>منذ البداية، عُرف دانيال بأمانته. فقد كان أمينًا في ما يتعلق بطعامه (دانيال 1: 8)، وكان أمينًا في إعطاء المجد لله (دانيال 2: 27-30)، وكان أمينًا في إعلان الدينونة القادمة على </a:t>
            </a:r>
            <a:r>
              <a:rPr lang="ar-SA" sz="2000" b="1" dirty="0" err="1"/>
              <a:t>نبوخذنصر</a:t>
            </a:r>
            <a:r>
              <a:rPr lang="ar-SA" sz="2000" b="1" dirty="0"/>
              <a:t> (دانيال 4: 19)، وكان أمينًا في توبيخ </a:t>
            </a:r>
            <a:r>
              <a:rPr lang="ar-SA" sz="2000" b="1" dirty="0" err="1"/>
              <a:t>بلشاصر</a:t>
            </a:r>
            <a:r>
              <a:rPr lang="ar-SA" sz="2000" b="1" dirty="0"/>
              <a:t> على خطيته (دانيال 5: 22-23)، وكان أمينًا في حياة الصلاة (دانيال 6: 10).</a:t>
            </a:r>
            <a:endParaRPr lang="en-US" sz="2000" b="1" noProof="0" dirty="0"/>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59688" y="1361709"/>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048276" y="1370840"/>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656584"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1382905" y="1365456"/>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01534" y="1380822"/>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2597122" y="3320781"/>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79825" y="331746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227541"/>
            <a:ext cx="7421687" cy="1015663"/>
          </a:xfrm>
          <a:prstGeom prst="rect">
            <a:avLst/>
          </a:prstGeom>
          <a:noFill/>
        </p:spPr>
        <p:txBody>
          <a:bodyPr wrap="square">
            <a:spAutoFit/>
          </a:bodyPr>
          <a:lstStyle/>
          <a:p>
            <a:pPr algn="r" rtl="1">
              <a:spcBef>
                <a:spcPts val="600"/>
              </a:spcBef>
            </a:pPr>
            <a:r>
              <a:rPr lang="ar-SA" sz="2000" b="1" dirty="0"/>
              <a:t>وبالإضافة إلى الرسالة التي أعلنها من خلال حياته، دُعي أيضًا إلى الإعلان عن قيام وسقوط إمبراطوريات العالم العظمى: بابل، ومادي وفارس، واليونان، وروما، وأوروبا (دانيال 2، 7-12).</a:t>
            </a:r>
            <a:endParaRPr lang="en-US" sz="2000" b="1" noProof="0" dirty="0"/>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323439"/>
          </a:xfrm>
          <a:prstGeom prst="rect">
            <a:avLst/>
          </a:prstGeom>
          <a:noFill/>
        </p:spPr>
        <p:txBody>
          <a:bodyPr wrap="square">
            <a:spAutoFit/>
          </a:bodyPr>
          <a:lstStyle/>
          <a:p>
            <a:pPr algn="r" rtl="1">
              <a:spcBef>
                <a:spcPts val="600"/>
              </a:spcBef>
            </a:pPr>
            <a:r>
              <a:rPr lang="ar-SA" sz="2000" b="1" dirty="0"/>
              <a:t>وبين نبوءات الإمبراطوريات، أعلن دانيال عن الدينونة (دانيال 7: 9-10)، كما أعلن عن الوقت المحدد للمجيء الأول ليسوع (دانيال 9: 24-27).</a:t>
            </a:r>
            <a:endParaRPr lang="en-US" sz="2000" b="1" noProof="0" dirty="0"/>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707886"/>
          </a:xfrm>
          <a:prstGeom prst="rect">
            <a:avLst/>
          </a:prstGeom>
          <a:noFill/>
        </p:spPr>
        <p:txBody>
          <a:bodyPr wrap="square">
            <a:spAutoFit/>
          </a:bodyPr>
          <a:lstStyle/>
          <a:p>
            <a:pPr algn="r" rtl="1">
              <a:spcBef>
                <a:spcPts val="600"/>
              </a:spcBef>
            </a:pPr>
            <a:r>
              <a:rPr lang="ar-SA" sz="2000" b="1" dirty="0"/>
              <a:t>وتساعدنا نبوءاته اليوم على إعلان إتمام الجزء الذي لم يتحقق بعد: مجيء ملكوت الله (دانيال 2: 44؛ 7: 27).</a:t>
            </a:r>
            <a:endParaRPr lang="en-US" sz="2000" b="1" noProof="0" dirty="0"/>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2"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righ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2"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righ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righ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168697" y="2315021"/>
            <a:ext cx="4001722" cy="3046988"/>
          </a:xfrm>
          <a:prstGeom prst="rect">
            <a:avLst/>
          </a:prstGeom>
          <a:noFill/>
        </p:spPr>
        <p:txBody>
          <a:bodyPr wrap="square">
            <a:spAutoFit/>
          </a:bodyPr>
          <a:lstStyle/>
          <a:p>
            <a:pPr algn="r" rtl="1">
              <a:spcBef>
                <a:spcPts val="600"/>
              </a:spcBef>
            </a:pPr>
            <a:r>
              <a:rPr lang="ar-SA" sz="2400" b="1" dirty="0"/>
              <a:t>إن حياته الزاهدة، وقناعته الراسخة في إعلان الخطية والدعوة الملحّة إلى التوبة، دفعت كثيرين إلى نيل المعمودية (مرقس 1: 4-6). وقد مثّلت خدمته نقطة تحوّل في تاريخ إسرائيل، ولم يستطع الشيطان أن يواجه تأثيرها إلا بضعف، فكان موت النبي نتيجة ذلك (لوقا 9: 9).</a:t>
            </a:r>
            <a:endParaRPr lang="en-US" sz="2400" b="1" noProof="0" dirty="0"/>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defPPr>
              <a:defRPr lang="es-ES"/>
            </a:defPPr>
            <a:lvl1pPr algn="ctr">
              <a:defRPr sz="4000" b="1">
                <a:ln w="22225">
                  <a:noFill/>
                  <a:prstDash val="solid"/>
                </a:ln>
                <a:solidFill>
                  <a:schemeClr val="bg2">
                    <a:lumMod val="40000"/>
                    <a:lumOff val="60000"/>
                  </a:schemeClr>
                </a:solidFill>
                <a:effectLst>
                  <a:outerShdw blurRad="50800" dist="38100" dir="4200000" algn="ctr" rotWithShape="0">
                    <a:srgbClr val="FF0000"/>
                  </a:outerShdw>
                </a:effectLst>
              </a:defRPr>
            </a:lvl1pPr>
          </a:lstStyle>
          <a:p>
            <a:pPr rtl="1"/>
            <a:r>
              <a:rPr lang="ar-SA" dirty="0"/>
              <a:t>يوحنا المعمدان: النبيّ الذي مهّد الطريق </a:t>
            </a:r>
            <a:r>
              <a:rPr lang="ar-SA"/>
              <a:t>لمجيء المسيح</a:t>
            </a:r>
            <a:endParaRPr lang="en-US" dirty="0"/>
          </a:p>
        </p:txBody>
      </p:sp>
      <p:sp>
        <p:nvSpPr>
          <p:cNvPr id="4" name="CuadroTexto 3">
            <a:extLst>
              <a:ext uri="{FF2B5EF4-FFF2-40B4-BE49-F238E27FC236}">
                <a16:creationId xmlns:a16="http://schemas.microsoft.com/office/drawing/2014/main" id="{47EF7D01-92EB-2208-25CA-BCF6A728F75A}"/>
              </a:ext>
            </a:extLst>
          </p:cNvPr>
          <p:cNvSpPr txBox="1"/>
          <p:nvPr/>
        </p:nvSpPr>
        <p:spPr>
          <a:xfrm>
            <a:off x="0" y="811007"/>
            <a:ext cx="10591800" cy="400110"/>
          </a:xfrm>
          <a:prstGeom prst="rect">
            <a:avLst/>
          </a:prstGeom>
          <a:noFill/>
        </p:spPr>
        <p:txBody>
          <a:bodyPr wrap="square">
            <a:spAutoFit/>
          </a:bodyPr>
          <a:lstStyle/>
          <a:p>
            <a:pPr algn="ctr" rtl="1"/>
            <a:r>
              <a:rPr lang="en-US" sz="20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ar-SA" sz="2000" b="1" dirty="0">
                <a:solidFill>
                  <a:schemeClr val="accent1">
                    <a:lumMod val="20000"/>
                    <a:lumOff val="80000"/>
                  </a:schemeClr>
                </a:solidFill>
              </a:rPr>
              <a:t>فَقَالَ «أَنَا صَوْتُ مُنَادٍ فِي الْبَرِّيَّةِ: اجْعَلُوا الطَّرِيقَ مُسْتَقِيمَةً أَمَامَ الرَّبِّ، كَمَا قَالَ النَّبِيُّ إِشَعْيَاءُ».</a:t>
            </a:r>
            <a:r>
              <a:rPr lang="en-US" sz="20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 ” </a:t>
            </a:r>
            <a:r>
              <a:rPr lang="en-US" sz="16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ar-SA" sz="1600" b="1"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يوحنا </a:t>
            </a:r>
            <a:r>
              <a:rPr lang="fr-FR" sz="1600" b="1"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(23:1</a:t>
            </a:r>
            <a:r>
              <a:rPr lang="en-US" sz="16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rPr>
              <a:t>)</a:t>
            </a:r>
            <a:endParaRPr lang="en-US" sz="2000" b="1" noProof="0" dirty="0">
              <a:solidFill>
                <a:schemeClr val="accent1">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830997"/>
          </a:xfrm>
          <a:prstGeom prst="rect">
            <a:avLst/>
          </a:prstGeom>
          <a:noFill/>
        </p:spPr>
        <p:txBody>
          <a:bodyPr wrap="square" rtlCol="0">
            <a:spAutoFit/>
          </a:bodyPr>
          <a:lstStyle/>
          <a:p>
            <a:pPr algn="r" rtl="1">
              <a:spcBef>
                <a:spcPts val="600"/>
              </a:spcBef>
            </a:pPr>
            <a:r>
              <a:rPr lang="ar-SA" sz="2400" b="1" dirty="0"/>
              <a:t>مثل أنبياء آخرين، كصموئيل وإرميا، اختير يوحنا قبل ولادته. وقد دُعي للقيام بعمل إيليا، بوصفه السابق الذي يُمهّد الطريق أمام </a:t>
            </a:r>
            <a:r>
              <a:rPr lang="ar-SA" sz="2400" b="1" dirty="0" err="1"/>
              <a:t>المسيّا</a:t>
            </a:r>
            <a:r>
              <a:rPr lang="ar-SA" sz="2400" b="1" dirty="0"/>
              <a:t> (لوقا 1: 13-17).</a:t>
            </a:r>
            <a:endParaRPr lang="en-US" sz="2400" b="1" noProof="0" dirty="0"/>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830997"/>
          </a:xfrm>
          <a:prstGeom prst="rect">
            <a:avLst/>
          </a:prstGeom>
          <a:noFill/>
        </p:spPr>
        <p:txBody>
          <a:bodyPr wrap="square">
            <a:spAutoFit/>
          </a:bodyPr>
          <a:lstStyle/>
          <a:p>
            <a:pPr algn="r" rtl="1">
              <a:spcBef>
                <a:spcPts val="600"/>
              </a:spcBef>
            </a:pPr>
            <a:r>
              <a:rPr lang="ar-SA" sz="2400" b="1" dirty="0"/>
              <a:t>إن هذا العمل ليس طريقًا مفروشًا بالورود؛ بل يتطلب الأمانة، والقناعة الراسخة، والتكريس. فالضمانات الأمنية ليست مؤكدة، لكن الحياة الأبدية موعودة لنا وللذين يقبلون الرسالة اليوم.</a:t>
            </a:r>
            <a:endParaRPr lang="en-US" sz="2400" b="1" noProof="0" dirty="0"/>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335726"/>
            <a:ext cx="9112104" cy="830997"/>
          </a:xfrm>
          <a:prstGeom prst="rect">
            <a:avLst/>
          </a:prstGeom>
          <a:noFill/>
        </p:spPr>
        <p:txBody>
          <a:bodyPr wrap="square">
            <a:spAutoFit/>
          </a:bodyPr>
          <a:lstStyle/>
          <a:p>
            <a:pPr algn="r" rtl="1">
              <a:spcBef>
                <a:spcPts val="600"/>
              </a:spcBef>
            </a:pPr>
            <a:r>
              <a:rPr lang="ar-SA" sz="2400" b="1" dirty="0"/>
              <a:t>إن عمل يوحنا، الذي هو أيضًا عمل إيليا، أصبح اليوم عملنا نحن. فقد دُعينا إلى الاستعداد لمجيء يسوع، من خلال إعلان إنجيل التوبة والخلاص للجميع، بفضل موت يسوع </a:t>
            </a:r>
            <a:r>
              <a:rPr lang="ar-SA" sz="2400" b="1" dirty="0" err="1"/>
              <a:t>الكفّاري</a:t>
            </a:r>
            <a:r>
              <a:rPr lang="ar-SA" sz="2400" b="1" dirty="0"/>
              <a:t>.</a:t>
            </a:r>
            <a:endParaRPr lang="en-US" sz="2400" b="1" noProof="0" dirty="0"/>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2"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2"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righ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66356" y="924656"/>
            <a:ext cx="10333703" cy="4524315"/>
          </a:xfrm>
          <a:prstGeom prst="rect">
            <a:avLst/>
          </a:prstGeom>
          <a:noFill/>
        </p:spPr>
        <p:txBody>
          <a:bodyPr wrap="square">
            <a:spAutoFit/>
          </a:bodyPr>
          <a:lstStyle/>
          <a:p>
            <a:pPr algn="r" rtl="1"/>
            <a:r>
              <a:rPr lang="ar-SA" sz="3200" b="1" dirty="0"/>
              <a:t>«إنَّ رسائل النصح والإنذار التي أُعطيت من خلال الأنبياء، والذين أوضحوا قصد الله الأزلي من جهة البشرية، لها قيمة خاصة لدى كنيسة الله على الأرض اليوم، أي لدى الذين يعتنون بكرمه.</a:t>
            </a:r>
          </a:p>
          <a:p>
            <a:pPr algn="r" rtl="1"/>
            <a:r>
              <a:rPr lang="ar-SA" sz="3200" b="1" dirty="0"/>
              <a:t>ففي تعاليم الأنبياء، تتجلى بوضوح محبة الله للبشرية الساقطة وخطته لخلاصها. […]</a:t>
            </a:r>
          </a:p>
          <a:p>
            <a:pPr algn="r" rtl="1"/>
            <a:r>
              <a:rPr lang="ar-SA" sz="3200" b="1" dirty="0"/>
              <a:t>واليوم، ليست رسالة الله إلى كنيسته، أي إلى الذين يعملون بأمانة في كرمه، سوى الرسالة التي نطق بها قديمًا على لسان النبي:</a:t>
            </a:r>
          </a:p>
          <a:p>
            <a:pPr algn="r" rtl="1"/>
            <a:r>
              <a:rPr lang="ar-SA" sz="3200" b="1" dirty="0"/>
              <a:t>«فِي ذلِكَ الْيَوْمِ غَنُّوا لِلْكَرْمِ الْمُشْتَهَى: أَنَا الرَّبُّ حَارِسُهُ. أَسْقِيهِ كُلَّ لَحْظَةٍ. لِئَلَّا يُوقَعَ بِهِ أَحْرُسُهُ لَيْلًا وَنَهَارًا» (إشعياء 27: 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spAutoFit/>
          </a:bodyPr>
          <a:lstStyle/>
          <a:p>
            <a:pPr algn="r"/>
            <a:r>
              <a:rPr lang="en-US" sz="1600" b="1" noProof="0" dirty="0" err="1">
                <a:solidFill>
                  <a:schemeClr val="accent5">
                    <a:lumMod val="50000"/>
                  </a:schemeClr>
                </a:solidFill>
              </a:rPr>
              <a:t>EGW</a:t>
            </a:r>
            <a:r>
              <a:rPr lang="en-US" sz="1600" b="1" noProof="0" dirty="0">
                <a:solidFill>
                  <a:schemeClr val="accent5">
                    <a:lumMod val="50000"/>
                  </a:schemeClr>
                </a:solidFill>
              </a:rPr>
              <a:t> (Prophets and Kings, p.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6014"/>
            <a:ext cx="12192000" cy="646331"/>
          </a:xfrm>
          <a:prstGeom prst="rect">
            <a:avLst/>
          </a:prstGeom>
          <a:noFill/>
        </p:spPr>
        <p:txBody>
          <a:bodyPr wrap="square" rtlCol="0">
            <a:spAutoFit/>
          </a:bodyPr>
          <a:lstStyle/>
          <a:p>
            <a:pPr algn="ctr" rtl="1"/>
            <a:r>
              <a:rPr lang="ar-SA" sz="3600" b="1" dirty="0">
                <a:ln w="6600">
                  <a:solidFill>
                    <a:srgbClr val="FF66F9"/>
                  </a:solidFill>
                  <a:prstDash val="solid"/>
                </a:ln>
                <a:solidFill>
                  <a:schemeClr val="bg1"/>
                </a:solidFill>
                <a:effectLst>
                  <a:outerShdw dist="38100" dir="2700000" algn="tl" rotWithShape="0">
                    <a:srgbClr val="FF66F9"/>
                  </a:outerShdw>
                </a:effectLst>
              </a:rPr>
              <a:t>الملحق: </a:t>
            </a:r>
            <a:r>
              <a:rPr lang="ar-SA"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النداء النبوي لإلين ج. وايت</a:t>
            </a:r>
            <a:endParaRPr lang="en-US"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14375"/>
            <a:ext cx="11660257" cy="461665"/>
          </a:xfrm>
          <a:prstGeom prst="rect">
            <a:avLst/>
          </a:prstGeom>
          <a:noFill/>
        </p:spPr>
        <p:txBody>
          <a:bodyPr wrap="square" rtlCol="0">
            <a:spAutoFit/>
          </a:bodyPr>
          <a:lstStyle/>
          <a:p>
            <a:pPr algn="r" rtl="1">
              <a:spcBef>
                <a:spcPts val="600"/>
              </a:spcBef>
            </a:pPr>
            <a:r>
              <a:rPr lang="ar-SA" sz="2400" b="1" dirty="0"/>
              <a:t>تلقت إيلين </a:t>
            </a:r>
            <a:r>
              <a:rPr lang="ar-SA" sz="2400" b="1" dirty="0" err="1"/>
              <a:t>غولد</a:t>
            </a:r>
            <a:r>
              <a:rPr lang="ar-SA" sz="2400" b="1" dirty="0"/>
              <a:t> </a:t>
            </a:r>
            <a:r>
              <a:rPr lang="ar-SA" sz="2400" b="1" dirty="0" err="1"/>
              <a:t>هارمون</a:t>
            </a:r>
            <a:r>
              <a:rPr lang="ar-SA" sz="2400" b="1" dirty="0"/>
              <a:t> رؤياها الأولى في ديسمبر 1844، عندما كان عمرها 17 عامًا.</a:t>
            </a:r>
            <a:endParaRPr lang="en-US" sz="2400" b="1" noProof="0" dirty="0"/>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4" y="2945759"/>
            <a:ext cx="10098918" cy="1200329"/>
          </a:xfrm>
          <a:prstGeom prst="rect">
            <a:avLst/>
          </a:prstGeom>
          <a:noFill/>
        </p:spPr>
        <p:txBody>
          <a:bodyPr wrap="square">
            <a:spAutoFit/>
          </a:bodyPr>
          <a:lstStyle/>
          <a:p>
            <a:pPr lvl="0" algn="r" rtl="1">
              <a:spcBef>
                <a:spcPts val="600"/>
              </a:spcBef>
              <a:defRPr/>
            </a:pPr>
            <a:r>
              <a:rPr lang="ar-SA" sz="2400" b="1" dirty="0"/>
              <a:t>ومن خلال هذه الرؤيا، طمأن الله المؤمنين بأنهم كانوا يسيرون في الطريق الصحيح. وعلى الرغم من أن عددًا قليلًا منهم صدّق إيلين في البداية، فقد قُبِلت في نهاية المطاف باعتبارها </a:t>
            </a:r>
            <a:r>
              <a:rPr lang="ar-SA" sz="2400" b="1" dirty="0" err="1"/>
              <a:t>نبيّة</a:t>
            </a:r>
            <a:r>
              <a:rPr lang="ar-SA" sz="2400" b="1" dirty="0"/>
              <a:t>. وقد شجّعت رسائلها شعب الكنيسة السبتية ووجّهته منذ بداياته، ولا تزال رسائلها تؤدي هذا الدور حتى اليوم.</a:t>
            </a:r>
            <a:endParaRPr lang="en-US" sz="2400" b="1" noProof="0" dirty="0">
              <a:solidFill>
                <a:prstClr val="black"/>
              </a:solidFill>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2633"/>
            <a:ext cx="10757519" cy="1200329"/>
          </a:xfrm>
          <a:prstGeom prst="rect">
            <a:avLst/>
          </a:prstGeom>
          <a:noFill/>
        </p:spPr>
        <p:txBody>
          <a:bodyPr wrap="square">
            <a:spAutoFit/>
          </a:bodyPr>
          <a:lstStyle/>
          <a:p>
            <a:pPr lvl="0" algn="r" rtl="1">
              <a:spcBef>
                <a:spcPts val="600"/>
              </a:spcBef>
              <a:defRPr/>
            </a:pPr>
            <a:r>
              <a:rPr lang="ar-SA" sz="2400" b="1" dirty="0"/>
              <a:t>في ذلك السياق، أُظهِر لإيلين طريق يمتد من هذه الأرض إلى أورشليم السماوية، وكان المؤمنون بانتظار المجيء يسيرون نحو المدينة المقدسة، بقيادة يسوع. فإذا ظلت أعينهم مثبتة على يسوع، تقدموا في الطريق، أما إذا حوّلوا أنظارهم عنه، سقطوا من الطريق.</a:t>
            </a:r>
            <a:endParaRPr lang="en-US" sz="2400" b="1" noProof="0" dirty="0">
              <a:solidFill>
                <a:prstClr val="black"/>
              </a:solidFill>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088838"/>
            <a:ext cx="11661913" cy="830997"/>
          </a:xfrm>
          <a:prstGeom prst="rect">
            <a:avLst/>
          </a:prstGeom>
          <a:noFill/>
        </p:spPr>
        <p:txBody>
          <a:bodyPr wrap="square">
            <a:spAutoFit/>
          </a:bodyPr>
          <a:lstStyle/>
          <a:p>
            <a:pPr lvl="0" algn="r" rtl="1">
              <a:spcBef>
                <a:spcPts val="600"/>
              </a:spcBef>
              <a:defRPr/>
            </a:pPr>
            <a:r>
              <a:rPr lang="ar-SA" sz="2400" b="1" dirty="0"/>
              <a:t>كان ويليام ميلر قد فسّر نبوة دانيال 8:14 على أنها تعلن عن مجيء يسوع في عام 1843. وفي وقت لاحق، حُدِّد تاريخ 22 أكتوبر 1844. لكن يسوع لم يأتِ في ذلك اليوم.</a:t>
            </a:r>
            <a:endParaRPr lang="en-US" sz="2400" b="1" noProof="0" dirty="0">
              <a:solidFill>
                <a:prstClr val="black"/>
              </a:solidFill>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1096</TotalTime>
  <Words>1755</Words>
  <Application>Microsoft Office PowerPoint</Application>
  <PresentationFormat>Panorámica</PresentationFormat>
  <Paragraphs>84</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Source Serif Pro</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Sergio</dc:creator>
  <cp:lastModifiedBy>Sergio</cp:lastModifiedBy>
  <cp:revision>157</cp:revision>
  <dcterms:created xsi:type="dcterms:W3CDTF">2026-09-11T15:58:36Z</dcterms:created>
  <dcterms:modified xsi:type="dcterms:W3CDTF">2026-10-05T07:09:47Z</dcterms:modified>
</cp:coreProperties>
</file>